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handoutMasterIdLst>
    <p:handoutMasterId r:id="rId22"/>
  </p:handoutMasterIdLst>
  <p:sldIdLst>
    <p:sldId id="256" r:id="rId3"/>
    <p:sldId id="277"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4" r:id="rId19"/>
    <p:sldId id="272" r:id="rId20"/>
    <p:sldId id="273" r:id="rId21"/>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68"/>
        <p:guide pos="216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openxmlformats.org/officeDocument/2006/relationships/image" Target="../media/image6.png"/><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5DD3FF"/>
                </a:solidFill>
                <a:latin typeface="微软雅黑" panose="020B0503020204020204" charset="-122"/>
                <a:cs typeface="微软雅黑" panose="020B0503020204020204" charset="-122"/>
              </a:defRPr>
            </a:lvl1pPr>
          </a:lstStyle>
          <a:p/>
        </p:txBody>
      </p:sp>
      <p:sp>
        <p:nvSpPr>
          <p:cNvPr id="3" name="Holder 3"/>
          <p:cNvSpPr>
            <a:spLocks noGrp="1"/>
          </p:cNvSpPr>
          <p:nvPr>
            <p:ph type="body" idx="1"/>
          </p:nvPr>
        </p:nvSpPr>
        <p:spPr/>
        <p:txBody>
          <a:bodyPr lIns="0" tIns="0" rIns="0" bIns="0"/>
          <a:lstStyle>
            <a:lvl1pPr>
              <a:defRPr sz="1800" b="0" i="0">
                <a:solidFill>
                  <a:schemeClr val="tx1"/>
                </a:solidFill>
                <a:latin typeface="宋体" panose="02010600030101010101" pitchFamily="2" charset="-122"/>
                <a:cs typeface="宋体" panose="02010600030101010101" pitchFamily="2" charset="-122"/>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showMasterSp="0">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160525"/>
            <a:ext cx="12192000" cy="0"/>
          </a:xfrm>
          <a:custGeom>
            <a:avLst/>
            <a:gdLst/>
            <a:ahLst/>
            <a:cxnLst/>
            <a:rect l="l" t="t" r="r" b="b"/>
            <a:pathLst>
              <a:path w="12192000">
                <a:moveTo>
                  <a:pt x="0" y="0"/>
                </a:moveTo>
                <a:lnTo>
                  <a:pt x="12192000" y="0"/>
                </a:lnTo>
              </a:path>
            </a:pathLst>
          </a:custGeom>
          <a:ln w="71627">
            <a:solidFill>
              <a:srgbClr val="CC0000"/>
            </a:solidFill>
          </a:ln>
        </p:spPr>
        <p:txBody>
          <a:bodyPr wrap="square" lIns="0" tIns="0" rIns="0" bIns="0" rtlCol="0"/>
          <a:lstStyle/>
          <a:p/>
        </p:txBody>
      </p:sp>
      <p:sp>
        <p:nvSpPr>
          <p:cNvPr id="17" name="bk object 17"/>
          <p:cNvSpPr/>
          <p:nvPr/>
        </p:nvSpPr>
        <p:spPr>
          <a:xfrm>
            <a:off x="105155" y="524255"/>
            <a:ext cx="1850136" cy="429768"/>
          </a:xfrm>
          <a:prstGeom prst="rect">
            <a:avLst/>
          </a:prstGeom>
          <a:blipFill>
            <a:blip r:embed="rId2" cstate="print"/>
            <a:stretch>
              <a:fillRect/>
            </a:stretch>
          </a:blipFill>
        </p:spPr>
        <p:txBody>
          <a:bodyPr wrap="square" lIns="0" tIns="0" rIns="0" bIns="0" rtlCol="0"/>
          <a:lstStyle/>
          <a:p/>
        </p:txBody>
      </p:sp>
      <p:sp>
        <p:nvSpPr>
          <p:cNvPr id="2" name="Holder 2"/>
          <p:cNvSpPr>
            <a:spLocks noGrp="1"/>
          </p:cNvSpPr>
          <p:nvPr>
            <p:ph type="title"/>
          </p:nvPr>
        </p:nvSpPr>
        <p:spPr/>
        <p:txBody>
          <a:bodyPr lIns="0" tIns="0" rIns="0" bIns="0"/>
          <a:lstStyle>
            <a:lvl1pPr>
              <a:defRPr sz="2400" b="1" i="0">
                <a:solidFill>
                  <a:srgbClr val="5DD3FF"/>
                </a:solidFill>
                <a:latin typeface="微软雅黑" panose="020B0503020204020204" charset="-122"/>
                <a:cs typeface="微软雅黑" panose="020B0503020204020204" charset="-122"/>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showMasterSp="0">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160525"/>
            <a:ext cx="12192000" cy="0"/>
          </a:xfrm>
          <a:custGeom>
            <a:avLst/>
            <a:gdLst/>
            <a:ahLst/>
            <a:cxnLst/>
            <a:rect l="l" t="t" r="r" b="b"/>
            <a:pathLst>
              <a:path w="12192000">
                <a:moveTo>
                  <a:pt x="0" y="0"/>
                </a:moveTo>
                <a:lnTo>
                  <a:pt x="12192000" y="0"/>
                </a:lnTo>
              </a:path>
            </a:pathLst>
          </a:custGeom>
          <a:ln w="71627">
            <a:solidFill>
              <a:srgbClr val="CC0000"/>
            </a:solidFill>
          </a:ln>
        </p:spPr>
        <p:txBody>
          <a:bodyPr wrap="square" lIns="0" tIns="0" rIns="0" bIns="0" rtlCol="0"/>
          <a:lstStyle/>
          <a:p/>
        </p:txBody>
      </p:sp>
      <p:sp>
        <p:nvSpPr>
          <p:cNvPr id="17" name="bk object 17"/>
          <p:cNvSpPr/>
          <p:nvPr/>
        </p:nvSpPr>
        <p:spPr>
          <a:xfrm>
            <a:off x="105155" y="524255"/>
            <a:ext cx="1850136" cy="429768"/>
          </a:xfrm>
          <a:prstGeom prst="rect">
            <a:avLst/>
          </a:prstGeom>
          <a:blipFill>
            <a:blip r:embed="rId2" cstate="print"/>
            <a:stretch>
              <a:fillRect/>
            </a:stretch>
          </a:blipFill>
        </p:spPr>
        <p:txBody>
          <a:bodyPr wrap="square" lIns="0" tIns="0" rIns="0" bIns="0" rtlCol="0"/>
          <a:lstStyle/>
          <a:p/>
        </p:txBody>
      </p:sp>
      <p:sp>
        <p:nvSpPr>
          <p:cNvPr id="2" name="Holder 2"/>
          <p:cNvSpPr>
            <a:spLocks noGrp="1"/>
          </p:cNvSpPr>
          <p:nvPr>
            <p:ph type="title"/>
          </p:nvPr>
        </p:nvSpPr>
        <p:spPr/>
        <p:txBody>
          <a:bodyPr lIns="0" tIns="0" rIns="0" bIns="0"/>
          <a:lstStyle>
            <a:lvl1pPr>
              <a:defRPr sz="2400" b="1" i="0">
                <a:solidFill>
                  <a:srgbClr val="5DD3FF"/>
                </a:solidFill>
                <a:latin typeface="微软雅黑" panose="020B0503020204020204" charset="-122"/>
                <a:cs typeface="微软雅黑" panose="020B0503020204020204" charset="-122"/>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showMasterSp="0">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160525"/>
            <a:ext cx="12192000" cy="0"/>
          </a:xfrm>
          <a:custGeom>
            <a:avLst/>
            <a:gdLst/>
            <a:ahLst/>
            <a:cxnLst/>
            <a:rect l="l" t="t" r="r" b="b"/>
            <a:pathLst>
              <a:path w="12192000">
                <a:moveTo>
                  <a:pt x="0" y="0"/>
                </a:moveTo>
                <a:lnTo>
                  <a:pt x="12192000" y="0"/>
                </a:lnTo>
              </a:path>
            </a:pathLst>
          </a:custGeom>
          <a:ln w="71627">
            <a:solidFill>
              <a:srgbClr val="CC0000"/>
            </a:solidFill>
          </a:ln>
        </p:spPr>
        <p:txBody>
          <a:bodyPr wrap="square" lIns="0" tIns="0" rIns="0" bIns="0" rtlCol="0"/>
          <a:lstStyle/>
          <a:p/>
        </p:txBody>
      </p:sp>
      <p:sp>
        <p:nvSpPr>
          <p:cNvPr id="17" name="bk object 17"/>
          <p:cNvSpPr/>
          <p:nvPr/>
        </p:nvSpPr>
        <p:spPr>
          <a:xfrm>
            <a:off x="105155" y="524255"/>
            <a:ext cx="1850136" cy="429768"/>
          </a:xfrm>
          <a:prstGeom prst="rect">
            <a:avLst/>
          </a:prstGeom>
          <a:blipFill>
            <a:blip r:embed="rId2" cstate="print"/>
            <a:stretch>
              <a:fillRect/>
            </a:stretch>
          </a:blipFill>
        </p:spPr>
        <p:txBody>
          <a:bodyPr wrap="square" lIns="0" tIns="0" rIns="0" bIns="0" rtlCol="0"/>
          <a:lstStyle/>
          <a:p/>
        </p:txBody>
      </p:sp>
      <p:sp>
        <p:nvSpPr>
          <p:cNvPr id="18" name="bk object 18"/>
          <p:cNvSpPr/>
          <p:nvPr/>
        </p:nvSpPr>
        <p:spPr>
          <a:xfrm>
            <a:off x="518159" y="1278636"/>
            <a:ext cx="1520952" cy="1597152"/>
          </a:xfrm>
          <a:prstGeom prst="rect">
            <a:avLst/>
          </a:prstGeom>
          <a:blipFill>
            <a:blip r:embed="rId3" cstate="print"/>
            <a:stretch>
              <a:fillRect/>
            </a:stretch>
          </a:blipFill>
        </p:spPr>
        <p:txBody>
          <a:bodyPr wrap="square" lIns="0" tIns="0" rIns="0" bIns="0" rtlCol="0"/>
          <a:lstStyle/>
          <a:p/>
        </p:txBody>
      </p:sp>
      <p:sp>
        <p:nvSpPr>
          <p:cNvPr id="19" name="bk object 19"/>
          <p:cNvSpPr/>
          <p:nvPr/>
        </p:nvSpPr>
        <p:spPr>
          <a:xfrm>
            <a:off x="2528316" y="1342644"/>
            <a:ext cx="1271016" cy="1577339"/>
          </a:xfrm>
          <a:prstGeom prst="rect">
            <a:avLst/>
          </a:prstGeom>
          <a:blipFill>
            <a:blip r:embed="rId4" cstate="print"/>
            <a:stretch>
              <a:fillRect/>
            </a:stretch>
          </a:blipFill>
        </p:spPr>
        <p:txBody>
          <a:bodyPr wrap="square" lIns="0" tIns="0" rIns="0" bIns="0" rtlCol="0"/>
          <a:lstStyle/>
          <a:p/>
        </p:txBody>
      </p:sp>
      <p:sp>
        <p:nvSpPr>
          <p:cNvPr id="20" name="bk object 20"/>
          <p:cNvSpPr/>
          <p:nvPr/>
        </p:nvSpPr>
        <p:spPr>
          <a:xfrm>
            <a:off x="7703819" y="1287132"/>
            <a:ext cx="1197864" cy="1622183"/>
          </a:xfrm>
          <a:prstGeom prst="rect">
            <a:avLst/>
          </a:prstGeom>
          <a:blipFill>
            <a:blip r:embed="rId5" cstate="print"/>
            <a:stretch>
              <a:fillRect/>
            </a:stretch>
          </a:blipFill>
        </p:spPr>
        <p:txBody>
          <a:bodyPr wrap="square" lIns="0" tIns="0" rIns="0" bIns="0" rtlCol="0"/>
          <a:lstStyle/>
          <a:p/>
        </p:txBody>
      </p:sp>
      <p:sp>
        <p:nvSpPr>
          <p:cNvPr id="21" name="bk object 21"/>
          <p:cNvSpPr/>
          <p:nvPr/>
        </p:nvSpPr>
        <p:spPr>
          <a:xfrm>
            <a:off x="5978652" y="1333500"/>
            <a:ext cx="1389888" cy="1575815"/>
          </a:xfrm>
          <a:prstGeom prst="rect">
            <a:avLst/>
          </a:prstGeom>
          <a:blipFill>
            <a:blip r:embed="rId6" cstate="print"/>
            <a:stretch>
              <a:fillRect/>
            </a:stretch>
          </a:blipFill>
        </p:spPr>
        <p:txBody>
          <a:bodyPr wrap="square" lIns="0" tIns="0" rIns="0" bIns="0" rtlCol="0"/>
          <a:lstStyle/>
          <a:p/>
        </p:txBody>
      </p:sp>
      <p:sp>
        <p:nvSpPr>
          <p:cNvPr id="22" name="bk object 22"/>
          <p:cNvSpPr/>
          <p:nvPr/>
        </p:nvSpPr>
        <p:spPr>
          <a:xfrm>
            <a:off x="4279391" y="1342644"/>
            <a:ext cx="1246632" cy="1618488"/>
          </a:xfrm>
          <a:prstGeom prst="rect">
            <a:avLst/>
          </a:prstGeom>
          <a:blipFill>
            <a:blip r:embed="rId7" cstate="print"/>
            <a:stretch>
              <a:fillRect/>
            </a:stretch>
          </a:blipFill>
        </p:spPr>
        <p:txBody>
          <a:bodyPr wrap="square" lIns="0" tIns="0" rIns="0" bIns="0" rtlCol="0"/>
          <a:lstStyle/>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fld>
            <a:endParaRPr lang="en-US"/>
          </a:p>
        </p:txBody>
      </p:sp>
      <p:sp>
        <p:nvSpPr>
          <p:cNvPr id="3" name="页脚占位符 2"/>
          <p:cNvSpPr>
            <a:spLocks noGrp="1"/>
          </p:cNvSpPr>
          <p:nvPr>
            <p:ph type="ftr" sz="quarter" idx="11"/>
          </p:nvPr>
        </p:nvSpPr>
        <p:spPr/>
        <p:txBody>
          <a:bodyPr/>
          <a:lstStyle/>
          <a:p/>
        </p:txBody>
      </p:sp>
      <p:sp>
        <p:nvSpPr>
          <p:cNvPr id="4" name="灯片编号占位符 3"/>
          <p:cNvSpPr>
            <a:spLocks noGrp="1"/>
          </p:cNvSpPr>
          <p:nvPr>
            <p:ph type="sldNum" sz="quarter" idx="12"/>
          </p:nvPr>
        </p:nvSpPr>
        <p:spPr/>
        <p:txBody>
          <a:body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160525"/>
            <a:ext cx="12192000" cy="0"/>
          </a:xfrm>
          <a:custGeom>
            <a:avLst/>
            <a:gdLst/>
            <a:ahLst/>
            <a:cxnLst/>
            <a:rect l="l" t="t" r="r" b="b"/>
            <a:pathLst>
              <a:path w="12192000">
                <a:moveTo>
                  <a:pt x="0" y="0"/>
                </a:moveTo>
                <a:lnTo>
                  <a:pt x="12192000" y="0"/>
                </a:lnTo>
              </a:path>
            </a:pathLst>
          </a:custGeom>
          <a:ln w="71627">
            <a:solidFill>
              <a:srgbClr val="CC0000"/>
            </a:solidFill>
          </a:ln>
        </p:spPr>
        <p:txBody>
          <a:bodyPr wrap="square" lIns="0" tIns="0" rIns="0" bIns="0" rtlCol="0"/>
          <a:lstStyle/>
          <a:p/>
        </p:txBody>
      </p:sp>
      <p:sp>
        <p:nvSpPr>
          <p:cNvPr id="2" name="Holder 2"/>
          <p:cNvSpPr>
            <a:spLocks noGrp="1"/>
          </p:cNvSpPr>
          <p:nvPr>
            <p:ph type="title"/>
          </p:nvPr>
        </p:nvSpPr>
        <p:spPr>
          <a:xfrm>
            <a:off x="1054734" y="431800"/>
            <a:ext cx="10082530" cy="391159"/>
          </a:xfrm>
          <a:prstGeom prst="rect">
            <a:avLst/>
          </a:prstGeom>
        </p:spPr>
        <p:txBody>
          <a:bodyPr wrap="square" lIns="0" tIns="0" rIns="0" bIns="0">
            <a:spAutoFit/>
          </a:bodyPr>
          <a:lstStyle>
            <a:lvl1pPr>
              <a:defRPr sz="2400" b="1" i="0">
                <a:solidFill>
                  <a:srgbClr val="5DD3FF"/>
                </a:solidFill>
                <a:latin typeface="微软雅黑" panose="020B0503020204020204" charset="-122"/>
                <a:cs typeface="微软雅黑" panose="020B0503020204020204" charset="-122"/>
              </a:defRPr>
            </a:lvl1pPr>
          </a:lstStyle>
          <a:p/>
        </p:txBody>
      </p:sp>
      <p:sp>
        <p:nvSpPr>
          <p:cNvPr id="3" name="Holder 3"/>
          <p:cNvSpPr>
            <a:spLocks noGrp="1"/>
          </p:cNvSpPr>
          <p:nvPr>
            <p:ph type="body" idx="1"/>
          </p:nvPr>
        </p:nvSpPr>
        <p:spPr>
          <a:xfrm>
            <a:off x="1181100" y="2926079"/>
            <a:ext cx="9729470" cy="3751579"/>
          </a:xfrm>
          <a:prstGeom prst="rect">
            <a:avLst/>
          </a:prstGeom>
        </p:spPr>
        <p:txBody>
          <a:bodyPr wrap="square" lIns="0" tIns="0" rIns="0" bIns="0">
            <a:spAutoFit/>
          </a:bodyPr>
          <a:lstStyle>
            <a:lvl1pPr>
              <a:defRPr sz="1800" b="0" i="0">
                <a:solidFill>
                  <a:schemeClr val="tx1"/>
                </a:solidFill>
                <a:latin typeface="宋体" panose="02010600030101010101" pitchFamily="2" charset="-122"/>
                <a:cs typeface="宋体" panose="02010600030101010101" pitchFamily="2" charset="-122"/>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jpeg"/><Relationship Id="rId1"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jpeg"/><Relationship Id="rId1"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3.xml"/><Relationship Id="rId3" Type="http://schemas.openxmlformats.org/officeDocument/2006/relationships/image" Target="../media/image27.jpeg"/><Relationship Id="rId2" Type="http://schemas.openxmlformats.org/officeDocument/2006/relationships/tags" Target="../tags/tag2.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3.jpe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9.emf"/><Relationship Id="rId2" Type="http://schemas.openxmlformats.org/officeDocument/2006/relationships/image" Target="../media/image38.jpeg"/><Relationship Id="rId1" Type="http://schemas.openxmlformats.org/officeDocument/2006/relationships/tags" Target="../tags/tag4.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46.jpeg"/><Relationship Id="rId7" Type="http://schemas.openxmlformats.org/officeDocument/2006/relationships/image" Target="../media/image45.jpeg"/><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47.jpeg"/><Relationship Id="rId2" Type="http://schemas.openxmlformats.org/officeDocument/2006/relationships/hyperlink" Target="http://www.nhcsports.cn/" TargetMode="External"/><Relationship Id="rId1" Type="http://schemas.openxmlformats.org/officeDocument/2006/relationships/hyperlink" Target="mailto:edwinngoi@NHCsports.c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5.jpeg"/><Relationship Id="rId7" Type="http://schemas.openxmlformats.org/officeDocument/2006/relationships/image" Target="../media/image14.jpe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1.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837814" y="4207509"/>
            <a:ext cx="6477635" cy="1410970"/>
          </a:xfrm>
          <a:prstGeom prst="rect">
            <a:avLst/>
          </a:prstGeom>
        </p:spPr>
        <p:txBody>
          <a:bodyPr vert="horz" wrap="square" lIns="0" tIns="12700" rIns="0" bIns="0" rtlCol="0">
            <a:spAutoFit/>
          </a:bodyPr>
          <a:lstStyle/>
          <a:p>
            <a:pPr algn="ctr">
              <a:lnSpc>
                <a:spcPct val="100000"/>
              </a:lnSpc>
              <a:spcBef>
                <a:spcPts val="100"/>
              </a:spcBef>
            </a:pPr>
            <a:r>
              <a:rPr sz="5400" b="1" dirty="0">
                <a:latin typeface="宋体" panose="02010600030101010101" pitchFamily="2" charset="-122"/>
                <a:cs typeface="宋体" panose="02010600030101010101" pitchFamily="2" charset="-122"/>
              </a:rPr>
              <a:t>魏氏体育管理中</a:t>
            </a:r>
            <a:r>
              <a:rPr sz="5400" b="1" spc="-25" dirty="0">
                <a:latin typeface="宋体" panose="02010600030101010101" pitchFamily="2" charset="-122"/>
                <a:cs typeface="宋体" panose="02010600030101010101" pitchFamily="2" charset="-122"/>
              </a:rPr>
              <a:t>心</a:t>
            </a:r>
            <a:endParaRPr sz="5400">
              <a:latin typeface="宋体" panose="02010600030101010101" pitchFamily="2" charset="-122"/>
              <a:cs typeface="宋体" panose="02010600030101010101" pitchFamily="2" charset="-122"/>
            </a:endParaRPr>
          </a:p>
          <a:p>
            <a:pPr algn="ctr">
              <a:lnSpc>
                <a:spcPct val="100000"/>
              </a:lnSpc>
              <a:spcBef>
                <a:spcPts val="110"/>
              </a:spcBef>
            </a:pPr>
            <a:r>
              <a:rPr sz="3600" b="1" dirty="0">
                <a:latin typeface="宋体" panose="02010600030101010101" pitchFamily="2" charset="-122"/>
                <a:cs typeface="宋体" panose="02010600030101010101" pitchFamily="2" charset="-122"/>
              </a:rPr>
              <a:t>NHC Sports Management</a:t>
            </a:r>
            <a:r>
              <a:rPr sz="3600" b="1" spc="-60" dirty="0">
                <a:latin typeface="宋体" panose="02010600030101010101" pitchFamily="2" charset="-122"/>
                <a:cs typeface="宋体" panose="02010600030101010101" pitchFamily="2" charset="-122"/>
              </a:rPr>
              <a:t> </a:t>
            </a:r>
            <a:r>
              <a:rPr sz="3600" b="1" spc="-5" dirty="0">
                <a:latin typeface="宋体" panose="02010600030101010101" pitchFamily="2" charset="-122"/>
                <a:cs typeface="宋体" panose="02010600030101010101" pitchFamily="2" charset="-122"/>
              </a:rPr>
              <a:t>Center</a:t>
            </a:r>
            <a:endParaRPr sz="3600">
              <a:latin typeface="宋体" panose="02010600030101010101" pitchFamily="2" charset="-122"/>
              <a:cs typeface="宋体" panose="02010600030101010101" pitchFamily="2" charset="-122"/>
            </a:endParaRPr>
          </a:p>
        </p:txBody>
      </p:sp>
      <p:sp>
        <p:nvSpPr>
          <p:cNvPr id="3" name="object 3"/>
          <p:cNvSpPr txBox="1"/>
          <p:nvPr/>
        </p:nvSpPr>
        <p:spPr>
          <a:xfrm>
            <a:off x="1541144" y="6332854"/>
            <a:ext cx="106045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panose="020F0502020204030204"/>
                <a:cs typeface="Calibri" panose="020F0502020204030204"/>
              </a:rPr>
              <a:t>2020</a:t>
            </a:r>
            <a:r>
              <a:rPr sz="1800" dirty="0">
                <a:latin typeface="宋体" panose="02010600030101010101" pitchFamily="2" charset="-122"/>
                <a:cs typeface="宋体" panose="02010600030101010101" pitchFamily="2" charset="-122"/>
              </a:rPr>
              <a:t>年</a:t>
            </a:r>
            <a:r>
              <a:rPr sz="1800" spc="-5" dirty="0">
                <a:latin typeface="Calibri" panose="020F0502020204030204"/>
                <a:cs typeface="Calibri" panose="020F0502020204030204"/>
              </a:rPr>
              <a:t>5</a:t>
            </a:r>
            <a:r>
              <a:rPr sz="1800" dirty="0">
                <a:latin typeface="宋体" panose="02010600030101010101" pitchFamily="2" charset="-122"/>
                <a:cs typeface="宋体" panose="02010600030101010101" pitchFamily="2" charset="-122"/>
              </a:rPr>
              <a:t>月</a:t>
            </a:r>
            <a:endParaRPr sz="1800">
              <a:latin typeface="宋体" panose="02010600030101010101" pitchFamily="2" charset="-122"/>
              <a:cs typeface="宋体" panose="02010600030101010101" pitchFamily="2" charset="-122"/>
            </a:endParaRPr>
          </a:p>
        </p:txBody>
      </p:sp>
      <p:sp>
        <p:nvSpPr>
          <p:cNvPr id="4" name="object 4"/>
          <p:cNvSpPr/>
          <p:nvPr/>
        </p:nvSpPr>
        <p:spPr>
          <a:xfrm>
            <a:off x="0" y="0"/>
            <a:ext cx="12192000" cy="3971544"/>
          </a:xfrm>
          <a:prstGeom prst="rect">
            <a:avLst/>
          </a:prstGeom>
          <a:blipFill>
            <a:blip r:embed="rId1" cstate="print"/>
            <a:stretch>
              <a:fillRect/>
            </a:stretch>
          </a:blipFill>
        </p:spPr>
        <p:txBody>
          <a:bodyPr wrap="square" lIns="0" tIns="0" rIns="0" bIns="0" rtlCol="0"/>
          <a:lstStyle/>
          <a:p/>
        </p:txBody>
      </p:sp>
      <p:sp>
        <p:nvSpPr>
          <p:cNvPr id="5" name="object 5"/>
          <p:cNvSpPr txBox="1"/>
          <p:nvPr/>
        </p:nvSpPr>
        <p:spPr>
          <a:xfrm>
            <a:off x="7877175" y="6332854"/>
            <a:ext cx="11684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宋体" panose="02010600030101010101" pitchFamily="2" charset="-122"/>
                <a:cs typeface="宋体" panose="02010600030101010101" pitchFamily="2" charset="-122"/>
              </a:rPr>
              <a:t>商业计划书</a:t>
            </a:r>
            <a:endParaRPr sz="1800">
              <a:latin typeface="宋体" panose="02010600030101010101" pitchFamily="2" charset="-122"/>
              <a:cs typeface="宋体" panose="02010600030101010101" pitchFamily="2" charset="-122"/>
            </a:endParaRPr>
          </a:p>
        </p:txBody>
      </p:sp>
      <p:sp>
        <p:nvSpPr>
          <p:cNvPr id="6" name="object 6"/>
          <p:cNvSpPr/>
          <p:nvPr/>
        </p:nvSpPr>
        <p:spPr>
          <a:xfrm>
            <a:off x="10174223" y="6251447"/>
            <a:ext cx="1850135" cy="429768"/>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5155" y="524255"/>
            <a:ext cx="1850136" cy="429768"/>
          </a:xfrm>
          <a:prstGeom prst="rect">
            <a:avLst/>
          </a:prstGeom>
          <a:blipFill>
            <a:blip r:embed="rId1" cstate="print"/>
            <a:stretch>
              <a:fillRect/>
            </a:stretch>
          </a:blipFill>
        </p:spPr>
        <p:txBody>
          <a:bodyPr wrap="square" lIns="0" tIns="0" rIns="0" bIns="0" rtlCol="0"/>
          <a:lstStyle/>
          <a:p/>
        </p:txBody>
      </p:sp>
      <p:sp>
        <p:nvSpPr>
          <p:cNvPr id="3" name="object 3"/>
          <p:cNvSpPr txBox="1">
            <a:spLocks noGrp="1"/>
          </p:cNvSpPr>
          <p:nvPr>
            <p:ph type="title"/>
          </p:nvPr>
        </p:nvSpPr>
        <p:spPr>
          <a:xfrm>
            <a:off x="1968500" y="635114"/>
            <a:ext cx="3696970" cy="381635"/>
          </a:xfrm>
          <a:prstGeom prst="rect">
            <a:avLst/>
          </a:prstGeom>
        </p:spPr>
        <p:txBody>
          <a:bodyPr vert="horz" wrap="square" lIns="0" tIns="12700" rIns="0" bIns="0" rtlCol="0">
            <a:spAutoFit/>
          </a:bodyPr>
          <a:lstStyle/>
          <a:p>
            <a:pPr marL="12700" algn="l" defTabSz="914400">
              <a:lnSpc>
                <a:spcPct val="100000"/>
              </a:lnSpc>
              <a:spcBef>
                <a:spcPts val="100"/>
              </a:spcBef>
              <a:buClrTx/>
              <a:buSzTx/>
              <a:buFontTx/>
            </a:pPr>
            <a:r>
              <a:rPr kern="1200" dirty="0">
                <a:solidFill>
                  <a:schemeClr val="tx1"/>
                </a:solidFill>
                <a:ea typeface="+mn-ea"/>
              </a:rPr>
              <a:t>芬兰体育小镇服务计划项目</a:t>
            </a:r>
            <a:endParaRPr kern="1200" dirty="0">
              <a:solidFill>
                <a:schemeClr val="tx1"/>
              </a:solidFill>
              <a:ea typeface="+mn-ea"/>
            </a:endParaRPr>
          </a:p>
        </p:txBody>
      </p:sp>
      <p:sp>
        <p:nvSpPr>
          <p:cNvPr id="4" name="object 4"/>
          <p:cNvSpPr txBox="1"/>
          <p:nvPr/>
        </p:nvSpPr>
        <p:spPr>
          <a:xfrm>
            <a:off x="610692" y="1698510"/>
            <a:ext cx="4826000" cy="848360"/>
          </a:xfrm>
          <a:prstGeom prst="rect">
            <a:avLst/>
          </a:prstGeom>
        </p:spPr>
        <p:txBody>
          <a:bodyPr vert="horz" wrap="square" lIns="0" tIns="12700" rIns="0" bIns="0" rtlCol="0">
            <a:spAutoFit/>
          </a:bodyPr>
          <a:lstStyle/>
          <a:p>
            <a:pPr marL="12700" marR="5080" algn="just">
              <a:lnSpc>
                <a:spcPct val="100000"/>
              </a:lnSpc>
              <a:spcBef>
                <a:spcPts val="100"/>
              </a:spcBef>
            </a:pPr>
            <a:r>
              <a:rPr sz="1800" dirty="0">
                <a:latin typeface="宋体" panose="02010600030101010101" pitchFamily="2" charset="-122"/>
                <a:cs typeface="宋体" panose="02010600030101010101" pitchFamily="2" charset="-122"/>
              </a:rPr>
              <a:t>我们可以提供芬兰体育小镇总体规划设计方案， 包括：芬兰冰雪运动中心、芬兰文化旅游中心、 芬兰教育培训中心与芬兰科技中心。</a:t>
            </a:r>
            <a:endParaRPr sz="1800">
              <a:latin typeface="宋体" panose="02010600030101010101" pitchFamily="2" charset="-122"/>
              <a:cs typeface="宋体" panose="02010600030101010101" pitchFamily="2" charset="-122"/>
            </a:endParaRPr>
          </a:p>
        </p:txBody>
      </p:sp>
      <p:sp>
        <p:nvSpPr>
          <p:cNvPr id="5" name="object 5"/>
          <p:cNvSpPr txBox="1"/>
          <p:nvPr/>
        </p:nvSpPr>
        <p:spPr>
          <a:xfrm>
            <a:off x="610692" y="3344430"/>
            <a:ext cx="4648835" cy="1397000"/>
          </a:xfrm>
          <a:prstGeom prst="rect">
            <a:avLst/>
          </a:prstGeom>
        </p:spPr>
        <p:txBody>
          <a:bodyPr vert="horz" wrap="square" lIns="0" tIns="12700" rIns="0" bIns="0" rtlCol="0">
            <a:spAutoFit/>
          </a:bodyPr>
          <a:lstStyle/>
          <a:p>
            <a:pPr marL="12700" marR="5080" algn="just">
              <a:lnSpc>
                <a:spcPct val="100000"/>
              </a:lnSpc>
              <a:spcBef>
                <a:spcPts val="100"/>
              </a:spcBef>
            </a:pPr>
            <a:r>
              <a:rPr sz="1800" dirty="0">
                <a:latin typeface="宋体" panose="02010600030101010101" pitchFamily="2" charset="-122"/>
                <a:cs typeface="宋体" panose="02010600030101010101" pitchFamily="2" charset="-122"/>
              </a:rPr>
              <a:t>芬兰体育小镇集合了冰上运动设施、赛事，兼 有相关的培训，以及健身和休闲设施，也有卫 生和医疗机构、水疗、会议设施和餐饮设施与 场所。</a:t>
            </a:r>
            <a:r>
              <a:rPr sz="1800" spc="-595" dirty="0">
                <a:latin typeface="宋体" panose="02010600030101010101" pitchFamily="2" charset="-122"/>
                <a:cs typeface="宋体" panose="02010600030101010101" pitchFamily="2" charset="-122"/>
              </a:rPr>
              <a:t> </a:t>
            </a:r>
            <a:r>
              <a:rPr sz="1800" dirty="0">
                <a:latin typeface="宋体" panose="02010600030101010101" pitchFamily="2" charset="-122"/>
                <a:cs typeface="宋体" panose="02010600030101010101" pitchFamily="2" charset="-122"/>
              </a:rPr>
              <a:t>围绕冰上运动组成了了一个包罗万象的 独立世界，因而闻名于世界。</a:t>
            </a:r>
            <a:endParaRPr sz="1800">
              <a:latin typeface="宋体" panose="02010600030101010101" pitchFamily="2" charset="-122"/>
              <a:cs typeface="宋体" panose="02010600030101010101" pitchFamily="2" charset="-122"/>
            </a:endParaRPr>
          </a:p>
        </p:txBody>
      </p:sp>
      <p:sp>
        <p:nvSpPr>
          <p:cNvPr id="6" name="object 6"/>
          <p:cNvSpPr/>
          <p:nvPr/>
        </p:nvSpPr>
        <p:spPr>
          <a:xfrm>
            <a:off x="6957059" y="1447800"/>
            <a:ext cx="4572000" cy="3048000"/>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5155" y="524255"/>
            <a:ext cx="1850136" cy="429768"/>
          </a:xfrm>
          <a:prstGeom prst="rect">
            <a:avLst/>
          </a:prstGeom>
          <a:blipFill>
            <a:blip r:embed="rId1" cstate="print"/>
            <a:stretch>
              <a:fillRect/>
            </a:stretch>
          </a:blipFill>
        </p:spPr>
        <p:txBody>
          <a:bodyPr wrap="square" lIns="0" tIns="0" rIns="0" bIns="0" rtlCol="0"/>
          <a:lstStyle/>
          <a:p/>
        </p:txBody>
      </p:sp>
      <p:sp>
        <p:nvSpPr>
          <p:cNvPr id="3" name="object 3"/>
          <p:cNvSpPr txBox="1">
            <a:spLocks noGrp="1"/>
          </p:cNvSpPr>
          <p:nvPr>
            <p:ph type="title"/>
          </p:nvPr>
        </p:nvSpPr>
        <p:spPr>
          <a:xfrm>
            <a:off x="2063750" y="524510"/>
            <a:ext cx="1854200" cy="381635"/>
          </a:xfrm>
          <a:prstGeom prst="rect">
            <a:avLst/>
          </a:prstGeom>
        </p:spPr>
        <p:txBody>
          <a:bodyPr vert="horz" wrap="square" lIns="0" tIns="12700" rIns="0" bIns="0" rtlCol="0">
            <a:spAutoFit/>
          </a:bodyPr>
          <a:lstStyle/>
          <a:p>
            <a:pPr marL="12700" algn="l" defTabSz="914400">
              <a:lnSpc>
                <a:spcPct val="100000"/>
              </a:lnSpc>
              <a:spcBef>
                <a:spcPts val="100"/>
              </a:spcBef>
              <a:buClrTx/>
              <a:buSzTx/>
              <a:buFontTx/>
            </a:pPr>
            <a:r>
              <a:rPr kern="1200" dirty="0">
                <a:solidFill>
                  <a:schemeClr val="tx1"/>
                </a:solidFill>
                <a:ea typeface="+mn-ea"/>
              </a:rPr>
              <a:t>办公场地需求</a:t>
            </a:r>
            <a:endParaRPr kern="1200" dirty="0">
              <a:solidFill>
                <a:schemeClr val="tx1"/>
              </a:solidFill>
              <a:ea typeface="+mn-ea"/>
            </a:endParaRPr>
          </a:p>
        </p:txBody>
      </p:sp>
      <p:sp>
        <p:nvSpPr>
          <p:cNvPr id="4" name="object 4"/>
          <p:cNvSpPr txBox="1"/>
          <p:nvPr/>
        </p:nvSpPr>
        <p:spPr>
          <a:xfrm>
            <a:off x="609600" y="1490980"/>
            <a:ext cx="4573270" cy="2675890"/>
          </a:xfrm>
          <a:prstGeom prst="rect">
            <a:avLst/>
          </a:prstGeom>
        </p:spPr>
        <p:txBody>
          <a:bodyPr vert="horz" wrap="square" lIns="0" tIns="47625" rIns="0" bIns="0" rtlCol="0">
            <a:spAutoFit/>
          </a:bodyPr>
          <a:lstStyle/>
          <a:p>
            <a:pPr marL="241300" marR="5080" indent="-228600">
              <a:lnSpc>
                <a:spcPts val="2160"/>
              </a:lnSpc>
              <a:spcBef>
                <a:spcPts val="375"/>
              </a:spcBef>
              <a:buFont typeface="Arial" panose="020B0604020202020204"/>
              <a:buChar char="•"/>
              <a:tabLst>
                <a:tab pos="240665" algn="l"/>
                <a:tab pos="241300" algn="l"/>
              </a:tabLst>
            </a:pPr>
            <a:r>
              <a:rPr sz="2000" dirty="0">
                <a:latin typeface="宋体" panose="02010600030101010101" pitchFamily="2" charset="-122"/>
                <a:ea typeface="宋体" panose="02010600030101010101" pitchFamily="2" charset="-122"/>
                <a:cs typeface="宋体" panose="02010600030101010101" pitchFamily="2" charset="-122"/>
              </a:rPr>
              <a:t>根据未来业务规划，我们的体育管理中 心的办公面积将扩展到</a:t>
            </a:r>
            <a:r>
              <a:rPr sz="2000" spc="-5" dirty="0">
                <a:latin typeface="宋体" panose="02010600030101010101" pitchFamily="2" charset="-122"/>
                <a:ea typeface="宋体" panose="02010600030101010101" pitchFamily="2" charset="-122"/>
                <a:cs typeface="宋体" panose="02010600030101010101" pitchFamily="2" charset="-122"/>
              </a:rPr>
              <a:t>1</a:t>
            </a:r>
            <a:r>
              <a:rPr lang="en-US" sz="2000" spc="-5" dirty="0">
                <a:latin typeface="宋体" panose="02010600030101010101" pitchFamily="2" charset="-122"/>
                <a:ea typeface="宋体" panose="02010600030101010101" pitchFamily="2" charset="-122"/>
                <a:cs typeface="宋体" panose="02010600030101010101" pitchFamily="2" charset="-122"/>
              </a:rPr>
              <a:t>0</a:t>
            </a:r>
            <a:r>
              <a:rPr sz="2000" spc="-5" dirty="0">
                <a:latin typeface="宋体" panose="02010600030101010101" pitchFamily="2" charset="-122"/>
                <a:ea typeface="宋体" panose="02010600030101010101" pitchFamily="2" charset="-122"/>
                <a:cs typeface="宋体" panose="02010600030101010101" pitchFamily="2" charset="-122"/>
              </a:rPr>
              <a:t>00</a:t>
            </a:r>
            <a:r>
              <a:rPr sz="2000" dirty="0">
                <a:latin typeface="宋体" panose="02010600030101010101" pitchFamily="2" charset="-122"/>
                <a:ea typeface="宋体" panose="02010600030101010101" pitchFamily="2" charset="-122"/>
                <a:cs typeface="宋体" panose="02010600030101010101" pitchFamily="2" charset="-122"/>
              </a:rPr>
              <a:t>平方米</a:t>
            </a:r>
            <a:r>
              <a:rPr sz="2000" spc="5" dirty="0">
                <a:latin typeface="宋体" panose="02010600030101010101" pitchFamily="2" charset="-122"/>
                <a:ea typeface="宋体" panose="02010600030101010101" pitchFamily="2" charset="-122"/>
                <a:cs typeface="宋体" panose="02010600030101010101" pitchFamily="2" charset="-122"/>
              </a:rPr>
              <a:t>，  </a:t>
            </a:r>
            <a:r>
              <a:rPr sz="2000" spc="-5" dirty="0">
                <a:latin typeface="宋体" panose="02010600030101010101" pitchFamily="2" charset="-122"/>
                <a:ea typeface="宋体" panose="02010600030101010101" pitchFamily="2" charset="-122"/>
                <a:cs typeface="宋体" panose="02010600030101010101" pitchFamily="2" charset="-122"/>
              </a:rPr>
              <a:t>基本上分成三个部分</a:t>
            </a:r>
            <a:r>
              <a:rPr sz="2000" dirty="0">
                <a:latin typeface="宋体" panose="02010600030101010101" pitchFamily="2" charset="-122"/>
                <a:ea typeface="宋体" panose="02010600030101010101" pitchFamily="2" charset="-122"/>
                <a:cs typeface="宋体" panose="02010600030101010101" pitchFamily="2" charset="-122"/>
              </a:rPr>
              <a:t>:</a:t>
            </a:r>
            <a:endParaRPr sz="2000">
              <a:latin typeface="宋体" panose="02010600030101010101" pitchFamily="2" charset="-122"/>
              <a:ea typeface="宋体" panose="02010600030101010101" pitchFamily="2" charset="-122"/>
              <a:cs typeface="宋体" panose="02010600030101010101" pitchFamily="2" charset="-122"/>
            </a:endParaRPr>
          </a:p>
          <a:p>
            <a:pPr>
              <a:lnSpc>
                <a:spcPct val="100000"/>
              </a:lnSpc>
              <a:spcBef>
                <a:spcPts val="45"/>
              </a:spcBef>
              <a:buFont typeface="Arial" panose="020B0604020202020204"/>
              <a:buChar char="•"/>
            </a:pPr>
            <a:endParaRPr sz="3150">
              <a:latin typeface="宋体" panose="02010600030101010101" pitchFamily="2" charset="-122"/>
              <a:ea typeface="宋体" panose="02010600030101010101" pitchFamily="2" charset="-122"/>
              <a:cs typeface="宋体" panose="02010600030101010101" pitchFamily="2" charset="-122"/>
            </a:endParaRPr>
          </a:p>
          <a:p>
            <a:pPr marL="698500" marR="173990" lvl="1" indent="-228600" algn="just">
              <a:lnSpc>
                <a:spcPts val="1840"/>
              </a:lnSpc>
              <a:buFont typeface="Wingdings" panose="05000000000000000000"/>
              <a:buChar char=""/>
              <a:tabLst>
                <a:tab pos="698500" algn="l"/>
              </a:tabLst>
            </a:pPr>
            <a:r>
              <a:rPr sz="1700" spc="10" dirty="0">
                <a:latin typeface="宋体" panose="02010600030101010101" pitchFamily="2" charset="-122"/>
                <a:ea typeface="宋体" panose="02010600030101010101" pitchFamily="2" charset="-122"/>
                <a:cs typeface="宋体" panose="02010600030101010101" pitchFamily="2" charset="-122"/>
              </a:rPr>
              <a:t>魏氏体育的管理层和员工：作为体育</a:t>
            </a:r>
            <a:r>
              <a:rPr sz="1700" spc="5" dirty="0">
                <a:latin typeface="宋体" panose="02010600030101010101" pitchFamily="2" charset="-122"/>
                <a:ea typeface="宋体" panose="02010600030101010101" pitchFamily="2" charset="-122"/>
                <a:cs typeface="宋体" panose="02010600030101010101" pitchFamily="2" charset="-122"/>
              </a:rPr>
              <a:t>运 </a:t>
            </a:r>
            <a:r>
              <a:rPr sz="1700" spc="10" dirty="0">
                <a:latin typeface="宋体" panose="02010600030101010101" pitchFamily="2" charset="-122"/>
                <a:ea typeface="宋体" panose="02010600030101010101" pitchFamily="2" charset="-122"/>
                <a:cs typeface="宋体" panose="02010600030101010101" pitchFamily="2" charset="-122"/>
              </a:rPr>
              <a:t>动中心的管理方，我们下设体育赛事</a:t>
            </a:r>
            <a:r>
              <a:rPr sz="1700" spc="5" dirty="0">
                <a:latin typeface="宋体" panose="02010600030101010101" pitchFamily="2" charset="-122"/>
                <a:ea typeface="宋体" panose="02010600030101010101" pitchFamily="2" charset="-122"/>
                <a:cs typeface="宋体" panose="02010600030101010101" pitchFamily="2" charset="-122"/>
              </a:rPr>
              <a:t>管 </a:t>
            </a:r>
            <a:r>
              <a:rPr sz="1700" spc="10" dirty="0">
                <a:latin typeface="宋体" panose="02010600030101010101" pitchFamily="2" charset="-122"/>
                <a:ea typeface="宋体" panose="02010600030101010101" pitchFamily="2" charset="-122"/>
                <a:cs typeface="宋体" panose="02010600030101010101" pitchFamily="2" charset="-122"/>
              </a:rPr>
              <a:t>理、营销、</a:t>
            </a:r>
            <a:r>
              <a:rPr sz="1700" dirty="0">
                <a:latin typeface="宋体" panose="02010600030101010101" pitchFamily="2" charset="-122"/>
                <a:ea typeface="宋体" panose="02010600030101010101" pitchFamily="2" charset="-122"/>
                <a:cs typeface="宋体" panose="02010600030101010101" pitchFamily="2" charset="-122"/>
              </a:rPr>
              <a:t>IT</a:t>
            </a:r>
            <a:r>
              <a:rPr sz="1700" spc="10" dirty="0">
                <a:latin typeface="宋体" panose="02010600030101010101" pitchFamily="2" charset="-122"/>
                <a:ea typeface="宋体" panose="02010600030101010101" pitchFamily="2" charset="-122"/>
                <a:cs typeface="宋体" panose="02010600030101010101" pitchFamily="2" charset="-122"/>
              </a:rPr>
              <a:t>等部门</a:t>
            </a:r>
            <a:r>
              <a:rPr sz="1700" spc="15" dirty="0">
                <a:latin typeface="宋体" panose="02010600030101010101" pitchFamily="2" charset="-122"/>
                <a:ea typeface="宋体" panose="02010600030101010101" pitchFamily="2" charset="-122"/>
                <a:cs typeface="宋体" panose="02010600030101010101" pitchFamily="2" charset="-122"/>
              </a:rPr>
              <a:t>。</a:t>
            </a:r>
            <a:endParaRPr sz="1700">
              <a:latin typeface="宋体" panose="02010600030101010101" pitchFamily="2" charset="-122"/>
              <a:ea typeface="宋体" panose="02010600030101010101" pitchFamily="2" charset="-122"/>
              <a:cs typeface="宋体" panose="02010600030101010101" pitchFamily="2" charset="-122"/>
            </a:endParaRPr>
          </a:p>
          <a:p>
            <a:pPr marL="698500" lvl="1" indent="-228600">
              <a:lnSpc>
                <a:spcPct val="100000"/>
              </a:lnSpc>
              <a:spcBef>
                <a:spcPts val="285"/>
              </a:spcBef>
              <a:buFont typeface="Wingdings" panose="05000000000000000000"/>
              <a:buChar char=""/>
              <a:tabLst>
                <a:tab pos="698500" algn="l"/>
              </a:tabLst>
            </a:pPr>
            <a:r>
              <a:rPr sz="1700" dirty="0">
                <a:latin typeface="宋体" panose="02010600030101010101" pitchFamily="2" charset="-122"/>
                <a:ea typeface="宋体" panose="02010600030101010101" pitchFamily="2" charset="-122"/>
                <a:cs typeface="宋体" panose="02010600030101010101" pitchFamily="2" charset="-122"/>
              </a:rPr>
              <a:t>Haaga-Helia</a:t>
            </a:r>
            <a:r>
              <a:rPr sz="1700" spc="10" dirty="0">
                <a:latin typeface="宋体" panose="02010600030101010101" pitchFamily="2" charset="-122"/>
                <a:ea typeface="宋体" panose="02010600030101010101" pitchFamily="2" charset="-122"/>
                <a:cs typeface="宋体" panose="02010600030101010101" pitchFamily="2" charset="-122"/>
              </a:rPr>
              <a:t>应用科技大学的研发中</a:t>
            </a:r>
            <a:r>
              <a:rPr sz="1700" spc="15" dirty="0">
                <a:latin typeface="宋体" panose="02010600030101010101" pitchFamily="2" charset="-122"/>
                <a:ea typeface="宋体" panose="02010600030101010101" pitchFamily="2" charset="-122"/>
                <a:cs typeface="宋体" panose="02010600030101010101" pitchFamily="2" charset="-122"/>
              </a:rPr>
              <a:t>心</a:t>
            </a:r>
            <a:endParaRPr sz="1700">
              <a:latin typeface="宋体" panose="02010600030101010101" pitchFamily="2" charset="-122"/>
              <a:ea typeface="宋体" panose="02010600030101010101" pitchFamily="2" charset="-122"/>
              <a:cs typeface="宋体" panose="02010600030101010101" pitchFamily="2" charset="-122"/>
            </a:endParaRPr>
          </a:p>
          <a:p>
            <a:pPr marL="698500" lvl="1" indent="-228600">
              <a:lnSpc>
                <a:spcPct val="100000"/>
              </a:lnSpc>
              <a:spcBef>
                <a:spcPts val="305"/>
              </a:spcBef>
              <a:buFont typeface="Wingdings" panose="05000000000000000000"/>
              <a:buChar char=""/>
              <a:tabLst>
                <a:tab pos="698500" algn="l"/>
              </a:tabLst>
            </a:pPr>
            <a:r>
              <a:rPr sz="1700" spc="10" dirty="0">
                <a:latin typeface="宋体" panose="02010600030101010101" pitchFamily="2" charset="-122"/>
                <a:ea typeface="宋体" panose="02010600030101010101" pitchFamily="2" charset="-122"/>
                <a:cs typeface="宋体" panose="02010600030101010101" pitchFamily="2" charset="-122"/>
              </a:rPr>
              <a:t>大小会议室及大教室</a:t>
            </a:r>
            <a:r>
              <a:rPr sz="1700" spc="15" dirty="0">
                <a:latin typeface="宋体" panose="02010600030101010101" pitchFamily="2" charset="-122"/>
                <a:ea typeface="宋体" panose="02010600030101010101" pitchFamily="2" charset="-122"/>
                <a:cs typeface="宋体" panose="02010600030101010101" pitchFamily="2" charset="-122"/>
              </a:rPr>
              <a:t>。</a:t>
            </a:r>
            <a:endParaRPr sz="1700">
              <a:latin typeface="宋体" panose="02010600030101010101" pitchFamily="2" charset="-122"/>
              <a:ea typeface="宋体" panose="02010600030101010101" pitchFamily="2" charset="-122"/>
              <a:cs typeface="宋体" panose="02010600030101010101" pitchFamily="2" charset="-122"/>
            </a:endParaRPr>
          </a:p>
        </p:txBody>
      </p:sp>
      <p:sp>
        <p:nvSpPr>
          <p:cNvPr id="5" name="object 5"/>
          <p:cNvSpPr/>
          <p:nvPr/>
        </p:nvSpPr>
        <p:spPr>
          <a:xfrm>
            <a:off x="5538215" y="1490472"/>
            <a:ext cx="6231636" cy="3535679"/>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5155" y="524255"/>
            <a:ext cx="1850136" cy="429768"/>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623392" y="6486169"/>
            <a:ext cx="10657205" cy="0"/>
          </a:xfrm>
          <a:custGeom>
            <a:avLst/>
            <a:gdLst/>
            <a:ahLst/>
            <a:cxnLst/>
            <a:rect l="l" t="t" r="r" b="b"/>
            <a:pathLst>
              <a:path w="10657205">
                <a:moveTo>
                  <a:pt x="0" y="0"/>
                </a:moveTo>
                <a:lnTo>
                  <a:pt x="10657205" y="0"/>
                </a:lnTo>
              </a:path>
            </a:pathLst>
          </a:custGeom>
          <a:ln w="38100">
            <a:solidFill>
              <a:srgbClr val="000000"/>
            </a:solidFill>
          </a:ln>
        </p:spPr>
        <p:txBody>
          <a:bodyPr wrap="square" lIns="0" tIns="0" rIns="0" bIns="0" rtlCol="0"/>
          <a:lstStyle/>
          <a:p/>
        </p:txBody>
      </p:sp>
      <p:graphicFrame>
        <p:nvGraphicFramePr>
          <p:cNvPr id="4" name="object 4"/>
          <p:cNvGraphicFramePr>
            <a:graphicFrameLocks noGrp="1"/>
          </p:cNvGraphicFramePr>
          <p:nvPr/>
        </p:nvGraphicFramePr>
        <p:xfrm>
          <a:off x="617042" y="1334414"/>
          <a:ext cx="10676255" cy="344170"/>
        </p:xfrm>
        <a:graphic>
          <a:graphicData uri="http://schemas.openxmlformats.org/drawingml/2006/table">
            <a:tbl>
              <a:tblPr firstRow="1" bandRow="1">
                <a:tableStyleId>{2D5ABB26-0587-4C30-8999-92F81FD0307C}</a:tableStyleId>
              </a:tblPr>
              <a:tblGrid>
                <a:gridCol w="5643880"/>
                <a:gridCol w="1671320"/>
                <a:gridCol w="1670050"/>
                <a:gridCol w="1671954"/>
              </a:tblGrid>
              <a:tr h="331470">
                <a:tc>
                  <a:txBody>
                    <a:bodyPr/>
                    <a:lstStyle/>
                    <a:p>
                      <a:pPr marL="144145">
                        <a:lnSpc>
                          <a:spcPct val="100000"/>
                        </a:lnSpc>
                        <a:spcBef>
                          <a:spcPts val="55"/>
                        </a:spcBef>
                      </a:pPr>
                      <a:r>
                        <a:rPr sz="2000" b="1" dirty="0">
                          <a:latin typeface="宋体" panose="02010600030101010101" pitchFamily="2" charset="-122"/>
                          <a:ea typeface="宋体" panose="02010600030101010101" pitchFamily="2" charset="-122"/>
                          <a:cs typeface="微软雅黑" panose="020B0503020204020204" charset="-122"/>
                        </a:rPr>
                        <a:t>项</a:t>
                      </a:r>
                      <a:r>
                        <a:rPr sz="2000" b="1" spc="5" dirty="0">
                          <a:latin typeface="宋体" panose="02010600030101010101" pitchFamily="2" charset="-122"/>
                          <a:ea typeface="宋体" panose="02010600030101010101" pitchFamily="2" charset="-122"/>
                          <a:cs typeface="微软雅黑" panose="020B0503020204020204" charset="-122"/>
                        </a:rPr>
                        <a:t>目</a:t>
                      </a:r>
                      <a:endParaRPr sz="2000">
                        <a:latin typeface="宋体" panose="02010600030101010101" pitchFamily="2" charset="-122"/>
                        <a:ea typeface="宋体" panose="02010600030101010101" pitchFamily="2" charset="-122"/>
                        <a:cs typeface="微软雅黑" panose="020B0503020204020204" charset="-122"/>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D9B22"/>
                    </a:solidFill>
                  </a:tcPr>
                </a:tc>
                <a:tc>
                  <a:txBody>
                    <a:bodyPr/>
                    <a:lstStyle/>
                    <a:p>
                      <a:pPr marL="521970">
                        <a:lnSpc>
                          <a:spcPct val="100000"/>
                        </a:lnSpc>
                        <a:spcBef>
                          <a:spcPts val="55"/>
                        </a:spcBef>
                      </a:pPr>
                      <a:r>
                        <a:rPr sz="2000" b="1" spc="-5" dirty="0">
                          <a:latin typeface="宋体" panose="02010600030101010101" pitchFamily="2" charset="-122"/>
                          <a:ea typeface="宋体" panose="02010600030101010101" pitchFamily="2" charset="-122"/>
                          <a:cs typeface="微软雅黑" panose="020B0503020204020204" charset="-122"/>
                        </a:rPr>
                        <a:t>202</a:t>
                      </a:r>
                      <a:r>
                        <a:rPr lang="en-US" sz="2000" b="1" spc="-5" dirty="0">
                          <a:latin typeface="宋体" panose="02010600030101010101" pitchFamily="2" charset="-122"/>
                          <a:ea typeface="宋体" panose="02010600030101010101" pitchFamily="2" charset="-122"/>
                          <a:cs typeface="微软雅黑" panose="020B0503020204020204" charset="-122"/>
                        </a:rPr>
                        <a:t>1</a:t>
                      </a:r>
                      <a:endParaRPr lang="en-US" sz="2000" b="1" spc="-5" dirty="0">
                        <a:latin typeface="宋体" panose="02010600030101010101" pitchFamily="2" charset="-122"/>
                        <a:ea typeface="宋体" panose="02010600030101010101" pitchFamily="2" charset="-122"/>
                        <a:cs typeface="微软雅黑" panose="020B0503020204020204" charset="-122"/>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D9B22"/>
                    </a:solidFill>
                  </a:tcPr>
                </a:tc>
                <a:tc>
                  <a:txBody>
                    <a:bodyPr/>
                    <a:lstStyle/>
                    <a:p>
                      <a:pPr marL="520700">
                        <a:lnSpc>
                          <a:spcPct val="100000"/>
                        </a:lnSpc>
                        <a:spcBef>
                          <a:spcPts val="55"/>
                        </a:spcBef>
                      </a:pPr>
                      <a:r>
                        <a:rPr sz="2000" b="1" spc="-5" dirty="0">
                          <a:latin typeface="宋体" panose="02010600030101010101" pitchFamily="2" charset="-122"/>
                          <a:ea typeface="宋体" panose="02010600030101010101" pitchFamily="2" charset="-122"/>
                          <a:cs typeface="微软雅黑" panose="020B0503020204020204" charset="-122"/>
                        </a:rPr>
                        <a:t>202</a:t>
                      </a:r>
                      <a:r>
                        <a:rPr lang="en-US" sz="2000" b="1" spc="-5" dirty="0">
                          <a:latin typeface="宋体" panose="02010600030101010101" pitchFamily="2" charset="-122"/>
                          <a:ea typeface="宋体" panose="02010600030101010101" pitchFamily="2" charset="-122"/>
                          <a:cs typeface="微软雅黑" panose="020B0503020204020204" charset="-122"/>
                        </a:rPr>
                        <a:t>2</a:t>
                      </a:r>
                      <a:endParaRPr lang="en-US" sz="2000" b="1" spc="-5" dirty="0">
                        <a:latin typeface="宋体" panose="02010600030101010101" pitchFamily="2" charset="-122"/>
                        <a:ea typeface="宋体" panose="02010600030101010101" pitchFamily="2" charset="-122"/>
                        <a:cs typeface="微软雅黑" panose="020B0503020204020204" charset="-122"/>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D9B22"/>
                    </a:solidFill>
                  </a:tcPr>
                </a:tc>
                <a:tc>
                  <a:txBody>
                    <a:bodyPr/>
                    <a:lstStyle/>
                    <a:p>
                      <a:pPr marL="521970">
                        <a:lnSpc>
                          <a:spcPct val="100000"/>
                        </a:lnSpc>
                        <a:spcBef>
                          <a:spcPts val="55"/>
                        </a:spcBef>
                      </a:pPr>
                      <a:r>
                        <a:rPr sz="2000" b="1" spc="-5" dirty="0">
                          <a:latin typeface="宋体" panose="02010600030101010101" pitchFamily="2" charset="-122"/>
                          <a:ea typeface="宋体" panose="02010600030101010101" pitchFamily="2" charset="-122"/>
                          <a:cs typeface="微软雅黑" panose="020B0503020204020204" charset="-122"/>
                        </a:rPr>
                        <a:t>202</a:t>
                      </a:r>
                      <a:r>
                        <a:rPr lang="en-US" sz="2000" b="1" spc="-5" dirty="0">
                          <a:latin typeface="宋体" panose="02010600030101010101" pitchFamily="2" charset="-122"/>
                          <a:ea typeface="宋体" panose="02010600030101010101" pitchFamily="2" charset="-122"/>
                          <a:cs typeface="微软雅黑" panose="020B0503020204020204" charset="-122"/>
                        </a:rPr>
                        <a:t>3</a:t>
                      </a:r>
                      <a:endParaRPr lang="en-US" sz="2000" b="1" spc="-5" dirty="0">
                        <a:latin typeface="宋体" panose="02010600030101010101" pitchFamily="2" charset="-122"/>
                        <a:ea typeface="宋体" panose="02010600030101010101" pitchFamily="2" charset="-122"/>
                        <a:cs typeface="微软雅黑" panose="020B0503020204020204" charset="-122"/>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D9B22"/>
                    </a:solidFill>
                  </a:tcPr>
                </a:tc>
              </a:tr>
            </a:tbl>
          </a:graphicData>
        </a:graphic>
      </p:graphicFrame>
      <p:graphicFrame>
        <p:nvGraphicFramePr>
          <p:cNvPr id="5" name="object 5"/>
          <p:cNvGraphicFramePr>
            <a:graphicFrameLocks noGrp="1"/>
          </p:cNvGraphicFramePr>
          <p:nvPr>
            <p:custDataLst>
              <p:tags r:id="rId2"/>
            </p:custDataLst>
          </p:nvPr>
        </p:nvGraphicFramePr>
        <p:xfrm>
          <a:off x="623392" y="1723917"/>
          <a:ext cx="10658474" cy="4469130"/>
        </p:xfrm>
        <a:graphic>
          <a:graphicData uri="http://schemas.openxmlformats.org/drawingml/2006/table">
            <a:tbl>
              <a:tblPr firstRow="1" bandRow="1">
                <a:tableStyleId>{2D5ABB26-0587-4C30-8999-92F81FD0307C}</a:tableStyleId>
              </a:tblPr>
              <a:tblGrid>
                <a:gridCol w="4526280"/>
                <a:gridCol w="2760345"/>
                <a:gridCol w="1699895"/>
                <a:gridCol w="1671954"/>
              </a:tblGrid>
              <a:tr h="648409">
                <a:tc>
                  <a:txBody>
                    <a:bodyPr/>
                    <a:lstStyle/>
                    <a:p>
                      <a:pPr marL="67945">
                        <a:lnSpc>
                          <a:spcPts val="2125"/>
                        </a:lnSpc>
                      </a:pPr>
                      <a:r>
                        <a:rPr sz="2000" dirty="0">
                          <a:latin typeface="宋体" panose="02010600030101010101" pitchFamily="2" charset="-122"/>
                          <a:cs typeface="宋体" panose="02010600030101010101" pitchFamily="2" charset="-122"/>
                        </a:rPr>
                        <a:t>体育管理</a:t>
                      </a:r>
                      <a:r>
                        <a:rPr sz="2000" spc="-10" dirty="0">
                          <a:latin typeface="Calibri" panose="020F0502020204030204"/>
                          <a:cs typeface="Calibri" panose="020F0502020204030204"/>
                        </a:rPr>
                        <a:t>EMBA</a:t>
                      </a:r>
                      <a:endParaRPr sz="2000">
                        <a:latin typeface="Calibri" panose="020F0502020204030204"/>
                        <a:cs typeface="Calibri" panose="020F0502020204030204"/>
                      </a:endParaRPr>
                    </a:p>
                    <a:p>
                      <a:pPr marL="67945">
                        <a:lnSpc>
                          <a:spcPct val="100000"/>
                        </a:lnSpc>
                        <a:spcBef>
                          <a:spcPts val="345"/>
                        </a:spcBef>
                      </a:pPr>
                      <a:r>
                        <a:rPr sz="2000" dirty="0">
                          <a:latin typeface="宋体" panose="02010600030101010101" pitchFamily="2" charset="-122"/>
                          <a:cs typeface="宋体" panose="02010600030101010101" pitchFamily="2" charset="-122"/>
                        </a:rPr>
                        <a:t>冰</a:t>
                      </a:r>
                      <a:r>
                        <a:rPr sz="2000" spc="5" dirty="0">
                          <a:latin typeface="宋体" panose="02010600030101010101" pitchFamily="2" charset="-122"/>
                          <a:cs typeface="宋体" panose="02010600030101010101" pitchFamily="2" charset="-122"/>
                        </a:rPr>
                        <a:t>球</a:t>
                      </a:r>
                      <a:endParaRPr sz="2000">
                        <a:latin typeface="宋体" panose="02010600030101010101" pitchFamily="2" charset="-122"/>
                        <a:cs typeface="宋体" panose="02010600030101010101" pitchFamily="2" charset="-122"/>
                      </a:endParaRPr>
                    </a:p>
                  </a:txBody>
                  <a:tcPr marL="0" marR="0" marT="0" marB="0"/>
                </a:tc>
                <a:tc>
                  <a:txBody>
                    <a:bodyPr/>
                    <a:lstStyle/>
                    <a:p>
                      <a:pPr>
                        <a:lnSpc>
                          <a:spcPct val="100000"/>
                        </a:lnSpc>
                      </a:pPr>
                      <a:endParaRPr sz="1900">
                        <a:latin typeface="Times New Roman" panose="02020603050405020304"/>
                        <a:cs typeface="Times New Roman" panose="02020603050405020304"/>
                      </a:endParaRPr>
                    </a:p>
                  </a:txBody>
                  <a:tcPr marL="0" marR="0" marT="0" marB="0"/>
                </a:tc>
                <a:tc>
                  <a:txBody>
                    <a:bodyPr/>
                    <a:lstStyle/>
                    <a:p>
                      <a:pPr marL="28575" algn="ctr">
                        <a:lnSpc>
                          <a:spcPts val="2015"/>
                        </a:lnSpc>
                      </a:pPr>
                      <a:r>
                        <a:rPr sz="1800" dirty="0">
                          <a:latin typeface="Calibri" panose="020F0502020204030204"/>
                          <a:cs typeface="Calibri" panose="020F0502020204030204"/>
                        </a:rPr>
                        <a:t>5</a:t>
                      </a:r>
                      <a:endParaRPr sz="1800">
                        <a:latin typeface="Calibri" panose="020F0502020204030204"/>
                        <a:cs typeface="Calibri" panose="020F0502020204030204"/>
                      </a:endParaRPr>
                    </a:p>
                  </a:txBody>
                  <a:tcPr marL="0" marR="0" marT="0" marB="0"/>
                </a:tc>
                <a:tc>
                  <a:txBody>
                    <a:bodyPr/>
                    <a:lstStyle/>
                    <a:p>
                      <a:pPr algn="ctr">
                        <a:lnSpc>
                          <a:spcPts val="2015"/>
                        </a:lnSpc>
                      </a:pPr>
                      <a:r>
                        <a:rPr sz="1800" spc="-5" dirty="0">
                          <a:latin typeface="Calibri" panose="020F0502020204030204"/>
                          <a:cs typeface="Calibri" panose="020F0502020204030204"/>
                        </a:rPr>
                        <a:t>10</a:t>
                      </a:r>
                      <a:endParaRPr sz="1800">
                        <a:latin typeface="Calibri" panose="020F0502020204030204"/>
                        <a:cs typeface="Calibri" panose="020F0502020204030204"/>
                      </a:endParaRPr>
                    </a:p>
                  </a:txBody>
                  <a:tcPr marL="0" marR="0" marT="0" marB="0"/>
                </a:tc>
              </a:tr>
              <a:tr h="338013">
                <a:tc>
                  <a:txBody>
                    <a:bodyPr/>
                    <a:lstStyle/>
                    <a:p>
                      <a:pPr marL="222250">
                        <a:lnSpc>
                          <a:spcPct val="100000"/>
                        </a:lnSpc>
                        <a:spcBef>
                          <a:spcPts val="100"/>
                        </a:spcBef>
                      </a:pPr>
                      <a:r>
                        <a:rPr sz="1800" dirty="0">
                          <a:latin typeface="Calibri" panose="020F0502020204030204"/>
                          <a:cs typeface="Calibri" panose="020F0502020204030204"/>
                        </a:rPr>
                        <a:t>-</a:t>
                      </a:r>
                      <a:r>
                        <a:rPr sz="1800" spc="-10" dirty="0">
                          <a:latin typeface="Calibri" panose="020F0502020204030204"/>
                          <a:cs typeface="Calibri" panose="020F0502020204030204"/>
                        </a:rPr>
                        <a:t> </a:t>
                      </a:r>
                      <a:r>
                        <a:rPr sz="1800" dirty="0">
                          <a:latin typeface="宋体" panose="02010600030101010101" pitchFamily="2" charset="-122"/>
                          <a:cs typeface="宋体" panose="02010600030101010101" pitchFamily="2" charset="-122"/>
                        </a:rPr>
                        <a:t>夏季</a:t>
                      </a:r>
                      <a:r>
                        <a:rPr sz="1800" spc="-5" dirty="0">
                          <a:latin typeface="Calibri" panose="020F0502020204030204"/>
                          <a:cs typeface="Calibri" panose="020F0502020204030204"/>
                        </a:rPr>
                        <a:t>/</a:t>
                      </a:r>
                      <a:r>
                        <a:rPr sz="1800" dirty="0">
                          <a:latin typeface="宋体" panose="02010600030101010101" pitchFamily="2" charset="-122"/>
                          <a:cs typeface="宋体" panose="02010600030101010101" pitchFamily="2" charset="-122"/>
                        </a:rPr>
                        <a:t>冬季训练</a:t>
                      </a:r>
                      <a:endParaRPr sz="1800">
                        <a:latin typeface="宋体" panose="02010600030101010101" pitchFamily="2" charset="-122"/>
                        <a:cs typeface="宋体" panose="02010600030101010101" pitchFamily="2" charset="-122"/>
                      </a:endParaRPr>
                    </a:p>
                  </a:txBody>
                  <a:tcPr marL="0" marR="0" marT="12700" marB="0"/>
                </a:tc>
                <a:tc>
                  <a:txBody>
                    <a:bodyPr/>
                    <a:lstStyle/>
                    <a:p>
                      <a:pPr marR="740410" algn="r">
                        <a:lnSpc>
                          <a:spcPct val="100000"/>
                        </a:lnSpc>
                        <a:spcBef>
                          <a:spcPts val="100"/>
                        </a:spcBef>
                      </a:pPr>
                      <a:r>
                        <a:rPr sz="1800" dirty="0">
                          <a:latin typeface="Calibri" panose="020F0502020204030204"/>
                          <a:cs typeface="Calibri" panose="020F0502020204030204"/>
                        </a:rPr>
                        <a:t>2</a:t>
                      </a:r>
                      <a:endParaRPr sz="1800">
                        <a:latin typeface="Calibri" panose="020F0502020204030204"/>
                        <a:cs typeface="Calibri" panose="020F0502020204030204"/>
                      </a:endParaRPr>
                    </a:p>
                  </a:txBody>
                  <a:tcPr marL="0" marR="0" marT="12700" marB="0"/>
                </a:tc>
                <a:tc>
                  <a:txBody>
                    <a:bodyPr/>
                    <a:lstStyle/>
                    <a:p>
                      <a:pPr marL="28575" algn="ctr">
                        <a:lnSpc>
                          <a:spcPct val="100000"/>
                        </a:lnSpc>
                        <a:spcBef>
                          <a:spcPts val="100"/>
                        </a:spcBef>
                      </a:pPr>
                      <a:r>
                        <a:rPr sz="1800" dirty="0">
                          <a:latin typeface="Calibri" panose="020F0502020204030204"/>
                          <a:cs typeface="Calibri" panose="020F0502020204030204"/>
                        </a:rPr>
                        <a:t>2</a:t>
                      </a:r>
                      <a:endParaRPr sz="1800">
                        <a:latin typeface="Calibri" panose="020F0502020204030204"/>
                        <a:cs typeface="Calibri" panose="020F0502020204030204"/>
                      </a:endParaRPr>
                    </a:p>
                  </a:txBody>
                  <a:tcPr marL="0" marR="0" marT="12700" marB="0"/>
                </a:tc>
                <a:tc>
                  <a:txBody>
                    <a:bodyPr/>
                    <a:lstStyle/>
                    <a:p>
                      <a:pPr algn="ctr">
                        <a:lnSpc>
                          <a:spcPct val="100000"/>
                        </a:lnSpc>
                        <a:spcBef>
                          <a:spcPts val="100"/>
                        </a:spcBef>
                      </a:pPr>
                      <a:r>
                        <a:rPr sz="1800" dirty="0">
                          <a:latin typeface="Calibri" panose="020F0502020204030204"/>
                          <a:cs typeface="Calibri" panose="020F0502020204030204"/>
                        </a:rPr>
                        <a:t>4</a:t>
                      </a:r>
                      <a:endParaRPr sz="1800">
                        <a:latin typeface="Calibri" panose="020F0502020204030204"/>
                        <a:cs typeface="Calibri" panose="020F0502020204030204"/>
                      </a:endParaRPr>
                    </a:p>
                  </a:txBody>
                  <a:tcPr marL="0" marR="0" marT="12700" marB="0"/>
                </a:tc>
              </a:tr>
              <a:tr h="332105">
                <a:tc>
                  <a:txBody>
                    <a:bodyPr/>
                    <a:lstStyle/>
                    <a:p>
                      <a:pPr marL="222250">
                        <a:lnSpc>
                          <a:spcPct val="100000"/>
                        </a:lnSpc>
                        <a:spcBef>
                          <a:spcPts val="55"/>
                        </a:spcBef>
                      </a:pPr>
                      <a:r>
                        <a:rPr sz="1800" dirty="0">
                          <a:latin typeface="Calibri" panose="020F0502020204030204"/>
                          <a:cs typeface="Calibri" panose="020F0502020204030204"/>
                        </a:rPr>
                        <a:t>-</a:t>
                      </a:r>
                      <a:r>
                        <a:rPr sz="1800" spc="-10" dirty="0">
                          <a:latin typeface="Calibri" panose="020F0502020204030204"/>
                          <a:cs typeface="Calibri" panose="020F0502020204030204"/>
                        </a:rPr>
                        <a:t> </a:t>
                      </a:r>
                      <a:r>
                        <a:rPr sz="1800" dirty="0">
                          <a:latin typeface="宋体" panose="02010600030101010101" pitchFamily="2" charset="-122"/>
                          <a:cs typeface="宋体" panose="02010600030101010101" pitchFamily="2" charset="-122"/>
                        </a:rPr>
                        <a:t>教练培训</a:t>
                      </a:r>
                      <a:endParaRPr sz="1800">
                        <a:latin typeface="宋体" panose="02010600030101010101" pitchFamily="2" charset="-122"/>
                        <a:cs typeface="宋体" panose="02010600030101010101" pitchFamily="2" charset="-122"/>
                      </a:endParaRPr>
                    </a:p>
                  </a:txBody>
                  <a:tcPr marL="0" marR="0" marT="6985" marB="0"/>
                </a:tc>
                <a:tc>
                  <a:txBody>
                    <a:bodyPr/>
                    <a:lstStyle/>
                    <a:p>
                      <a:pPr marR="740410" algn="r">
                        <a:lnSpc>
                          <a:spcPct val="100000"/>
                        </a:lnSpc>
                        <a:spcBef>
                          <a:spcPts val="55"/>
                        </a:spcBef>
                      </a:pPr>
                      <a:r>
                        <a:rPr sz="1800" dirty="0">
                          <a:latin typeface="Calibri" panose="020F0502020204030204"/>
                          <a:cs typeface="Calibri" panose="020F0502020204030204"/>
                        </a:rPr>
                        <a:t>1</a:t>
                      </a:r>
                      <a:endParaRPr sz="1800">
                        <a:latin typeface="Calibri" panose="020F0502020204030204"/>
                        <a:cs typeface="Calibri" panose="020F0502020204030204"/>
                      </a:endParaRPr>
                    </a:p>
                  </a:txBody>
                  <a:tcPr marL="0" marR="0" marT="6985" marB="0"/>
                </a:tc>
                <a:tc>
                  <a:txBody>
                    <a:bodyPr/>
                    <a:lstStyle/>
                    <a:p>
                      <a:pPr marL="28575" algn="ctr">
                        <a:lnSpc>
                          <a:spcPct val="100000"/>
                        </a:lnSpc>
                        <a:spcBef>
                          <a:spcPts val="55"/>
                        </a:spcBef>
                      </a:pPr>
                      <a:r>
                        <a:rPr sz="1800" dirty="0">
                          <a:latin typeface="Calibri" panose="020F0502020204030204"/>
                          <a:cs typeface="Calibri" panose="020F0502020204030204"/>
                        </a:rPr>
                        <a:t>1</a:t>
                      </a:r>
                      <a:endParaRPr sz="1800">
                        <a:latin typeface="Calibri" panose="020F0502020204030204"/>
                        <a:cs typeface="Calibri" panose="020F0502020204030204"/>
                      </a:endParaRPr>
                    </a:p>
                  </a:txBody>
                  <a:tcPr marL="0" marR="0" marT="6985" marB="0"/>
                </a:tc>
                <a:tc>
                  <a:txBody>
                    <a:bodyPr/>
                    <a:lstStyle/>
                    <a:p>
                      <a:pPr algn="ctr">
                        <a:lnSpc>
                          <a:spcPct val="100000"/>
                        </a:lnSpc>
                        <a:spcBef>
                          <a:spcPts val="55"/>
                        </a:spcBef>
                      </a:pPr>
                      <a:r>
                        <a:rPr sz="1800" dirty="0">
                          <a:latin typeface="Calibri" panose="020F0502020204030204"/>
                          <a:cs typeface="Calibri" panose="020F0502020204030204"/>
                        </a:rPr>
                        <a:t>2</a:t>
                      </a:r>
                      <a:endParaRPr sz="1800">
                        <a:latin typeface="Calibri" panose="020F0502020204030204"/>
                        <a:cs typeface="Calibri" panose="020F0502020204030204"/>
                      </a:endParaRPr>
                    </a:p>
                  </a:txBody>
                  <a:tcPr marL="0" marR="0" marT="6985" marB="0"/>
                </a:tc>
              </a:tr>
              <a:tr h="325363">
                <a:tc>
                  <a:txBody>
                    <a:bodyPr/>
                    <a:lstStyle/>
                    <a:p>
                      <a:pPr marL="222250">
                        <a:lnSpc>
                          <a:spcPct val="100000"/>
                        </a:lnSpc>
                        <a:spcBef>
                          <a:spcPts val="55"/>
                        </a:spcBef>
                      </a:pPr>
                      <a:r>
                        <a:rPr sz="1800" dirty="0">
                          <a:latin typeface="Calibri" panose="020F0502020204030204"/>
                          <a:cs typeface="Calibri" panose="020F0502020204030204"/>
                        </a:rPr>
                        <a:t>-</a:t>
                      </a:r>
                      <a:r>
                        <a:rPr sz="1800" spc="-10" dirty="0">
                          <a:latin typeface="Calibri" panose="020F0502020204030204"/>
                          <a:cs typeface="Calibri" panose="020F0502020204030204"/>
                        </a:rPr>
                        <a:t> </a:t>
                      </a:r>
                      <a:r>
                        <a:rPr sz="1800" dirty="0">
                          <a:latin typeface="宋体" panose="02010600030101010101" pitchFamily="2" charset="-122"/>
                          <a:cs typeface="宋体" panose="02010600030101010101" pitchFamily="2" charset="-122"/>
                        </a:rPr>
                        <a:t>青少年培训</a:t>
                      </a:r>
                      <a:endParaRPr sz="1800">
                        <a:latin typeface="宋体" panose="02010600030101010101" pitchFamily="2" charset="-122"/>
                        <a:cs typeface="宋体" panose="02010600030101010101" pitchFamily="2" charset="-122"/>
                      </a:endParaRPr>
                    </a:p>
                  </a:txBody>
                  <a:tcPr marL="0" marR="0" marT="6985" marB="0"/>
                </a:tc>
                <a:tc>
                  <a:txBody>
                    <a:bodyPr/>
                    <a:lstStyle/>
                    <a:p>
                      <a:pPr marR="740410" algn="r">
                        <a:lnSpc>
                          <a:spcPct val="100000"/>
                        </a:lnSpc>
                        <a:spcBef>
                          <a:spcPts val="55"/>
                        </a:spcBef>
                      </a:pPr>
                      <a:r>
                        <a:rPr sz="1800" dirty="0">
                          <a:latin typeface="Calibri" panose="020F0502020204030204"/>
                          <a:cs typeface="Calibri" panose="020F0502020204030204"/>
                        </a:rPr>
                        <a:t>2</a:t>
                      </a:r>
                      <a:endParaRPr sz="1800">
                        <a:latin typeface="Calibri" panose="020F0502020204030204"/>
                        <a:cs typeface="Calibri" panose="020F0502020204030204"/>
                      </a:endParaRPr>
                    </a:p>
                  </a:txBody>
                  <a:tcPr marL="0" marR="0" marT="6985" marB="0"/>
                </a:tc>
                <a:tc>
                  <a:txBody>
                    <a:bodyPr/>
                    <a:lstStyle/>
                    <a:p>
                      <a:pPr marL="28575" algn="ctr">
                        <a:lnSpc>
                          <a:spcPct val="100000"/>
                        </a:lnSpc>
                        <a:spcBef>
                          <a:spcPts val="55"/>
                        </a:spcBef>
                      </a:pPr>
                      <a:r>
                        <a:rPr sz="1800" dirty="0">
                          <a:latin typeface="Calibri" panose="020F0502020204030204"/>
                          <a:cs typeface="Calibri" panose="020F0502020204030204"/>
                        </a:rPr>
                        <a:t>2</a:t>
                      </a:r>
                      <a:endParaRPr sz="1800">
                        <a:latin typeface="Calibri" panose="020F0502020204030204"/>
                        <a:cs typeface="Calibri" panose="020F0502020204030204"/>
                      </a:endParaRPr>
                    </a:p>
                  </a:txBody>
                  <a:tcPr marL="0" marR="0" marT="6985" marB="0"/>
                </a:tc>
                <a:tc>
                  <a:txBody>
                    <a:bodyPr/>
                    <a:lstStyle/>
                    <a:p>
                      <a:pPr algn="ctr">
                        <a:lnSpc>
                          <a:spcPct val="100000"/>
                        </a:lnSpc>
                        <a:spcBef>
                          <a:spcPts val="55"/>
                        </a:spcBef>
                      </a:pPr>
                      <a:r>
                        <a:rPr sz="1800" dirty="0">
                          <a:latin typeface="Calibri" panose="020F0502020204030204"/>
                          <a:cs typeface="Calibri" panose="020F0502020204030204"/>
                        </a:rPr>
                        <a:t>4</a:t>
                      </a:r>
                      <a:endParaRPr sz="1800">
                        <a:latin typeface="Calibri" panose="020F0502020204030204"/>
                        <a:cs typeface="Calibri" panose="020F0502020204030204"/>
                      </a:endParaRPr>
                    </a:p>
                  </a:txBody>
                  <a:tcPr marL="0" marR="0" marT="6985" marB="0"/>
                </a:tc>
              </a:tr>
              <a:tr h="331787">
                <a:tc>
                  <a:txBody>
                    <a:bodyPr/>
                    <a:lstStyle/>
                    <a:p>
                      <a:pPr marL="67945">
                        <a:lnSpc>
                          <a:spcPts val="2380"/>
                        </a:lnSpc>
                      </a:pPr>
                      <a:r>
                        <a:rPr sz="2000" dirty="0">
                          <a:latin typeface="宋体" panose="02010600030101010101" pitchFamily="2" charset="-122"/>
                          <a:cs typeface="宋体" panose="02010600030101010101" pitchFamily="2" charset="-122"/>
                        </a:rPr>
                        <a:t>体育交流与访</a:t>
                      </a:r>
                      <a:r>
                        <a:rPr sz="2000" spc="5" dirty="0">
                          <a:latin typeface="宋体" panose="02010600030101010101" pitchFamily="2" charset="-122"/>
                          <a:cs typeface="宋体" panose="02010600030101010101" pitchFamily="2" charset="-122"/>
                        </a:rPr>
                        <a:t>问</a:t>
                      </a:r>
                      <a:endParaRPr sz="2000">
                        <a:latin typeface="宋体" panose="02010600030101010101" pitchFamily="2" charset="-122"/>
                        <a:cs typeface="宋体" panose="02010600030101010101" pitchFamily="2" charset="-122"/>
                      </a:endParaRPr>
                    </a:p>
                  </a:txBody>
                  <a:tcPr marL="0" marR="0" marT="0" marB="0"/>
                </a:tc>
                <a:tc>
                  <a:txBody>
                    <a:bodyPr/>
                    <a:lstStyle/>
                    <a:p>
                      <a:pPr>
                        <a:lnSpc>
                          <a:spcPct val="100000"/>
                        </a:lnSpc>
                      </a:pPr>
                      <a:endParaRPr sz="1900">
                        <a:latin typeface="Times New Roman" panose="02020603050405020304"/>
                        <a:cs typeface="Times New Roman" panose="02020603050405020304"/>
                      </a:endParaRPr>
                    </a:p>
                  </a:txBody>
                  <a:tcPr marL="0" marR="0" marT="0" marB="0"/>
                </a:tc>
                <a:tc>
                  <a:txBody>
                    <a:bodyPr/>
                    <a:lstStyle/>
                    <a:p>
                      <a:pPr marL="28575" algn="ctr">
                        <a:lnSpc>
                          <a:spcPct val="100000"/>
                        </a:lnSpc>
                        <a:spcBef>
                          <a:spcPts val="110"/>
                        </a:spcBef>
                      </a:pPr>
                      <a:r>
                        <a:rPr sz="1800" dirty="0">
                          <a:latin typeface="Calibri" panose="020F0502020204030204"/>
                          <a:cs typeface="Calibri" panose="020F0502020204030204"/>
                        </a:rPr>
                        <a:t>5</a:t>
                      </a:r>
                      <a:endParaRPr sz="1800">
                        <a:latin typeface="Calibri" panose="020F0502020204030204"/>
                        <a:cs typeface="Calibri" panose="020F0502020204030204"/>
                      </a:endParaRPr>
                    </a:p>
                  </a:txBody>
                  <a:tcPr marL="0" marR="0" marT="13970" marB="0"/>
                </a:tc>
                <a:tc>
                  <a:txBody>
                    <a:bodyPr/>
                    <a:lstStyle/>
                    <a:p>
                      <a:pPr algn="ctr">
                        <a:lnSpc>
                          <a:spcPct val="100000"/>
                        </a:lnSpc>
                        <a:spcBef>
                          <a:spcPts val="110"/>
                        </a:spcBef>
                      </a:pPr>
                      <a:r>
                        <a:rPr sz="1800" spc="-5" dirty="0">
                          <a:latin typeface="Calibri" panose="020F0502020204030204"/>
                          <a:cs typeface="Calibri" panose="020F0502020204030204"/>
                        </a:rPr>
                        <a:t>10</a:t>
                      </a:r>
                      <a:endParaRPr sz="1800">
                        <a:latin typeface="Calibri" panose="020F0502020204030204"/>
                        <a:cs typeface="Calibri" panose="020F0502020204030204"/>
                      </a:endParaRPr>
                    </a:p>
                  </a:txBody>
                  <a:tcPr marL="0" marR="0" marT="13970" marB="0"/>
                </a:tc>
              </a:tr>
              <a:tr h="664408">
                <a:tc>
                  <a:txBody>
                    <a:bodyPr/>
                    <a:lstStyle/>
                    <a:p>
                      <a:pPr marL="67945">
                        <a:lnSpc>
                          <a:spcPts val="2375"/>
                        </a:lnSpc>
                      </a:pPr>
                      <a:r>
                        <a:rPr sz="2000" spc="-5" dirty="0">
                          <a:latin typeface="宋体" panose="02010600030101010101" pitchFamily="2" charset="-122"/>
                          <a:cs typeface="宋体" panose="02010600030101010101" pitchFamily="2" charset="-122"/>
                        </a:rPr>
                        <a:t>国内冰球比</a:t>
                      </a:r>
                      <a:r>
                        <a:rPr sz="2000" dirty="0">
                          <a:latin typeface="宋体" panose="02010600030101010101" pitchFamily="2" charset="-122"/>
                          <a:cs typeface="宋体" panose="02010600030101010101" pitchFamily="2" charset="-122"/>
                        </a:rPr>
                        <a:t>赛</a:t>
                      </a:r>
                      <a:endParaRPr sz="2000">
                        <a:latin typeface="宋体" panose="02010600030101010101" pitchFamily="2" charset="-122"/>
                        <a:cs typeface="宋体" panose="02010600030101010101" pitchFamily="2" charset="-122"/>
                      </a:endParaRPr>
                    </a:p>
                    <a:p>
                      <a:pPr marL="67945">
                        <a:lnSpc>
                          <a:spcPct val="100000"/>
                        </a:lnSpc>
                        <a:spcBef>
                          <a:spcPts val="215"/>
                        </a:spcBef>
                      </a:pPr>
                      <a:r>
                        <a:rPr sz="2000" spc="-5" dirty="0">
                          <a:latin typeface="宋体" panose="02010600030101010101" pitchFamily="2" charset="-122"/>
                          <a:cs typeface="宋体" panose="02010600030101010101" pitchFamily="2" charset="-122"/>
                        </a:rPr>
                        <a:t>国际冰球比</a:t>
                      </a:r>
                      <a:r>
                        <a:rPr sz="2000" dirty="0">
                          <a:latin typeface="宋体" panose="02010600030101010101" pitchFamily="2" charset="-122"/>
                          <a:cs typeface="宋体" panose="02010600030101010101" pitchFamily="2" charset="-122"/>
                        </a:rPr>
                        <a:t>赛</a:t>
                      </a:r>
                      <a:endParaRPr sz="2000">
                        <a:latin typeface="宋体" panose="02010600030101010101" pitchFamily="2" charset="-122"/>
                        <a:cs typeface="宋体" panose="02010600030101010101" pitchFamily="2" charset="-122"/>
                      </a:endParaRPr>
                    </a:p>
                  </a:txBody>
                  <a:tcPr marL="0" marR="0" marT="0" marB="0"/>
                </a:tc>
                <a:tc>
                  <a:txBody>
                    <a:bodyPr/>
                    <a:lstStyle/>
                    <a:p>
                      <a:pPr>
                        <a:lnSpc>
                          <a:spcPct val="100000"/>
                        </a:lnSpc>
                      </a:pPr>
                      <a:endParaRPr sz="1900">
                        <a:latin typeface="Times New Roman" panose="02020603050405020304"/>
                        <a:cs typeface="Times New Roman" panose="02020603050405020304"/>
                      </a:endParaRPr>
                    </a:p>
                  </a:txBody>
                  <a:tcPr marL="0" marR="0" marT="0" marB="0"/>
                </a:tc>
                <a:tc>
                  <a:txBody>
                    <a:bodyPr/>
                    <a:lstStyle/>
                    <a:p>
                      <a:pPr marL="28575" algn="ctr">
                        <a:lnSpc>
                          <a:spcPct val="100000"/>
                        </a:lnSpc>
                        <a:spcBef>
                          <a:spcPts val="105"/>
                        </a:spcBef>
                      </a:pPr>
                      <a:r>
                        <a:rPr sz="1800" dirty="0">
                          <a:latin typeface="Calibri" panose="020F0502020204030204"/>
                          <a:cs typeface="Calibri" panose="020F0502020204030204"/>
                        </a:rPr>
                        <a:t>5</a:t>
                      </a:r>
                      <a:endParaRPr sz="1800">
                        <a:latin typeface="Calibri" panose="020F0502020204030204"/>
                        <a:cs typeface="Calibri" panose="020F0502020204030204"/>
                      </a:endParaRPr>
                    </a:p>
                  </a:txBody>
                  <a:tcPr marL="0" marR="0" marT="13335" marB="0"/>
                </a:tc>
                <a:tc>
                  <a:txBody>
                    <a:bodyPr/>
                    <a:lstStyle/>
                    <a:p>
                      <a:pPr algn="ctr">
                        <a:lnSpc>
                          <a:spcPct val="100000"/>
                        </a:lnSpc>
                        <a:spcBef>
                          <a:spcPts val="105"/>
                        </a:spcBef>
                      </a:pPr>
                      <a:r>
                        <a:rPr sz="1800" spc="-5" dirty="0">
                          <a:latin typeface="Calibri" panose="020F0502020204030204"/>
                          <a:cs typeface="Calibri" panose="020F0502020204030204"/>
                        </a:rPr>
                        <a:t>10</a:t>
                      </a:r>
                      <a:endParaRPr sz="1800">
                        <a:latin typeface="Calibri" panose="020F0502020204030204"/>
                        <a:cs typeface="Calibri" panose="020F0502020204030204"/>
                      </a:endParaRPr>
                    </a:p>
                  </a:txBody>
                  <a:tcPr marL="0" marR="0" marT="13335" marB="0"/>
                </a:tc>
              </a:tr>
              <a:tr h="379288">
                <a:tc>
                  <a:txBody>
                    <a:bodyPr/>
                    <a:lstStyle/>
                    <a:p>
                      <a:pPr marL="222250">
                        <a:lnSpc>
                          <a:spcPct val="100000"/>
                        </a:lnSpc>
                        <a:spcBef>
                          <a:spcPts val="105"/>
                        </a:spcBef>
                      </a:pPr>
                      <a:r>
                        <a:rPr sz="1800" dirty="0">
                          <a:latin typeface="Calibri" panose="020F0502020204030204"/>
                          <a:cs typeface="Calibri" panose="020F0502020204030204"/>
                        </a:rPr>
                        <a:t>-</a:t>
                      </a:r>
                      <a:r>
                        <a:rPr sz="1800" spc="-10" dirty="0">
                          <a:latin typeface="Calibri" panose="020F0502020204030204"/>
                          <a:cs typeface="Calibri" panose="020F0502020204030204"/>
                        </a:rPr>
                        <a:t> </a:t>
                      </a:r>
                      <a:r>
                        <a:rPr sz="1800" dirty="0">
                          <a:latin typeface="宋体" panose="02010600030101010101" pitchFamily="2" charset="-122"/>
                          <a:cs typeface="宋体" panose="02010600030101010101" pitchFamily="2" charset="-122"/>
                        </a:rPr>
                        <a:t>中国芬兰冰球交流活动</a:t>
                      </a:r>
                      <a:endParaRPr sz="1800">
                        <a:latin typeface="宋体" panose="02010600030101010101" pitchFamily="2" charset="-122"/>
                        <a:cs typeface="宋体" panose="02010600030101010101" pitchFamily="2" charset="-122"/>
                      </a:endParaRPr>
                    </a:p>
                  </a:txBody>
                  <a:tcPr marL="0" marR="0" marT="13335" marB="0"/>
                </a:tc>
                <a:tc>
                  <a:txBody>
                    <a:bodyPr/>
                    <a:lstStyle/>
                    <a:p>
                      <a:pPr>
                        <a:lnSpc>
                          <a:spcPct val="100000"/>
                        </a:lnSpc>
                      </a:pPr>
                      <a:endParaRPr sz="1900">
                        <a:latin typeface="Times New Roman" panose="02020603050405020304"/>
                        <a:cs typeface="Times New Roman" panose="02020603050405020304"/>
                      </a:endParaRPr>
                    </a:p>
                  </a:txBody>
                  <a:tcPr marL="0" marR="0" marT="0" marB="0"/>
                </a:tc>
                <a:tc>
                  <a:txBody>
                    <a:bodyPr/>
                    <a:lstStyle/>
                    <a:p>
                      <a:pPr>
                        <a:lnSpc>
                          <a:spcPct val="100000"/>
                        </a:lnSpc>
                      </a:pPr>
                      <a:endParaRPr sz="1900">
                        <a:latin typeface="Times New Roman" panose="02020603050405020304"/>
                        <a:cs typeface="Times New Roman" panose="02020603050405020304"/>
                      </a:endParaRPr>
                    </a:p>
                  </a:txBody>
                  <a:tcPr marL="0" marR="0" marT="0" marB="0"/>
                </a:tc>
                <a:tc>
                  <a:txBody>
                    <a:bodyPr/>
                    <a:lstStyle/>
                    <a:p>
                      <a:pPr algn="ctr">
                        <a:lnSpc>
                          <a:spcPct val="100000"/>
                        </a:lnSpc>
                        <a:spcBef>
                          <a:spcPts val="105"/>
                        </a:spcBef>
                      </a:pPr>
                      <a:r>
                        <a:rPr sz="1800" spc="-5" dirty="0">
                          <a:latin typeface="Calibri" panose="020F0502020204030204"/>
                          <a:cs typeface="Calibri" panose="020F0502020204030204"/>
                        </a:rPr>
                        <a:t>10</a:t>
                      </a:r>
                      <a:endParaRPr sz="1800">
                        <a:latin typeface="Calibri" panose="020F0502020204030204"/>
                        <a:cs typeface="Calibri" panose="020F0502020204030204"/>
                      </a:endParaRPr>
                    </a:p>
                  </a:txBody>
                  <a:tcPr marL="0" marR="0" marT="13335" marB="0"/>
                </a:tc>
              </a:tr>
              <a:tr h="747831">
                <a:tc>
                  <a:txBody>
                    <a:bodyPr/>
                    <a:lstStyle/>
                    <a:p>
                      <a:pPr marL="222250">
                        <a:lnSpc>
                          <a:spcPct val="100000"/>
                        </a:lnSpc>
                        <a:spcBef>
                          <a:spcPts val="375"/>
                        </a:spcBef>
                      </a:pPr>
                      <a:r>
                        <a:rPr sz="1800" dirty="0">
                          <a:latin typeface="Calibri" panose="020F0502020204030204"/>
                          <a:cs typeface="Calibri" panose="020F0502020204030204"/>
                        </a:rPr>
                        <a:t>-</a:t>
                      </a:r>
                      <a:r>
                        <a:rPr sz="1800" spc="-10" dirty="0">
                          <a:latin typeface="Calibri" panose="020F0502020204030204"/>
                          <a:cs typeface="Calibri" panose="020F0502020204030204"/>
                        </a:rPr>
                        <a:t> </a:t>
                      </a:r>
                      <a:r>
                        <a:rPr sz="1800" dirty="0">
                          <a:latin typeface="宋体" panose="02010600030101010101" pitchFamily="2" charset="-122"/>
                          <a:cs typeface="宋体" panose="02010600030101010101" pitchFamily="2" charset="-122"/>
                        </a:rPr>
                        <a:t>芬兰冰球超级联赛</a:t>
                      </a:r>
                      <a:endParaRPr sz="1800">
                        <a:latin typeface="宋体" panose="02010600030101010101" pitchFamily="2" charset="-122"/>
                        <a:cs typeface="宋体" panose="02010600030101010101" pitchFamily="2" charset="-122"/>
                      </a:endParaRPr>
                    </a:p>
                  </a:txBody>
                  <a:tcPr marL="0" marR="0" marT="47625" marB="0"/>
                </a:tc>
                <a:tc>
                  <a:txBody>
                    <a:bodyPr/>
                    <a:lstStyle/>
                    <a:p>
                      <a:pPr>
                        <a:lnSpc>
                          <a:spcPct val="100000"/>
                        </a:lnSpc>
                      </a:pPr>
                      <a:endParaRPr sz="1900">
                        <a:latin typeface="Times New Roman" panose="02020603050405020304"/>
                        <a:cs typeface="Times New Roman" panose="02020603050405020304"/>
                      </a:endParaRPr>
                    </a:p>
                  </a:txBody>
                  <a:tcPr marL="0" marR="0" marT="0" marB="0"/>
                </a:tc>
                <a:tc>
                  <a:txBody>
                    <a:bodyPr/>
                    <a:lstStyle/>
                    <a:p>
                      <a:pPr>
                        <a:lnSpc>
                          <a:spcPct val="100000"/>
                        </a:lnSpc>
                      </a:pPr>
                      <a:endParaRPr sz="1900">
                        <a:latin typeface="Times New Roman" panose="02020603050405020304"/>
                        <a:cs typeface="Times New Roman" panose="02020603050405020304"/>
                      </a:endParaRPr>
                    </a:p>
                  </a:txBody>
                  <a:tcPr marL="0" marR="0" marT="0" marB="0"/>
                </a:tc>
                <a:tc>
                  <a:txBody>
                    <a:bodyPr/>
                    <a:lstStyle/>
                    <a:p>
                      <a:pPr algn="ctr">
                        <a:lnSpc>
                          <a:spcPct val="100000"/>
                        </a:lnSpc>
                        <a:spcBef>
                          <a:spcPts val="375"/>
                        </a:spcBef>
                      </a:pPr>
                      <a:r>
                        <a:rPr sz="1800" spc="-5" dirty="0">
                          <a:latin typeface="Calibri" panose="020F0502020204030204"/>
                          <a:cs typeface="Calibri" panose="020F0502020204030204"/>
                        </a:rPr>
                        <a:t>20</a:t>
                      </a:r>
                      <a:endParaRPr sz="1800">
                        <a:latin typeface="Calibri" panose="020F0502020204030204"/>
                        <a:cs typeface="Calibri" panose="020F0502020204030204"/>
                      </a:endParaRPr>
                    </a:p>
                  </a:txBody>
                  <a:tcPr marL="0" marR="0" marT="47625" marB="0"/>
                </a:tc>
              </a:tr>
              <a:tr h="330835">
                <a:tc>
                  <a:txBody>
                    <a:bodyPr/>
                    <a:lstStyle/>
                    <a:p>
                      <a:pPr marL="67945">
                        <a:lnSpc>
                          <a:spcPts val="2390"/>
                        </a:lnSpc>
                      </a:pPr>
                      <a:r>
                        <a:rPr sz="2000" dirty="0">
                          <a:latin typeface="宋体" panose="02010600030101010101" pitchFamily="2" charset="-122"/>
                          <a:cs typeface="宋体" panose="02010600030101010101" pitchFamily="2" charset="-122"/>
                        </a:rPr>
                        <a:t>总销售</a:t>
                      </a:r>
                      <a:r>
                        <a:rPr sz="2000" spc="5" dirty="0">
                          <a:latin typeface="宋体" panose="02010600030101010101" pitchFamily="2" charset="-122"/>
                          <a:cs typeface="宋体" panose="02010600030101010101" pitchFamily="2" charset="-122"/>
                        </a:rPr>
                        <a:t>额</a:t>
                      </a:r>
                      <a:endParaRPr sz="2000">
                        <a:latin typeface="宋体" panose="02010600030101010101" pitchFamily="2" charset="-122"/>
                        <a:cs typeface="宋体" panose="02010600030101010101" pitchFamily="2" charset="-122"/>
                      </a:endParaRPr>
                    </a:p>
                  </a:txBody>
                  <a:tcPr marL="0" marR="0" marT="0" marB="0">
                    <a:lnT w="12700">
                      <a:solidFill>
                        <a:srgbClr val="000000"/>
                      </a:solidFill>
                      <a:prstDash val="solid"/>
                    </a:lnT>
                    <a:lnB w="12700">
                      <a:solidFill>
                        <a:srgbClr val="000000"/>
                      </a:solidFill>
                      <a:prstDash val="solid"/>
                    </a:lnB>
                  </a:tcPr>
                </a:tc>
                <a:tc>
                  <a:txBody>
                    <a:bodyPr/>
                    <a:lstStyle/>
                    <a:p>
                      <a:pPr marR="740410" algn="r">
                        <a:lnSpc>
                          <a:spcPct val="100000"/>
                        </a:lnSpc>
                        <a:spcBef>
                          <a:spcPts val="120"/>
                        </a:spcBef>
                      </a:pPr>
                      <a:r>
                        <a:rPr sz="1800" dirty="0">
                          <a:latin typeface="Calibri" panose="020F0502020204030204"/>
                          <a:cs typeface="Calibri" panose="020F0502020204030204"/>
                        </a:rPr>
                        <a:t>5</a:t>
                      </a:r>
                      <a:endParaRPr sz="1800">
                        <a:latin typeface="Calibri" panose="020F0502020204030204"/>
                        <a:cs typeface="Calibri" panose="020F0502020204030204"/>
                      </a:endParaRPr>
                    </a:p>
                  </a:txBody>
                  <a:tcPr marL="0" marR="0" marT="15240" marB="0">
                    <a:lnT w="12700">
                      <a:solidFill>
                        <a:srgbClr val="000000"/>
                      </a:solidFill>
                      <a:prstDash val="solid"/>
                    </a:lnT>
                    <a:lnB w="12700">
                      <a:solidFill>
                        <a:srgbClr val="000000"/>
                      </a:solidFill>
                      <a:prstDash val="solid"/>
                    </a:lnB>
                  </a:tcPr>
                </a:tc>
                <a:tc>
                  <a:txBody>
                    <a:bodyPr/>
                    <a:lstStyle/>
                    <a:p>
                      <a:pPr marL="28575" algn="ctr">
                        <a:lnSpc>
                          <a:spcPct val="100000"/>
                        </a:lnSpc>
                        <a:spcBef>
                          <a:spcPts val="120"/>
                        </a:spcBef>
                      </a:pPr>
                      <a:r>
                        <a:rPr sz="1800" spc="-5" dirty="0">
                          <a:latin typeface="Calibri" panose="020F0502020204030204"/>
                          <a:cs typeface="Calibri" panose="020F0502020204030204"/>
                        </a:rPr>
                        <a:t>20</a:t>
                      </a:r>
                      <a:endParaRPr sz="1800">
                        <a:latin typeface="Calibri" panose="020F0502020204030204"/>
                        <a:cs typeface="Calibri" panose="020F0502020204030204"/>
                      </a:endParaRPr>
                    </a:p>
                  </a:txBody>
                  <a:tcPr marL="0" marR="0" marT="15240" marB="0">
                    <a:lnT w="12700">
                      <a:solidFill>
                        <a:srgbClr val="000000"/>
                      </a:solidFill>
                      <a:prstDash val="solid"/>
                    </a:lnT>
                    <a:lnB w="12700">
                      <a:solidFill>
                        <a:srgbClr val="000000"/>
                      </a:solidFill>
                      <a:prstDash val="solid"/>
                    </a:lnB>
                  </a:tcPr>
                </a:tc>
                <a:tc>
                  <a:txBody>
                    <a:bodyPr/>
                    <a:lstStyle/>
                    <a:p>
                      <a:pPr algn="ctr">
                        <a:lnSpc>
                          <a:spcPct val="100000"/>
                        </a:lnSpc>
                        <a:spcBef>
                          <a:spcPts val="120"/>
                        </a:spcBef>
                      </a:pPr>
                      <a:r>
                        <a:rPr sz="1800" spc="-5" dirty="0">
                          <a:latin typeface="Calibri" panose="020F0502020204030204"/>
                          <a:cs typeface="Calibri" panose="020F0502020204030204"/>
                        </a:rPr>
                        <a:t>70</a:t>
                      </a:r>
                      <a:endParaRPr sz="1800">
                        <a:latin typeface="Calibri" panose="020F0502020204030204"/>
                        <a:cs typeface="Calibri" panose="020F0502020204030204"/>
                      </a:endParaRPr>
                    </a:p>
                  </a:txBody>
                  <a:tcPr marL="0" marR="0" marT="15240" marB="0">
                    <a:lnT w="12700">
                      <a:solidFill>
                        <a:srgbClr val="000000"/>
                      </a:solidFill>
                      <a:prstDash val="solid"/>
                    </a:lnT>
                    <a:lnB w="12700">
                      <a:solidFill>
                        <a:srgbClr val="000000"/>
                      </a:solidFill>
                      <a:prstDash val="solid"/>
                    </a:lnB>
                  </a:tcPr>
                </a:tc>
              </a:tr>
              <a:tr h="332739">
                <a:tc>
                  <a:txBody>
                    <a:bodyPr/>
                    <a:lstStyle/>
                    <a:p>
                      <a:pPr marL="67945">
                        <a:lnSpc>
                          <a:spcPct val="100000"/>
                        </a:lnSpc>
                      </a:pPr>
                      <a:r>
                        <a:rPr lang="zh-CN" sz="2000" spc="450" dirty="0">
                          <a:latin typeface="宋体" panose="02010600030101010101" pitchFamily="2" charset="-122"/>
                          <a:cs typeface="宋体" panose="02010600030101010101" pitchFamily="2" charset="-122"/>
                        </a:rPr>
                        <a:t>税后利润</a:t>
                      </a:r>
                      <a:r>
                        <a:rPr sz="2000" spc="-5" dirty="0">
                          <a:latin typeface="Calibri" panose="020F0502020204030204"/>
                          <a:cs typeface="Calibri" panose="020F0502020204030204"/>
                        </a:rPr>
                        <a:t>(20%)</a:t>
                      </a:r>
                      <a:endParaRPr sz="2000">
                        <a:latin typeface="Calibri" panose="020F0502020204030204"/>
                        <a:cs typeface="Calibri" panose="020F0502020204030204"/>
                      </a:endParaRPr>
                    </a:p>
                  </a:txBody>
                  <a:tcPr marL="0" marR="0" marT="0" marB="0">
                    <a:lnT w="12700">
                      <a:solidFill>
                        <a:srgbClr val="000000"/>
                      </a:solidFill>
                      <a:prstDash val="solid"/>
                    </a:lnT>
                    <a:lnB w="38100">
                      <a:solidFill>
                        <a:srgbClr val="000000"/>
                      </a:solidFill>
                      <a:prstDash val="solid"/>
                    </a:lnB>
                  </a:tcPr>
                </a:tc>
                <a:tc>
                  <a:txBody>
                    <a:bodyPr/>
                    <a:lstStyle/>
                    <a:p>
                      <a:pPr marR="740410" algn="r">
                        <a:lnSpc>
                          <a:spcPct val="100000"/>
                        </a:lnSpc>
                        <a:spcBef>
                          <a:spcPts val="130"/>
                        </a:spcBef>
                      </a:pPr>
                      <a:r>
                        <a:rPr sz="1800" dirty="0">
                          <a:latin typeface="Calibri" panose="020F0502020204030204"/>
                          <a:cs typeface="Calibri" panose="020F0502020204030204"/>
                        </a:rPr>
                        <a:t>1</a:t>
                      </a:r>
                      <a:endParaRPr sz="1800">
                        <a:latin typeface="Calibri" panose="020F0502020204030204"/>
                        <a:cs typeface="Calibri" panose="020F0502020204030204"/>
                      </a:endParaRPr>
                    </a:p>
                  </a:txBody>
                  <a:tcPr marL="0" marR="0" marT="16510" marB="0">
                    <a:lnT w="12700">
                      <a:solidFill>
                        <a:srgbClr val="000000"/>
                      </a:solidFill>
                      <a:prstDash val="solid"/>
                    </a:lnT>
                    <a:lnB w="38100">
                      <a:solidFill>
                        <a:srgbClr val="000000"/>
                      </a:solidFill>
                      <a:prstDash val="solid"/>
                    </a:lnB>
                  </a:tcPr>
                </a:tc>
                <a:tc>
                  <a:txBody>
                    <a:bodyPr/>
                    <a:lstStyle/>
                    <a:p>
                      <a:pPr marL="28575" algn="ctr">
                        <a:lnSpc>
                          <a:spcPct val="100000"/>
                        </a:lnSpc>
                        <a:spcBef>
                          <a:spcPts val="130"/>
                        </a:spcBef>
                      </a:pPr>
                      <a:r>
                        <a:rPr sz="1800" dirty="0">
                          <a:latin typeface="Calibri" panose="020F0502020204030204"/>
                          <a:cs typeface="Calibri" panose="020F0502020204030204"/>
                        </a:rPr>
                        <a:t>4</a:t>
                      </a:r>
                      <a:endParaRPr sz="1800">
                        <a:latin typeface="Calibri" panose="020F0502020204030204"/>
                        <a:cs typeface="Calibri" panose="020F0502020204030204"/>
                      </a:endParaRPr>
                    </a:p>
                  </a:txBody>
                  <a:tcPr marL="0" marR="0" marT="16510" marB="0">
                    <a:lnT w="12700">
                      <a:solidFill>
                        <a:srgbClr val="000000"/>
                      </a:solidFill>
                      <a:prstDash val="solid"/>
                    </a:lnT>
                    <a:lnB w="38100">
                      <a:solidFill>
                        <a:srgbClr val="000000"/>
                      </a:solidFill>
                      <a:prstDash val="solid"/>
                    </a:lnB>
                  </a:tcPr>
                </a:tc>
                <a:tc>
                  <a:txBody>
                    <a:bodyPr/>
                    <a:lstStyle/>
                    <a:p>
                      <a:pPr algn="ctr">
                        <a:lnSpc>
                          <a:spcPct val="100000"/>
                        </a:lnSpc>
                        <a:spcBef>
                          <a:spcPts val="130"/>
                        </a:spcBef>
                      </a:pPr>
                      <a:r>
                        <a:rPr sz="1800" spc="-5" dirty="0">
                          <a:latin typeface="Calibri" panose="020F0502020204030204"/>
                          <a:cs typeface="Calibri" panose="020F0502020204030204"/>
                        </a:rPr>
                        <a:t>14</a:t>
                      </a:r>
                      <a:endParaRPr sz="1800">
                        <a:latin typeface="Calibri" panose="020F0502020204030204"/>
                        <a:cs typeface="Calibri" panose="020F0502020204030204"/>
                      </a:endParaRPr>
                    </a:p>
                  </a:txBody>
                  <a:tcPr marL="0" marR="0" marT="16510" marB="0">
                    <a:lnT w="12700">
                      <a:solidFill>
                        <a:srgbClr val="000000"/>
                      </a:solidFill>
                      <a:prstDash val="solid"/>
                    </a:lnT>
                    <a:lnB w="38100">
                      <a:solidFill>
                        <a:srgbClr val="000000"/>
                      </a:solidFill>
                      <a:prstDash val="solid"/>
                    </a:lnB>
                  </a:tcPr>
                </a:tc>
              </a:tr>
            </a:tbl>
          </a:graphicData>
        </a:graphic>
      </p:graphicFrame>
      <p:sp>
        <p:nvSpPr>
          <p:cNvPr id="6" name="object 6"/>
          <p:cNvSpPr txBox="1"/>
          <p:nvPr/>
        </p:nvSpPr>
        <p:spPr>
          <a:xfrm>
            <a:off x="679450" y="6140450"/>
            <a:ext cx="1506855" cy="320675"/>
          </a:xfrm>
          <a:prstGeom prst="rect">
            <a:avLst/>
          </a:prstGeom>
        </p:spPr>
        <p:txBody>
          <a:bodyPr vert="horz" wrap="square" lIns="0" tIns="13335" rIns="0" bIns="0" rtlCol="0">
            <a:spAutoFit/>
          </a:bodyPr>
          <a:lstStyle/>
          <a:p>
            <a:pPr marL="12700">
              <a:lnSpc>
                <a:spcPct val="100000"/>
              </a:lnSpc>
              <a:spcBef>
                <a:spcPts val="105"/>
              </a:spcBef>
            </a:pPr>
            <a:r>
              <a:rPr lang="zh-CN" sz="2000" dirty="0">
                <a:latin typeface="宋体" panose="02010600030101010101" pitchFamily="2" charset="-122"/>
                <a:cs typeface="宋体" panose="02010600030101010101" pitchFamily="2" charset="-122"/>
              </a:rPr>
              <a:t>累计</a:t>
            </a:r>
            <a:r>
              <a:rPr sz="2000" dirty="0">
                <a:latin typeface="宋体" panose="02010600030101010101" pitchFamily="2" charset="-122"/>
                <a:cs typeface="宋体" panose="02010600030101010101" pitchFamily="2" charset="-122"/>
              </a:rPr>
              <a:t>利</a:t>
            </a:r>
            <a:r>
              <a:rPr sz="2000" spc="5" dirty="0">
                <a:latin typeface="宋体" panose="02010600030101010101" pitchFamily="2" charset="-122"/>
                <a:cs typeface="宋体" panose="02010600030101010101" pitchFamily="2" charset="-122"/>
              </a:rPr>
              <a:t>润</a:t>
            </a:r>
            <a:endParaRPr sz="2000">
              <a:latin typeface="宋体" panose="02010600030101010101" pitchFamily="2" charset="-122"/>
              <a:cs typeface="宋体" panose="02010600030101010101" pitchFamily="2" charset="-122"/>
            </a:endParaRPr>
          </a:p>
        </p:txBody>
      </p:sp>
      <p:sp>
        <p:nvSpPr>
          <p:cNvPr id="7" name="object 7"/>
          <p:cNvSpPr txBox="1"/>
          <p:nvPr/>
        </p:nvSpPr>
        <p:spPr>
          <a:xfrm>
            <a:off x="7032447" y="6157874"/>
            <a:ext cx="14160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panose="020F0502020204030204"/>
                <a:cs typeface="Calibri" panose="020F0502020204030204"/>
              </a:rPr>
              <a:t>1</a:t>
            </a:r>
            <a:endParaRPr sz="1800">
              <a:latin typeface="Calibri" panose="020F0502020204030204"/>
              <a:cs typeface="Calibri" panose="020F0502020204030204"/>
            </a:endParaRPr>
          </a:p>
        </p:txBody>
      </p:sp>
      <p:sp>
        <p:nvSpPr>
          <p:cNvPr id="8" name="object 8"/>
          <p:cNvSpPr txBox="1"/>
          <p:nvPr/>
        </p:nvSpPr>
        <p:spPr>
          <a:xfrm>
            <a:off x="8703132" y="6157874"/>
            <a:ext cx="14160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panose="020F0502020204030204"/>
                <a:cs typeface="Calibri" panose="020F0502020204030204"/>
              </a:rPr>
              <a:t>5</a:t>
            </a:r>
            <a:endParaRPr sz="1800">
              <a:latin typeface="Calibri" panose="020F0502020204030204"/>
              <a:cs typeface="Calibri" panose="020F0502020204030204"/>
            </a:endParaRPr>
          </a:p>
        </p:txBody>
      </p:sp>
      <p:sp>
        <p:nvSpPr>
          <p:cNvPr id="9" name="object 9"/>
          <p:cNvSpPr txBox="1"/>
          <p:nvPr/>
        </p:nvSpPr>
        <p:spPr>
          <a:xfrm>
            <a:off x="10316032" y="6157874"/>
            <a:ext cx="25717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panose="020F0502020204030204"/>
                <a:cs typeface="Calibri" panose="020F0502020204030204"/>
              </a:rPr>
              <a:t>1</a:t>
            </a:r>
            <a:r>
              <a:rPr sz="1800" dirty="0">
                <a:latin typeface="Calibri" panose="020F0502020204030204"/>
                <a:cs typeface="Calibri" panose="020F0502020204030204"/>
              </a:rPr>
              <a:t>9</a:t>
            </a:r>
            <a:endParaRPr sz="1800">
              <a:latin typeface="Calibri" panose="020F0502020204030204"/>
              <a:cs typeface="Calibri" panose="020F0502020204030204"/>
            </a:endParaRPr>
          </a:p>
        </p:txBody>
      </p:sp>
      <p:sp>
        <p:nvSpPr>
          <p:cNvPr id="10" name="object 10"/>
          <p:cNvSpPr txBox="1"/>
          <p:nvPr/>
        </p:nvSpPr>
        <p:spPr>
          <a:xfrm>
            <a:off x="10105390" y="6376987"/>
            <a:ext cx="206375" cy="240029"/>
          </a:xfrm>
          <a:prstGeom prst="rect">
            <a:avLst/>
          </a:prstGeom>
        </p:spPr>
        <p:txBody>
          <a:bodyPr vert="horz" wrap="square" lIns="0" tIns="13335" rIns="0" bIns="0" rtlCol="0">
            <a:spAutoFit/>
          </a:bodyPr>
          <a:lstStyle/>
          <a:p>
            <a:pPr marL="12700">
              <a:lnSpc>
                <a:spcPct val="100000"/>
              </a:lnSpc>
              <a:spcBef>
                <a:spcPts val="105"/>
              </a:spcBef>
            </a:pPr>
            <a:r>
              <a:rPr sz="1400" spc="-5" dirty="0">
                <a:latin typeface="Calibri" panose="020F0502020204030204"/>
                <a:cs typeface="Calibri" panose="020F0502020204030204"/>
              </a:rPr>
              <a:t>1</a:t>
            </a:r>
            <a:r>
              <a:rPr sz="1400" dirty="0">
                <a:latin typeface="Calibri" panose="020F0502020204030204"/>
                <a:cs typeface="Calibri" panose="020F0502020204030204"/>
              </a:rPr>
              <a:t>1</a:t>
            </a:r>
            <a:endParaRPr sz="1400">
              <a:latin typeface="Calibri" panose="020F0502020204030204"/>
              <a:cs typeface="Calibri" panose="020F0502020204030204"/>
            </a:endParaRPr>
          </a:p>
        </p:txBody>
      </p:sp>
      <p:sp>
        <p:nvSpPr>
          <p:cNvPr id="11" name="object 11"/>
          <p:cNvSpPr txBox="1">
            <a:spLocks noGrp="1"/>
          </p:cNvSpPr>
          <p:nvPr>
            <p:ph type="title"/>
          </p:nvPr>
        </p:nvSpPr>
        <p:spPr>
          <a:xfrm>
            <a:off x="2185670" y="553084"/>
            <a:ext cx="3006725" cy="381635"/>
          </a:xfrm>
          <a:prstGeom prst="rect">
            <a:avLst/>
          </a:prstGeom>
        </p:spPr>
        <p:txBody>
          <a:bodyPr vert="horz" wrap="square" lIns="0" tIns="12700" rIns="0" bIns="0" rtlCol="0">
            <a:spAutoFit/>
          </a:bodyPr>
          <a:lstStyle/>
          <a:p>
            <a:pPr marL="12700" algn="l" defTabSz="914400">
              <a:lnSpc>
                <a:spcPct val="100000"/>
              </a:lnSpc>
              <a:spcBef>
                <a:spcPts val="100"/>
              </a:spcBef>
              <a:buClrTx/>
              <a:buSzTx/>
              <a:buFontTx/>
            </a:pPr>
            <a:r>
              <a:rPr kern="1200" dirty="0">
                <a:solidFill>
                  <a:schemeClr val="tx1"/>
                </a:solidFill>
                <a:ea typeface="+mn-ea"/>
              </a:rPr>
              <a:t>三年盈利预测(百万元)</a:t>
            </a:r>
            <a:endParaRPr kern="1200" dirty="0">
              <a:solidFill>
                <a:schemeClr val="tx1"/>
              </a:solidFill>
              <a:ea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5155" y="524255"/>
            <a:ext cx="1850136" cy="429768"/>
          </a:xfrm>
          <a:prstGeom prst="rect">
            <a:avLst/>
          </a:prstGeom>
          <a:blipFill>
            <a:blip r:embed="rId1" cstate="print"/>
            <a:stretch>
              <a:fillRect/>
            </a:stretch>
          </a:blipFill>
        </p:spPr>
        <p:txBody>
          <a:bodyPr wrap="square" lIns="0" tIns="0" rIns="0" bIns="0" rtlCol="0"/>
          <a:lstStyle/>
          <a:p/>
        </p:txBody>
      </p:sp>
      <p:sp>
        <p:nvSpPr>
          <p:cNvPr id="3" name="object 3"/>
          <p:cNvSpPr txBox="1">
            <a:spLocks noGrp="1"/>
          </p:cNvSpPr>
          <p:nvPr>
            <p:ph type="title"/>
          </p:nvPr>
        </p:nvSpPr>
        <p:spPr>
          <a:xfrm>
            <a:off x="2186304" y="526415"/>
            <a:ext cx="1244600" cy="381635"/>
          </a:xfrm>
          <a:prstGeom prst="rect">
            <a:avLst/>
          </a:prstGeom>
        </p:spPr>
        <p:txBody>
          <a:bodyPr vert="horz" wrap="square" lIns="0" tIns="12700" rIns="0" bIns="0" rtlCol="0">
            <a:spAutoFit/>
          </a:bodyPr>
          <a:lstStyle/>
          <a:p>
            <a:pPr marL="12700" algn="l" defTabSz="914400">
              <a:lnSpc>
                <a:spcPct val="100000"/>
              </a:lnSpc>
              <a:spcBef>
                <a:spcPts val="100"/>
              </a:spcBef>
              <a:buClrTx/>
              <a:buSzTx/>
              <a:buFontTx/>
            </a:pPr>
            <a:r>
              <a:rPr kern="1200" dirty="0">
                <a:solidFill>
                  <a:schemeClr val="tx1"/>
                </a:solidFill>
                <a:ea typeface="+mn-ea"/>
              </a:rPr>
              <a:t>资</a:t>
            </a:r>
            <a:r>
              <a:rPr kern="1200" dirty="0">
                <a:solidFill>
                  <a:schemeClr val="tx1"/>
                </a:solidFill>
                <a:ea typeface="+mn-ea"/>
              </a:rPr>
              <a:t>金募集</a:t>
            </a:r>
            <a:endParaRPr kern="1200" dirty="0">
              <a:solidFill>
                <a:schemeClr val="tx1"/>
              </a:solidFill>
              <a:ea typeface="+mn-ea"/>
            </a:endParaRPr>
          </a:p>
        </p:txBody>
      </p:sp>
      <p:sp>
        <p:nvSpPr>
          <p:cNvPr id="4" name="object 4"/>
          <p:cNvSpPr/>
          <p:nvPr>
            <p:custDataLst>
              <p:tags r:id="rId2"/>
            </p:custDataLst>
          </p:nvPr>
        </p:nvSpPr>
        <p:spPr>
          <a:xfrm>
            <a:off x="9409176" y="1200911"/>
            <a:ext cx="2782824" cy="5657088"/>
          </a:xfrm>
          <a:prstGeom prst="rect">
            <a:avLst/>
          </a:prstGeom>
          <a:blipFill>
            <a:blip r:embed="rId3" cstate="print"/>
            <a:stretch>
              <a:fillRect/>
            </a:stretch>
          </a:blipFill>
        </p:spPr>
        <p:txBody>
          <a:bodyPr wrap="square" lIns="0" tIns="0" rIns="0" bIns="0" rtlCol="0"/>
          <a:p/>
        </p:txBody>
      </p:sp>
      <p:graphicFrame>
        <p:nvGraphicFramePr>
          <p:cNvPr id="6" name="表格 5"/>
          <p:cNvGraphicFramePr/>
          <p:nvPr>
            <p:custDataLst>
              <p:tags r:id="rId4"/>
            </p:custDataLst>
          </p:nvPr>
        </p:nvGraphicFramePr>
        <p:xfrm>
          <a:off x="1477010" y="2628900"/>
          <a:ext cx="7090410" cy="2306320"/>
        </p:xfrm>
        <a:graphic>
          <a:graphicData uri="http://schemas.openxmlformats.org/drawingml/2006/table">
            <a:tbl>
              <a:tblPr firstRow="1" bandRow="1">
                <a:tableStyleId>{5C22544A-7EE6-4342-B048-85BDC9FD1C3A}</a:tableStyleId>
              </a:tblPr>
              <a:tblGrid>
                <a:gridCol w="3545205"/>
                <a:gridCol w="3545205"/>
              </a:tblGrid>
              <a:tr h="608330">
                <a:tc>
                  <a:txBody>
                    <a:bodyPr/>
                    <a:p>
                      <a:pPr marL="11430" algn="ctr">
                        <a:lnSpc>
                          <a:spcPct val="100000"/>
                        </a:lnSpc>
                        <a:spcBef>
                          <a:spcPts val="2045"/>
                        </a:spcBef>
                        <a:buClrTx/>
                        <a:buSzTx/>
                        <a:buFontTx/>
                      </a:pPr>
                      <a:r>
                        <a:rPr sz="2000" b="1" dirty="0">
                          <a:solidFill>
                            <a:schemeClr val="tx1"/>
                          </a:solidFill>
                          <a:latin typeface="微软雅黑" panose="020B0503020204020204" charset="-122"/>
                          <a:cs typeface="微软雅黑" panose="020B0503020204020204" charset="-122"/>
                        </a:rPr>
                        <a:t>投资金额</a:t>
                      </a:r>
                      <a:endParaRPr sz="2000" b="1" dirty="0">
                        <a:solidFill>
                          <a:schemeClr val="tx1"/>
                        </a:solidFill>
                        <a:latin typeface="微软雅黑" panose="020B0503020204020204" charset="-122"/>
                        <a:cs typeface="微软雅黑" panose="020B0503020204020204" charset="-122"/>
                      </a:endParaRPr>
                    </a:p>
                  </a:txBody>
                  <a:tcPr marL="0" marR="0" marT="0" marB="0" anchor="b" anchorCtr="0">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rgbClr val="FFFFFF"/>
                    </a:solidFill>
                  </a:tcPr>
                </a:tc>
                <a:tc>
                  <a:txBody>
                    <a:bodyPr/>
                    <a:p>
                      <a:pPr marL="11430" algn="ctr">
                        <a:lnSpc>
                          <a:spcPct val="100000"/>
                        </a:lnSpc>
                        <a:spcBef>
                          <a:spcPts val="2045"/>
                        </a:spcBef>
                        <a:buClrTx/>
                        <a:buSzTx/>
                        <a:buFontTx/>
                      </a:pPr>
                      <a:r>
                        <a:rPr sz="2000" b="1" dirty="0">
                          <a:solidFill>
                            <a:schemeClr val="tx1"/>
                          </a:solidFill>
                          <a:latin typeface="微软雅黑" panose="020B0503020204020204" charset="-122"/>
                          <a:cs typeface="微软雅黑" panose="020B0503020204020204" charset="-122"/>
                        </a:rPr>
                        <a:t>S$ </a:t>
                      </a:r>
                      <a:r>
                        <a:rPr lang="en-US" sz="2000" b="1" dirty="0">
                          <a:solidFill>
                            <a:schemeClr val="tx1"/>
                          </a:solidFill>
                          <a:latin typeface="微软雅黑" panose="020B0503020204020204" charset="-122"/>
                          <a:cs typeface="微软雅黑" panose="020B0503020204020204" charset="-122"/>
                        </a:rPr>
                        <a:t>2</a:t>
                      </a:r>
                      <a:r>
                        <a:rPr sz="2000" b="1" dirty="0">
                          <a:solidFill>
                            <a:schemeClr val="tx1"/>
                          </a:solidFill>
                          <a:latin typeface="微软雅黑" panose="020B0503020204020204" charset="-122"/>
                          <a:cs typeface="微软雅黑" panose="020B0503020204020204" charset="-122"/>
                        </a:rPr>
                        <a:t>M  RMB </a:t>
                      </a:r>
                      <a:r>
                        <a:rPr lang="en-US" sz="2000" b="1" dirty="0">
                          <a:solidFill>
                            <a:schemeClr val="tx1"/>
                          </a:solidFill>
                          <a:latin typeface="微软雅黑" panose="020B0503020204020204" charset="-122"/>
                          <a:cs typeface="微软雅黑" panose="020B0503020204020204" charset="-122"/>
                        </a:rPr>
                        <a:t>1</a:t>
                      </a:r>
                      <a:r>
                        <a:rPr sz="2000" b="1" dirty="0">
                          <a:solidFill>
                            <a:schemeClr val="tx1"/>
                          </a:solidFill>
                          <a:latin typeface="微软雅黑" panose="020B0503020204020204" charset="-122"/>
                          <a:cs typeface="微软雅黑" panose="020B0503020204020204" charset="-122"/>
                        </a:rPr>
                        <a:t>0M</a:t>
                      </a:r>
                      <a:endParaRPr sz="2000" b="1" dirty="0">
                        <a:solidFill>
                          <a:schemeClr val="tx1"/>
                        </a:solidFill>
                        <a:latin typeface="微软雅黑" panose="020B0503020204020204" charset="-122"/>
                        <a:cs typeface="微软雅黑" panose="020B0503020204020204" charset="-122"/>
                      </a:endParaRPr>
                    </a:p>
                  </a:txBody>
                  <a:tcPr marL="0" marR="0" marT="19050" marB="0" anchor="b" anchorCtr="0">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rgbClr val="FFFFFF"/>
                    </a:solidFill>
                  </a:tcPr>
                </a:tc>
              </a:tr>
              <a:tr h="372745">
                <a:tc>
                  <a:txBody>
                    <a:bodyPr/>
                    <a:p>
                      <a:pPr marL="11430" algn="ctr">
                        <a:lnSpc>
                          <a:spcPct val="100000"/>
                        </a:lnSpc>
                        <a:spcBef>
                          <a:spcPts val="2045"/>
                        </a:spcBef>
                        <a:buClrTx/>
                        <a:buSzTx/>
                        <a:buFontTx/>
                      </a:pPr>
                      <a:r>
                        <a:rPr sz="2000" b="1" dirty="0">
                          <a:solidFill>
                            <a:schemeClr val="tx1"/>
                          </a:solidFill>
                          <a:latin typeface="微软雅黑" panose="020B0503020204020204" charset="-122"/>
                          <a:cs typeface="微软雅黑" panose="020B0503020204020204" charset="-122"/>
                        </a:rPr>
                        <a:t>投资人数量</a:t>
                      </a:r>
                      <a:endParaRPr sz="2000" b="1" dirty="0">
                        <a:solidFill>
                          <a:schemeClr val="tx1"/>
                        </a:solidFill>
                        <a:latin typeface="微软雅黑" panose="020B0503020204020204" charset="-122"/>
                        <a:cs typeface="微软雅黑" panose="020B0503020204020204" charset="-122"/>
                      </a:endParaRPr>
                    </a:p>
                  </a:txBody>
                  <a:tcPr marL="0" marR="0" marT="259715" marB="0" anchor="ctr" anchorCtr="0">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c>
                  <a:txBody>
                    <a:bodyPr/>
                    <a:p>
                      <a:pPr marL="11430" algn="ctr">
                        <a:lnSpc>
                          <a:spcPct val="100000"/>
                        </a:lnSpc>
                        <a:spcBef>
                          <a:spcPts val="2045"/>
                        </a:spcBef>
                        <a:buClrTx/>
                        <a:buSzTx/>
                        <a:buFontTx/>
                      </a:pPr>
                      <a:r>
                        <a:rPr lang="en-US" sz="2000" b="1" dirty="0">
                          <a:solidFill>
                            <a:schemeClr val="tx1"/>
                          </a:solidFill>
                          <a:latin typeface="微软雅黑" panose="020B0503020204020204" charset="-122"/>
                          <a:cs typeface="微软雅黑" panose="020B0503020204020204" charset="-122"/>
                        </a:rPr>
                        <a:t>2</a:t>
                      </a:r>
                      <a:r>
                        <a:rPr sz="2000" b="1" dirty="0">
                          <a:solidFill>
                            <a:schemeClr val="tx1"/>
                          </a:solidFill>
                          <a:latin typeface="微软雅黑" panose="020B0503020204020204" charset="-122"/>
                          <a:cs typeface="微软雅黑" panose="020B0503020204020204" charset="-122"/>
                        </a:rPr>
                        <a:t>0</a:t>
                      </a:r>
                      <a:endParaRPr sz="2000" b="1" dirty="0">
                        <a:solidFill>
                          <a:schemeClr val="tx1"/>
                        </a:solidFill>
                        <a:latin typeface="微软雅黑" panose="020B0503020204020204" charset="-122"/>
                        <a:cs typeface="微软雅黑" panose="020B0503020204020204" charset="-122"/>
                      </a:endParaRPr>
                    </a:p>
                  </a:txBody>
                  <a:tcPr marL="0" marR="0" marT="259715" marB="0" anchor="ctr" anchorCtr="0">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r>
              <a:tr h="365760">
                <a:tc>
                  <a:txBody>
                    <a:bodyPr/>
                    <a:p>
                      <a:pPr marL="11430" algn="ctr">
                        <a:lnSpc>
                          <a:spcPct val="100000"/>
                        </a:lnSpc>
                        <a:spcBef>
                          <a:spcPts val="2045"/>
                        </a:spcBef>
                        <a:buClrTx/>
                        <a:buSzTx/>
                        <a:buFontTx/>
                      </a:pPr>
                      <a:r>
                        <a:rPr sz="2000" b="1" dirty="0">
                          <a:solidFill>
                            <a:schemeClr val="tx1"/>
                          </a:solidFill>
                          <a:latin typeface="微软雅黑" panose="020B0503020204020204" charset="-122"/>
                          <a:cs typeface="微软雅黑" panose="020B0503020204020204" charset="-122"/>
                        </a:rPr>
                        <a:t>每人投资</a:t>
                      </a:r>
                      <a:endParaRPr sz="2000" b="1" dirty="0">
                        <a:solidFill>
                          <a:schemeClr val="tx1"/>
                        </a:solidFill>
                        <a:latin typeface="微软雅黑" panose="020B0503020204020204" charset="-122"/>
                        <a:cs typeface="微软雅黑" panose="020B0503020204020204" charset="-122"/>
                      </a:endParaRPr>
                    </a:p>
                  </a:txBody>
                  <a:tcPr marL="0" marR="0" marT="259079" marB="0" anchor="ctr" anchorCtr="0">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p>
                      <a:pPr marL="11430" algn="ctr">
                        <a:lnSpc>
                          <a:spcPct val="100000"/>
                        </a:lnSpc>
                        <a:spcBef>
                          <a:spcPts val="2045"/>
                        </a:spcBef>
                        <a:buClrTx/>
                        <a:buSzTx/>
                        <a:buFontTx/>
                      </a:pPr>
                      <a:r>
                        <a:rPr sz="2000" b="1" dirty="0">
                          <a:solidFill>
                            <a:schemeClr val="tx1"/>
                          </a:solidFill>
                          <a:latin typeface="微软雅黑" panose="020B0503020204020204" charset="-122"/>
                          <a:cs typeface="微软雅黑" panose="020B0503020204020204" charset="-122"/>
                        </a:rPr>
                        <a:t>S$100，000</a:t>
                      </a:r>
                      <a:endParaRPr sz="2000" b="1" dirty="0">
                        <a:solidFill>
                          <a:schemeClr val="tx1"/>
                        </a:solidFill>
                        <a:latin typeface="微软雅黑" panose="020B0503020204020204" charset="-122"/>
                        <a:cs typeface="微软雅黑" panose="020B0503020204020204" charset="-122"/>
                      </a:endParaRPr>
                    </a:p>
                  </a:txBody>
                  <a:tcPr marL="0" marR="0" marT="259079" marB="0" anchor="ctr" anchorCtr="0">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365760">
                <a:tc>
                  <a:txBody>
                    <a:bodyPr/>
                    <a:p>
                      <a:pPr marL="11430" algn="ctr">
                        <a:lnSpc>
                          <a:spcPct val="100000"/>
                        </a:lnSpc>
                        <a:spcBef>
                          <a:spcPts val="2045"/>
                        </a:spcBef>
                        <a:buClrTx/>
                        <a:buSzTx/>
                        <a:buFontTx/>
                      </a:pPr>
                      <a:r>
                        <a:rPr sz="2000" b="1" dirty="0">
                          <a:solidFill>
                            <a:schemeClr val="tx1"/>
                          </a:solidFill>
                          <a:latin typeface="微软雅黑" panose="020B0503020204020204" charset="-122"/>
                          <a:cs typeface="微软雅黑" panose="020B0503020204020204" charset="-122"/>
                        </a:rPr>
                        <a:t>基金</a:t>
                      </a:r>
                      <a:endParaRPr sz="2000" b="1" dirty="0">
                        <a:solidFill>
                          <a:schemeClr val="tx1"/>
                        </a:solidFill>
                        <a:latin typeface="微软雅黑" panose="020B0503020204020204" charset="-122"/>
                        <a:cs typeface="微软雅黑" panose="020B0503020204020204" charset="-122"/>
                      </a:endParaRPr>
                    </a:p>
                  </a:txBody>
                  <a:tcPr marL="0" marR="0" marT="264795" marB="0" anchor="ctr" anchorCtr="0">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tc>
                  <a:txBody>
                    <a:bodyPr/>
                    <a:p>
                      <a:pPr marL="11430" algn="ctr">
                        <a:lnSpc>
                          <a:spcPct val="100000"/>
                        </a:lnSpc>
                        <a:spcBef>
                          <a:spcPts val="2045"/>
                        </a:spcBef>
                        <a:buClrTx/>
                        <a:buSzTx/>
                        <a:buFontTx/>
                      </a:pPr>
                      <a:r>
                        <a:rPr lang="zh-CN" sz="2000" b="1" dirty="0">
                          <a:solidFill>
                            <a:schemeClr val="tx1"/>
                          </a:solidFill>
                          <a:latin typeface="微软雅黑" panose="020B0503020204020204" charset="-122"/>
                          <a:cs typeface="微软雅黑" panose="020B0503020204020204" charset="-122"/>
                        </a:rPr>
                        <a:t>创新体育</a:t>
                      </a:r>
                      <a:r>
                        <a:rPr sz="2000" b="1" dirty="0">
                          <a:solidFill>
                            <a:schemeClr val="tx1"/>
                          </a:solidFill>
                          <a:latin typeface="微软雅黑" panose="020B0503020204020204" charset="-122"/>
                          <a:cs typeface="微软雅黑" panose="020B0503020204020204" charset="-122"/>
                        </a:rPr>
                        <a:t>基金</a:t>
                      </a:r>
                      <a:endParaRPr sz="2000" b="1" dirty="0">
                        <a:solidFill>
                          <a:schemeClr val="tx1"/>
                        </a:solidFill>
                        <a:latin typeface="微软雅黑" panose="020B0503020204020204" charset="-122"/>
                        <a:cs typeface="微软雅黑" panose="020B0503020204020204" charset="-122"/>
                      </a:endParaRPr>
                    </a:p>
                  </a:txBody>
                  <a:tcPr marL="0" marR="0" marT="264795" marB="0" anchor="ctr" anchorCtr="0">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5155" y="524255"/>
            <a:ext cx="1850136" cy="429768"/>
          </a:xfrm>
          <a:prstGeom prst="rect">
            <a:avLst/>
          </a:prstGeom>
          <a:blipFill>
            <a:blip r:embed="rId1" cstate="print"/>
            <a:stretch>
              <a:fillRect/>
            </a:stretch>
          </a:blipFill>
        </p:spPr>
        <p:txBody>
          <a:bodyPr wrap="square" lIns="0" tIns="0" rIns="0" bIns="0" rtlCol="0"/>
          <a:lstStyle/>
          <a:p/>
        </p:txBody>
      </p:sp>
      <p:sp>
        <p:nvSpPr>
          <p:cNvPr id="3" name="object 3"/>
          <p:cNvSpPr txBox="1"/>
          <p:nvPr/>
        </p:nvSpPr>
        <p:spPr>
          <a:xfrm>
            <a:off x="969010" y="2643504"/>
            <a:ext cx="5527675" cy="1962785"/>
          </a:xfrm>
          <a:prstGeom prst="rect">
            <a:avLst/>
          </a:prstGeom>
        </p:spPr>
        <p:txBody>
          <a:bodyPr vert="horz" wrap="square" lIns="0" tIns="12700" rIns="0" bIns="0" rtlCol="0">
            <a:spAutoFit/>
          </a:bodyPr>
          <a:lstStyle/>
          <a:p>
            <a:pPr marL="12700">
              <a:lnSpc>
                <a:spcPct val="100000"/>
              </a:lnSpc>
              <a:spcBef>
                <a:spcPts val="100"/>
              </a:spcBef>
            </a:pPr>
            <a:r>
              <a:rPr sz="1800" spc="-5" dirty="0">
                <a:latin typeface="宋体" panose="02010600030101010101" pitchFamily="2" charset="-122"/>
                <a:ea typeface="宋体" panose="02010600030101010101" pitchFamily="2" charset="-122"/>
                <a:cs typeface="宋体" panose="02010600030101010101" pitchFamily="2" charset="-122"/>
              </a:rPr>
              <a:t>3+2</a:t>
            </a:r>
            <a:r>
              <a:rPr sz="1800" dirty="0">
                <a:latin typeface="宋体" panose="02010600030101010101" pitchFamily="2" charset="-122"/>
                <a:ea typeface="宋体" panose="02010600030101010101" pitchFamily="2" charset="-122"/>
                <a:cs typeface="宋体" panose="02010600030101010101" pitchFamily="2" charset="-122"/>
              </a:rPr>
              <a:t>年</a:t>
            </a:r>
            <a:r>
              <a:rPr sz="1800" spc="-5" dirty="0">
                <a:latin typeface="宋体" panose="02010600030101010101" pitchFamily="2" charset="-122"/>
                <a:ea typeface="宋体" panose="02010600030101010101" pitchFamily="2" charset="-122"/>
                <a:cs typeface="宋体" panose="02010600030101010101" pitchFamily="2" charset="-122"/>
              </a:rPr>
              <a:t>：3</a:t>
            </a:r>
            <a:r>
              <a:rPr sz="1800" dirty="0">
                <a:latin typeface="宋体" panose="02010600030101010101" pitchFamily="2" charset="-122"/>
                <a:ea typeface="宋体" panose="02010600030101010101" pitchFamily="2" charset="-122"/>
                <a:cs typeface="宋体" panose="02010600030101010101" pitchFamily="2" charset="-122"/>
              </a:rPr>
              <a:t>年投资期和</a:t>
            </a:r>
            <a:r>
              <a:rPr sz="1800" spc="-5" dirty="0">
                <a:latin typeface="宋体" panose="02010600030101010101" pitchFamily="2" charset="-122"/>
                <a:ea typeface="宋体" panose="02010600030101010101" pitchFamily="2" charset="-122"/>
                <a:cs typeface="宋体" panose="02010600030101010101" pitchFamily="2" charset="-122"/>
              </a:rPr>
              <a:t>2</a:t>
            </a:r>
            <a:r>
              <a:rPr sz="1800" dirty="0">
                <a:latin typeface="宋体" panose="02010600030101010101" pitchFamily="2" charset="-122"/>
                <a:ea typeface="宋体" panose="02010600030101010101" pitchFamily="2" charset="-122"/>
                <a:cs typeface="宋体" panose="02010600030101010101" pitchFamily="2" charset="-122"/>
              </a:rPr>
              <a:t>年退出期</a:t>
            </a:r>
            <a:endParaRPr sz="1800">
              <a:latin typeface="宋体" panose="02010600030101010101" pitchFamily="2" charset="-122"/>
              <a:ea typeface="宋体" panose="02010600030101010101" pitchFamily="2" charset="-122"/>
              <a:cs typeface="宋体" panose="02010600030101010101" pitchFamily="2" charset="-122"/>
            </a:endParaRPr>
          </a:p>
          <a:p>
            <a:pPr marL="12700" marR="5080">
              <a:lnSpc>
                <a:spcPct val="200000"/>
              </a:lnSpc>
            </a:pPr>
            <a:r>
              <a:rPr sz="1800" dirty="0">
                <a:latin typeface="宋体" panose="02010600030101010101" pitchFamily="2" charset="-122"/>
                <a:ea typeface="宋体" panose="02010600030101010101" pitchFamily="2" charset="-122"/>
                <a:cs typeface="宋体" panose="02010600030101010101" pitchFamily="2" charset="-122"/>
              </a:rPr>
              <a:t>将该项目作为</a:t>
            </a:r>
            <a:r>
              <a:rPr lang="zh-CN" sz="1800" dirty="0">
                <a:latin typeface="宋体" panose="02010600030101010101" pitchFamily="2" charset="-122"/>
                <a:ea typeface="宋体" panose="02010600030101010101" pitchFamily="2" charset="-122"/>
                <a:cs typeface="宋体" panose="02010600030101010101" pitchFamily="2" charset="-122"/>
              </a:rPr>
              <a:t>创新体育</a:t>
            </a:r>
            <a:r>
              <a:rPr sz="1800" dirty="0">
                <a:latin typeface="宋体" panose="02010600030101010101" pitchFamily="2" charset="-122"/>
                <a:ea typeface="宋体" panose="02010600030101010101" pitchFamily="2" charset="-122"/>
                <a:cs typeface="宋体" panose="02010600030101010101" pitchFamily="2" charset="-122"/>
              </a:rPr>
              <a:t>项目在新加坡上市</a:t>
            </a:r>
            <a:endParaRPr sz="1800" dirty="0">
              <a:latin typeface="宋体" panose="02010600030101010101" pitchFamily="2" charset="-122"/>
              <a:ea typeface="宋体" panose="02010600030101010101" pitchFamily="2" charset="-122"/>
              <a:cs typeface="宋体" panose="02010600030101010101" pitchFamily="2" charset="-122"/>
            </a:endParaRPr>
          </a:p>
          <a:p>
            <a:pPr marL="12700" marR="5080">
              <a:lnSpc>
                <a:spcPct val="200000"/>
              </a:lnSpc>
            </a:pPr>
            <a:r>
              <a:rPr sz="1800" dirty="0">
                <a:latin typeface="宋体" panose="02010600030101010101" pitchFamily="2" charset="-122"/>
                <a:ea typeface="宋体" panose="02010600030101010101" pitchFamily="2" charset="-122"/>
                <a:cs typeface="宋体" panose="02010600030101010101" pitchFamily="2" charset="-122"/>
              </a:rPr>
              <a:t> 将企业</a:t>
            </a:r>
            <a:r>
              <a:rPr lang="zh-CN" sz="1800" dirty="0">
                <a:latin typeface="宋体" panose="02010600030101010101" pitchFamily="2" charset="-122"/>
                <a:ea typeface="宋体" panose="02010600030101010101" pitchFamily="2" charset="-122"/>
                <a:cs typeface="宋体" panose="02010600030101010101" pitchFamily="2" charset="-122"/>
              </a:rPr>
              <a:t>溢价</a:t>
            </a:r>
            <a:r>
              <a:rPr sz="1800" dirty="0">
                <a:latin typeface="宋体" panose="02010600030101010101" pitchFamily="2" charset="-122"/>
                <a:ea typeface="宋体" panose="02010600030101010101" pitchFamily="2" charset="-122"/>
                <a:cs typeface="宋体" panose="02010600030101010101" pitchFamily="2" charset="-122"/>
              </a:rPr>
              <a:t>出售给上市企业</a:t>
            </a:r>
            <a:endParaRPr sz="1800">
              <a:latin typeface="宋体" panose="02010600030101010101" pitchFamily="2" charset="-122"/>
              <a:ea typeface="宋体" panose="02010600030101010101" pitchFamily="2" charset="-122"/>
              <a:cs typeface="宋体" panose="02010600030101010101" pitchFamily="2" charset="-122"/>
            </a:endParaRPr>
          </a:p>
          <a:p>
            <a:pPr>
              <a:lnSpc>
                <a:spcPct val="100000"/>
              </a:lnSpc>
              <a:spcBef>
                <a:spcPts val="30"/>
              </a:spcBef>
            </a:pPr>
            <a:endParaRPr sz="1850">
              <a:latin typeface="宋体" panose="02010600030101010101" pitchFamily="2" charset="-122"/>
              <a:ea typeface="宋体" panose="02010600030101010101" pitchFamily="2" charset="-122"/>
              <a:cs typeface="宋体" panose="02010600030101010101" pitchFamily="2" charset="-122"/>
            </a:endParaRPr>
          </a:p>
          <a:p>
            <a:pPr marL="12700">
              <a:lnSpc>
                <a:spcPct val="100000"/>
              </a:lnSpc>
            </a:pPr>
            <a:r>
              <a:rPr sz="1800" dirty="0">
                <a:latin typeface="宋体" panose="02010600030101010101" pitchFamily="2" charset="-122"/>
                <a:ea typeface="宋体" panose="02010600030101010101" pitchFamily="2" charset="-122"/>
                <a:cs typeface="宋体" panose="02010600030101010101" pitchFamily="2" charset="-122"/>
              </a:rPr>
              <a:t>在上海科创板上市</a:t>
            </a:r>
            <a:endParaRPr sz="1800">
              <a:latin typeface="宋体" panose="02010600030101010101" pitchFamily="2" charset="-122"/>
              <a:ea typeface="宋体" panose="02010600030101010101" pitchFamily="2" charset="-122"/>
              <a:cs typeface="宋体" panose="02010600030101010101" pitchFamily="2" charset="-122"/>
            </a:endParaRPr>
          </a:p>
        </p:txBody>
      </p:sp>
      <p:sp>
        <p:nvSpPr>
          <p:cNvPr id="4" name="object 4"/>
          <p:cNvSpPr txBox="1"/>
          <p:nvPr/>
        </p:nvSpPr>
        <p:spPr>
          <a:xfrm>
            <a:off x="10105390" y="6376987"/>
            <a:ext cx="206375" cy="240029"/>
          </a:xfrm>
          <a:prstGeom prst="rect">
            <a:avLst/>
          </a:prstGeom>
        </p:spPr>
        <p:txBody>
          <a:bodyPr vert="horz" wrap="square" lIns="0" tIns="13335" rIns="0" bIns="0" rtlCol="0">
            <a:spAutoFit/>
          </a:bodyPr>
          <a:lstStyle/>
          <a:p>
            <a:pPr marL="12700">
              <a:lnSpc>
                <a:spcPct val="100000"/>
              </a:lnSpc>
              <a:spcBef>
                <a:spcPts val="105"/>
              </a:spcBef>
            </a:pPr>
            <a:r>
              <a:rPr sz="1400" spc="-5" dirty="0">
                <a:latin typeface="Calibri" panose="020F0502020204030204"/>
                <a:cs typeface="Calibri" panose="020F0502020204030204"/>
              </a:rPr>
              <a:t>1</a:t>
            </a:r>
            <a:r>
              <a:rPr sz="1400" dirty="0">
                <a:latin typeface="Calibri" panose="020F0502020204030204"/>
                <a:cs typeface="Calibri" panose="020F0502020204030204"/>
              </a:rPr>
              <a:t>3</a:t>
            </a:r>
            <a:endParaRPr sz="1400">
              <a:latin typeface="Calibri" panose="020F0502020204030204"/>
              <a:cs typeface="Calibri" panose="020F0502020204030204"/>
            </a:endParaRPr>
          </a:p>
        </p:txBody>
      </p:sp>
      <p:sp>
        <p:nvSpPr>
          <p:cNvPr id="5" name="object 5"/>
          <p:cNvSpPr txBox="1"/>
          <p:nvPr/>
        </p:nvSpPr>
        <p:spPr>
          <a:xfrm>
            <a:off x="718184" y="1605280"/>
            <a:ext cx="10025380" cy="304800"/>
          </a:xfrm>
          <a:prstGeom prst="rect">
            <a:avLst/>
          </a:prstGeom>
          <a:solidFill>
            <a:srgbClr val="DD9B22"/>
          </a:solidFill>
          <a:ln w="12700">
            <a:solidFill>
              <a:srgbClr val="FFFFFF"/>
            </a:solidFill>
          </a:ln>
        </p:spPr>
        <p:txBody>
          <a:bodyPr vert="horz" wrap="square" lIns="0" tIns="0" rIns="0" bIns="0" rtlCol="0">
            <a:spAutoFit/>
          </a:bodyPr>
          <a:lstStyle/>
          <a:p>
            <a:pPr marL="635" algn="ctr">
              <a:lnSpc>
                <a:spcPts val="2350"/>
              </a:lnSpc>
            </a:pPr>
            <a:r>
              <a:rPr sz="2000" b="1" dirty="0">
                <a:latin typeface="微软雅黑" panose="020B0503020204020204" charset="-122"/>
                <a:cs typeface="微软雅黑" panose="020B0503020204020204" charset="-122"/>
              </a:rPr>
              <a:t>退出策</a:t>
            </a:r>
            <a:r>
              <a:rPr sz="2000" b="1" spc="5" dirty="0">
                <a:latin typeface="微软雅黑" panose="020B0503020204020204" charset="-122"/>
                <a:cs typeface="微软雅黑" panose="020B0503020204020204" charset="-122"/>
              </a:rPr>
              <a:t>略</a:t>
            </a:r>
            <a:endParaRPr sz="2000">
              <a:latin typeface="微软雅黑" panose="020B0503020204020204" charset="-122"/>
              <a:cs typeface="微软雅黑" panose="020B0503020204020204" charset="-122"/>
            </a:endParaRPr>
          </a:p>
        </p:txBody>
      </p:sp>
      <p:sp>
        <p:nvSpPr>
          <p:cNvPr id="6" name="object 6"/>
          <p:cNvSpPr txBox="1">
            <a:spLocks noGrp="1"/>
          </p:cNvSpPr>
          <p:nvPr>
            <p:ph type="title"/>
          </p:nvPr>
        </p:nvSpPr>
        <p:spPr>
          <a:xfrm>
            <a:off x="2348864" y="575945"/>
            <a:ext cx="1244600" cy="381635"/>
          </a:xfrm>
          <a:prstGeom prst="rect">
            <a:avLst/>
          </a:prstGeom>
        </p:spPr>
        <p:txBody>
          <a:bodyPr vert="horz" wrap="square" lIns="0" tIns="12700" rIns="0" bIns="0" rtlCol="0">
            <a:spAutoFit/>
          </a:bodyPr>
          <a:lstStyle/>
          <a:p>
            <a:pPr marL="12700" algn="l" defTabSz="914400">
              <a:lnSpc>
                <a:spcPct val="100000"/>
              </a:lnSpc>
              <a:spcBef>
                <a:spcPts val="100"/>
              </a:spcBef>
              <a:buClrTx/>
              <a:buSzTx/>
              <a:buFontTx/>
            </a:pPr>
            <a:r>
              <a:rPr lang="zh-CN" kern="1200" dirty="0">
                <a:solidFill>
                  <a:schemeClr val="tx1"/>
                </a:solidFill>
                <a:ea typeface="+mn-ea"/>
              </a:rPr>
              <a:t>退出</a:t>
            </a:r>
            <a:r>
              <a:rPr kern="1200" dirty="0">
                <a:solidFill>
                  <a:schemeClr val="tx1"/>
                </a:solidFill>
                <a:ea typeface="+mn-ea"/>
              </a:rPr>
              <a:t>策略</a:t>
            </a:r>
            <a:endParaRPr kern="1200" dirty="0">
              <a:solidFill>
                <a:schemeClr val="tx1"/>
              </a:solidFill>
              <a:ea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5155" y="524255"/>
            <a:ext cx="1850136" cy="429768"/>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443874" y="5571744"/>
            <a:ext cx="2109082" cy="278892"/>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484631" y="3947159"/>
            <a:ext cx="1793748" cy="637735"/>
          </a:xfrm>
          <a:prstGeom prst="rect">
            <a:avLst/>
          </a:prstGeom>
          <a:blipFill>
            <a:blip r:embed="rId3" cstate="print"/>
            <a:stretch>
              <a:fillRect/>
            </a:stretch>
          </a:blipFill>
        </p:spPr>
        <p:txBody>
          <a:bodyPr wrap="square" lIns="0" tIns="0" rIns="0" bIns="0" rtlCol="0"/>
          <a:lstStyle/>
          <a:p/>
        </p:txBody>
      </p:sp>
      <p:sp>
        <p:nvSpPr>
          <p:cNvPr id="5" name="object 5"/>
          <p:cNvSpPr txBox="1">
            <a:spLocks noGrp="1"/>
          </p:cNvSpPr>
          <p:nvPr>
            <p:ph type="title"/>
          </p:nvPr>
        </p:nvSpPr>
        <p:spPr>
          <a:xfrm>
            <a:off x="2190750" y="492125"/>
            <a:ext cx="2159000" cy="381635"/>
          </a:xfrm>
          <a:prstGeom prst="rect">
            <a:avLst/>
          </a:prstGeom>
        </p:spPr>
        <p:txBody>
          <a:bodyPr vert="horz" wrap="square" lIns="0" tIns="12700" rIns="0" bIns="0" rtlCol="0">
            <a:spAutoFit/>
          </a:bodyPr>
          <a:lstStyle/>
          <a:p>
            <a:pPr marL="12700" algn="l" defTabSz="914400">
              <a:lnSpc>
                <a:spcPct val="100000"/>
              </a:lnSpc>
              <a:spcBef>
                <a:spcPts val="100"/>
              </a:spcBef>
              <a:buClrTx/>
              <a:buSzTx/>
              <a:buFontTx/>
            </a:pPr>
            <a:r>
              <a:rPr kern="1200" dirty="0">
                <a:solidFill>
                  <a:schemeClr val="tx1"/>
                </a:solidFill>
                <a:ea typeface="+mn-ea"/>
              </a:rPr>
              <a:t>我们的合作伙伴</a:t>
            </a:r>
            <a:endParaRPr kern="1200" dirty="0">
              <a:solidFill>
                <a:schemeClr val="tx1"/>
              </a:solidFill>
              <a:ea typeface="+mn-ea"/>
            </a:endParaRPr>
          </a:p>
        </p:txBody>
      </p:sp>
      <p:sp>
        <p:nvSpPr>
          <p:cNvPr id="6" name="object 6"/>
          <p:cNvSpPr txBox="1"/>
          <p:nvPr/>
        </p:nvSpPr>
        <p:spPr>
          <a:xfrm>
            <a:off x="2842260" y="1314449"/>
            <a:ext cx="8439785" cy="5386705"/>
          </a:xfrm>
          <a:prstGeom prst="rect">
            <a:avLst/>
          </a:prstGeom>
        </p:spPr>
        <p:txBody>
          <a:bodyPr vert="horz" wrap="square" lIns="0" tIns="13335" rIns="0" bIns="0" rtlCol="0">
            <a:spAutoFit/>
          </a:bodyPr>
          <a:lstStyle/>
          <a:p>
            <a:pPr marL="298450" indent="-285750">
              <a:lnSpc>
                <a:spcPct val="100000"/>
              </a:lnSpc>
              <a:spcBef>
                <a:spcPts val="105"/>
              </a:spcBef>
              <a:buFont typeface="Arial" panose="020B0604020202020204"/>
              <a:buChar char="•"/>
              <a:tabLst>
                <a:tab pos="297815" algn="l"/>
                <a:tab pos="298450" algn="l"/>
              </a:tabLst>
            </a:pPr>
            <a:r>
              <a:rPr sz="2000" dirty="0">
                <a:latin typeface="宋体" panose="02010600030101010101" pitchFamily="2" charset="-122"/>
                <a:cs typeface="宋体" panose="02010600030101010101" pitchFamily="2" charset="-122"/>
              </a:rPr>
              <a:t>芬兰冰球机</a:t>
            </a:r>
            <a:r>
              <a:rPr sz="2000" spc="5" dirty="0">
                <a:latin typeface="宋体" panose="02010600030101010101" pitchFamily="2" charset="-122"/>
                <a:cs typeface="宋体" panose="02010600030101010101" pitchFamily="2" charset="-122"/>
              </a:rPr>
              <a:t>构</a:t>
            </a:r>
            <a:endParaRPr sz="2000">
              <a:latin typeface="宋体" panose="02010600030101010101" pitchFamily="2" charset="-122"/>
              <a:cs typeface="宋体" panose="02010600030101010101" pitchFamily="2" charset="-122"/>
            </a:endParaRPr>
          </a:p>
          <a:p>
            <a:pPr>
              <a:lnSpc>
                <a:spcPct val="100000"/>
              </a:lnSpc>
              <a:spcBef>
                <a:spcPts val="40"/>
              </a:spcBef>
              <a:buFont typeface="Arial" panose="020B0604020202020204"/>
              <a:buChar char="•"/>
            </a:pPr>
            <a:endParaRPr sz="2050">
              <a:latin typeface="Times New Roman" panose="02020603050405020304"/>
              <a:cs typeface="Times New Roman" panose="02020603050405020304"/>
            </a:endParaRPr>
          </a:p>
          <a:p>
            <a:pPr marL="298450" indent="-285750">
              <a:lnSpc>
                <a:spcPct val="100000"/>
              </a:lnSpc>
              <a:buFont typeface="Arial" panose="020B0604020202020204"/>
              <a:buChar char="•"/>
              <a:tabLst>
                <a:tab pos="297815" algn="l"/>
                <a:tab pos="298450" algn="l"/>
              </a:tabLst>
            </a:pPr>
            <a:r>
              <a:rPr sz="2000" dirty="0">
                <a:latin typeface="宋体" panose="02010600030101010101" pitchFamily="2" charset="-122"/>
                <a:cs typeface="宋体" panose="02010600030101010101" pitchFamily="2" charset="-122"/>
              </a:rPr>
              <a:t>苏州市体育</a:t>
            </a:r>
            <a:r>
              <a:rPr sz="2000" spc="5" dirty="0">
                <a:latin typeface="宋体" panose="02010600030101010101" pitchFamily="2" charset="-122"/>
                <a:cs typeface="宋体" panose="02010600030101010101" pitchFamily="2" charset="-122"/>
              </a:rPr>
              <a:t>局</a:t>
            </a:r>
            <a:endParaRPr sz="2000">
              <a:latin typeface="宋体" panose="02010600030101010101" pitchFamily="2" charset="-122"/>
              <a:cs typeface="宋体" panose="02010600030101010101" pitchFamily="2" charset="-122"/>
            </a:endParaRPr>
          </a:p>
          <a:p>
            <a:pPr>
              <a:lnSpc>
                <a:spcPct val="100000"/>
              </a:lnSpc>
              <a:spcBef>
                <a:spcPts val="45"/>
              </a:spcBef>
              <a:buFont typeface="Arial" panose="020B0604020202020204"/>
              <a:buChar char="•"/>
            </a:pPr>
            <a:endParaRPr sz="2050">
              <a:latin typeface="Times New Roman" panose="02020603050405020304"/>
              <a:cs typeface="Times New Roman" panose="02020603050405020304"/>
            </a:endParaRPr>
          </a:p>
          <a:p>
            <a:pPr marL="298450" indent="-285750">
              <a:lnSpc>
                <a:spcPct val="100000"/>
              </a:lnSpc>
              <a:buFont typeface="Arial" panose="020B0604020202020204"/>
              <a:buChar char="•"/>
              <a:tabLst>
                <a:tab pos="297815" algn="l"/>
                <a:tab pos="298450" algn="l"/>
              </a:tabLst>
            </a:pPr>
            <a:r>
              <a:rPr sz="2000" dirty="0">
                <a:latin typeface="宋体" panose="02010600030101010101" pitchFamily="2" charset="-122"/>
                <a:cs typeface="宋体" panose="02010600030101010101" pitchFamily="2" charset="-122"/>
              </a:rPr>
              <a:t>苏州吴江区政</a:t>
            </a:r>
            <a:r>
              <a:rPr sz="2000" spc="5" dirty="0">
                <a:latin typeface="宋体" panose="02010600030101010101" pitchFamily="2" charset="-122"/>
                <a:cs typeface="宋体" panose="02010600030101010101" pitchFamily="2" charset="-122"/>
              </a:rPr>
              <a:t>府</a:t>
            </a:r>
            <a:endParaRPr sz="2000">
              <a:latin typeface="宋体" panose="02010600030101010101" pitchFamily="2" charset="-122"/>
              <a:cs typeface="宋体" panose="02010600030101010101" pitchFamily="2" charset="-122"/>
            </a:endParaRPr>
          </a:p>
          <a:p>
            <a:pPr>
              <a:lnSpc>
                <a:spcPct val="100000"/>
              </a:lnSpc>
              <a:spcBef>
                <a:spcPts val="50"/>
              </a:spcBef>
              <a:buFont typeface="Arial" panose="020B0604020202020204"/>
              <a:buChar char="•"/>
            </a:pPr>
            <a:endParaRPr sz="2050">
              <a:latin typeface="Times New Roman" panose="02020603050405020304"/>
              <a:cs typeface="Times New Roman" panose="02020603050405020304"/>
            </a:endParaRPr>
          </a:p>
          <a:p>
            <a:pPr marL="298450" indent="-285750">
              <a:lnSpc>
                <a:spcPct val="100000"/>
              </a:lnSpc>
              <a:buChar char="•"/>
              <a:tabLst>
                <a:tab pos="297815" algn="l"/>
                <a:tab pos="298450" algn="l"/>
              </a:tabLst>
            </a:pPr>
            <a:r>
              <a:rPr sz="2000" spc="-5" dirty="0">
                <a:latin typeface="Arial" panose="020B0604020202020204"/>
                <a:cs typeface="Arial" panose="020B0604020202020204"/>
              </a:rPr>
              <a:t>Oppo</a:t>
            </a:r>
            <a:r>
              <a:rPr sz="2000" spc="-15" dirty="0">
                <a:latin typeface="Arial" panose="020B0604020202020204"/>
                <a:cs typeface="Arial" panose="020B0604020202020204"/>
              </a:rPr>
              <a:t> </a:t>
            </a:r>
            <a:r>
              <a:rPr sz="2000" spc="-5" dirty="0">
                <a:latin typeface="Arial" panose="020B0604020202020204"/>
                <a:cs typeface="Arial" panose="020B0604020202020204"/>
              </a:rPr>
              <a:t>Group</a:t>
            </a:r>
            <a:endParaRPr sz="2000">
              <a:latin typeface="Arial" panose="020B0604020202020204"/>
              <a:cs typeface="Arial" panose="020B0604020202020204"/>
            </a:endParaRPr>
          </a:p>
          <a:p>
            <a:pPr>
              <a:lnSpc>
                <a:spcPct val="100000"/>
              </a:lnSpc>
              <a:spcBef>
                <a:spcPts val="35"/>
              </a:spcBef>
              <a:buFont typeface="Arial" panose="020B0604020202020204"/>
              <a:buChar char="•"/>
            </a:pPr>
            <a:endParaRPr sz="2050">
              <a:latin typeface="Times New Roman" panose="02020603050405020304"/>
              <a:cs typeface="Times New Roman" panose="02020603050405020304"/>
            </a:endParaRPr>
          </a:p>
          <a:p>
            <a:pPr marL="298450" marR="5080" indent="-285750">
              <a:lnSpc>
                <a:spcPct val="100000"/>
              </a:lnSpc>
              <a:buClr>
                <a:srgbClr val="000000"/>
              </a:buClr>
              <a:buFont typeface="Arial" panose="020B0604020202020204"/>
              <a:buChar char="•"/>
              <a:tabLst>
                <a:tab pos="297815" algn="l"/>
                <a:tab pos="298450" algn="l"/>
              </a:tabLst>
            </a:pPr>
            <a:r>
              <a:rPr sz="2000" u="sng" spc="-10" dirty="0">
                <a:solidFill>
                  <a:srgbClr val="0562C1"/>
                </a:solidFill>
                <a:uFill>
                  <a:solidFill>
                    <a:srgbClr val="0562C1"/>
                  </a:solidFill>
                </a:uFill>
                <a:latin typeface="Calibri" panose="020F0502020204030204"/>
                <a:cs typeface="Calibri" panose="020F0502020204030204"/>
              </a:rPr>
              <a:t>Haaga-Helia</a:t>
            </a:r>
            <a:r>
              <a:rPr sz="2000" dirty="0">
                <a:latin typeface="宋体" panose="02010600030101010101" pitchFamily="2" charset="-122"/>
                <a:cs typeface="宋体" panose="02010600030101010101" pitchFamily="2" charset="-122"/>
              </a:rPr>
              <a:t>实用科技大学是芬兰一所注重商业应用和实践的大学。在</a:t>
            </a:r>
            <a:r>
              <a:rPr sz="2000" spc="5" dirty="0">
                <a:latin typeface="宋体" panose="02010600030101010101" pitchFamily="2" charset="-122"/>
                <a:cs typeface="宋体" panose="02010600030101010101" pitchFamily="2" charset="-122"/>
              </a:rPr>
              <a:t>教 </a:t>
            </a:r>
            <a:r>
              <a:rPr sz="2000" dirty="0">
                <a:latin typeface="宋体" panose="02010600030101010101" pitchFamily="2" charset="-122"/>
                <a:cs typeface="宋体" panose="02010600030101010101" pitchFamily="2" charset="-122"/>
              </a:rPr>
              <a:t>学上强调未来的人才需要有合作精神、有创业创新意识和国际化的视角</a:t>
            </a:r>
            <a:r>
              <a:rPr sz="2000" dirty="0">
                <a:latin typeface="宋体" panose="02010600030101010101" pitchFamily="2" charset="-122"/>
                <a:cs typeface="宋体" panose="02010600030101010101" pitchFamily="2" charset="-122"/>
              </a:rPr>
              <a:t>。 </a:t>
            </a:r>
            <a:r>
              <a:rPr sz="2000" dirty="0">
                <a:latin typeface="宋体" panose="02010600030101010101" pitchFamily="2" charset="-122"/>
                <a:cs typeface="宋体" panose="02010600030101010101" pitchFamily="2" charset="-122"/>
              </a:rPr>
              <a:t>在芬兰，本大学拥有一个由诺基亚等多个大型企业参与和支持的创新</a:t>
            </a:r>
            <a:r>
              <a:rPr sz="2000" spc="5" dirty="0">
                <a:latin typeface="宋体" panose="02010600030101010101" pitchFamily="2" charset="-122"/>
                <a:cs typeface="宋体" panose="02010600030101010101" pitchFamily="2" charset="-122"/>
              </a:rPr>
              <a:t>中 </a:t>
            </a:r>
            <a:r>
              <a:rPr sz="2000" dirty="0">
                <a:latin typeface="宋体" panose="02010600030101010101" pitchFamily="2" charset="-122"/>
                <a:cs typeface="宋体" panose="02010600030101010101" pitchFamily="2" charset="-122"/>
              </a:rPr>
              <a:t>心。本大学计划在苏州设立自己的</a:t>
            </a:r>
            <a:r>
              <a:rPr sz="2000" u="sng" spc="-10" dirty="0">
                <a:solidFill>
                  <a:srgbClr val="0562C1"/>
                </a:solidFill>
                <a:uFill>
                  <a:solidFill>
                    <a:srgbClr val="0562C1"/>
                  </a:solidFill>
                </a:uFill>
                <a:latin typeface="Calibri" panose="020F0502020204030204"/>
                <a:cs typeface="Calibri" panose="020F0502020204030204"/>
              </a:rPr>
              <a:t>Haaga-Helia</a:t>
            </a:r>
            <a:r>
              <a:rPr sz="2000" dirty="0">
                <a:latin typeface="宋体" panose="02010600030101010101" pitchFamily="2" charset="-122"/>
                <a:cs typeface="宋体" panose="02010600030101010101" pitchFamily="2" charset="-122"/>
              </a:rPr>
              <a:t>研发创新中心</a:t>
            </a:r>
            <a:r>
              <a:rPr sz="200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a:lnSpc>
                <a:spcPct val="100000"/>
              </a:lnSpc>
              <a:spcBef>
                <a:spcPts val="40"/>
              </a:spcBef>
              <a:buFont typeface="Arial" panose="020B0604020202020204"/>
              <a:buChar char="•"/>
            </a:pPr>
            <a:endParaRPr sz="2050">
              <a:latin typeface="Times New Roman" panose="02020603050405020304"/>
              <a:cs typeface="Times New Roman" panose="02020603050405020304"/>
            </a:endParaRPr>
          </a:p>
          <a:p>
            <a:pPr marL="298450" marR="210185" indent="-285750">
              <a:lnSpc>
                <a:spcPct val="100000"/>
              </a:lnSpc>
              <a:buFont typeface="Arial" panose="020B0604020202020204"/>
              <a:buChar char="•"/>
              <a:tabLst>
                <a:tab pos="297815" algn="l"/>
                <a:tab pos="298450" algn="l"/>
              </a:tabLst>
            </a:pPr>
            <a:r>
              <a:rPr sz="2000" dirty="0">
                <a:latin typeface="宋体" panose="02010600030101010101" pitchFamily="2" charset="-122"/>
                <a:cs typeface="宋体" panose="02010600030101010101" pitchFamily="2" charset="-122"/>
              </a:rPr>
              <a:t>成立于</a:t>
            </a:r>
            <a:r>
              <a:rPr sz="2000" spc="-5" dirty="0">
                <a:latin typeface="Calibri" panose="020F0502020204030204"/>
                <a:cs typeface="Calibri" panose="020F0502020204030204"/>
              </a:rPr>
              <a:t>1877</a:t>
            </a:r>
            <a:r>
              <a:rPr sz="2000" dirty="0">
                <a:latin typeface="宋体" panose="02010600030101010101" pitchFamily="2" charset="-122"/>
                <a:cs typeface="宋体" panose="02010600030101010101" pitchFamily="2" charset="-122"/>
              </a:rPr>
              <a:t>年，</a:t>
            </a:r>
            <a:r>
              <a:rPr sz="2000" spc="-45" dirty="0">
                <a:latin typeface="Calibri" panose="020F0502020204030204"/>
                <a:cs typeface="Calibri" panose="020F0502020204030204"/>
              </a:rPr>
              <a:t>R</a:t>
            </a:r>
            <a:r>
              <a:rPr sz="2000" spc="-5" dirty="0">
                <a:latin typeface="Calibri" panose="020F0502020204030204"/>
                <a:cs typeface="Calibri" panose="020F0502020204030204"/>
              </a:rPr>
              <a:t>egis</a:t>
            </a:r>
            <a:r>
              <a:rPr sz="2000" dirty="0">
                <a:latin typeface="宋体" panose="02010600030101010101" pitchFamily="2" charset="-122"/>
                <a:cs typeface="宋体" panose="02010600030101010101" pitchFamily="2" charset="-122"/>
              </a:rPr>
              <a:t>大学被</a:t>
            </a:r>
            <a:r>
              <a:rPr sz="2000" b="1" dirty="0">
                <a:latin typeface="宋体" panose="02010600030101010101" pitchFamily="2" charset="-122"/>
                <a:cs typeface="宋体" panose="02010600030101010101" pitchFamily="2" charset="-122"/>
              </a:rPr>
              <a:t>美国新闻与世界报道杂志</a:t>
            </a:r>
            <a:r>
              <a:rPr sz="2000" dirty="0">
                <a:latin typeface="宋体" panose="02010600030101010101" pitchFamily="2" charset="-122"/>
                <a:cs typeface="宋体" panose="02010600030101010101" pitchFamily="2" charset="-122"/>
              </a:rPr>
              <a:t>连续评为美国西</a:t>
            </a:r>
            <a:r>
              <a:rPr sz="2000" dirty="0">
                <a:latin typeface="宋体" panose="02010600030101010101" pitchFamily="2" charset="-122"/>
                <a:cs typeface="宋体" panose="02010600030101010101" pitchFamily="2" charset="-122"/>
              </a:rPr>
              <a:t>部 </a:t>
            </a:r>
            <a:r>
              <a:rPr sz="2000" dirty="0">
                <a:latin typeface="宋体" panose="02010600030101010101" pitchFamily="2" charset="-122"/>
                <a:cs typeface="宋体" panose="02010600030101010101" pitchFamily="2" charset="-122"/>
              </a:rPr>
              <a:t>地区顶级大学之一。教学上强调独立和批判性的思考和全球化的视野</a:t>
            </a:r>
            <a:r>
              <a:rPr sz="2000" spc="5" dirty="0">
                <a:latin typeface="宋体" panose="02010600030101010101" pitchFamily="2" charset="-122"/>
                <a:cs typeface="宋体" panose="02010600030101010101" pitchFamily="2" charset="-122"/>
              </a:rPr>
              <a:t>。 </a:t>
            </a:r>
            <a:r>
              <a:rPr sz="2000" dirty="0">
                <a:latin typeface="宋体" panose="02010600030101010101" pitchFamily="2" charset="-122"/>
                <a:cs typeface="宋体" panose="02010600030101010101" pitchFamily="2" charset="-122"/>
              </a:rPr>
              <a:t>在</a:t>
            </a:r>
            <a:r>
              <a:rPr sz="2000" spc="-5" dirty="0">
                <a:latin typeface="Calibri" panose="020F0502020204030204"/>
                <a:cs typeface="Calibri" panose="020F0502020204030204"/>
              </a:rPr>
              <a:t>IT</a:t>
            </a:r>
            <a:r>
              <a:rPr sz="2000" dirty="0">
                <a:latin typeface="宋体" panose="02010600030101010101" pitchFamily="2" charset="-122"/>
                <a:cs typeface="宋体" panose="02010600030101010101" pitchFamily="2" charset="-122"/>
              </a:rPr>
              <a:t>教学和研究方面力量雄厚，计划在苏州设立其</a:t>
            </a:r>
            <a:r>
              <a:rPr sz="2000" spc="-15" dirty="0">
                <a:latin typeface="Calibri" panose="020F0502020204030204"/>
                <a:cs typeface="Calibri" panose="020F0502020204030204"/>
              </a:rPr>
              <a:t>Regis</a:t>
            </a:r>
            <a:r>
              <a:rPr sz="2000" dirty="0">
                <a:latin typeface="宋体" panose="02010600030101010101" pitchFamily="2" charset="-122"/>
                <a:cs typeface="宋体" panose="02010600030101010101" pitchFamily="2" charset="-122"/>
              </a:rPr>
              <a:t>大学研发创新</a:t>
            </a:r>
            <a:r>
              <a:rPr sz="2000" spc="5" dirty="0">
                <a:latin typeface="宋体" panose="02010600030101010101" pitchFamily="2" charset="-122"/>
                <a:cs typeface="宋体" panose="02010600030101010101" pitchFamily="2" charset="-122"/>
              </a:rPr>
              <a:t>中 </a:t>
            </a:r>
            <a:r>
              <a:rPr sz="2000" dirty="0">
                <a:latin typeface="宋体" panose="02010600030101010101" pitchFamily="2" charset="-122"/>
                <a:cs typeface="宋体" panose="02010600030101010101" pitchFamily="2" charset="-122"/>
              </a:rPr>
              <a:t>心</a:t>
            </a:r>
            <a:r>
              <a:rPr sz="200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R="1282065" algn="r">
              <a:lnSpc>
                <a:spcPts val="1405"/>
              </a:lnSpc>
            </a:pPr>
            <a:r>
              <a:rPr sz="1400" spc="-5" dirty="0">
                <a:latin typeface="Calibri" panose="020F0502020204030204"/>
                <a:cs typeface="Calibri" panose="020F0502020204030204"/>
              </a:rPr>
              <a:t>1</a:t>
            </a:r>
            <a:r>
              <a:rPr sz="1400" dirty="0">
                <a:latin typeface="Calibri" panose="020F0502020204030204"/>
                <a:cs typeface="Calibri" panose="020F0502020204030204"/>
              </a:rPr>
              <a:t>4</a:t>
            </a:r>
            <a:endParaRPr sz="1400">
              <a:latin typeface="Calibri" panose="020F0502020204030204"/>
              <a:cs typeface="Calibri" panose="020F0502020204030204"/>
            </a:endParaRPr>
          </a:p>
        </p:txBody>
      </p:sp>
      <p:sp>
        <p:nvSpPr>
          <p:cNvPr id="7" name="object 7"/>
          <p:cNvSpPr/>
          <p:nvPr/>
        </p:nvSpPr>
        <p:spPr>
          <a:xfrm>
            <a:off x="1681861" y="3279775"/>
            <a:ext cx="965788" cy="298703"/>
          </a:xfrm>
          <a:prstGeom prst="rect">
            <a:avLst/>
          </a:prstGeom>
          <a:blipFill>
            <a:blip r:embed="rId4" cstate="print"/>
            <a:stretch>
              <a:fillRect/>
            </a:stretch>
          </a:blipFill>
        </p:spPr>
        <p:txBody>
          <a:bodyPr wrap="square" lIns="0" tIns="0" rIns="0" bIns="0" rtlCol="0"/>
          <a:lstStyle/>
          <a:p/>
        </p:txBody>
      </p:sp>
      <p:sp>
        <p:nvSpPr>
          <p:cNvPr id="8" name="object 8"/>
          <p:cNvSpPr/>
          <p:nvPr/>
        </p:nvSpPr>
        <p:spPr>
          <a:xfrm>
            <a:off x="5027421" y="1811782"/>
            <a:ext cx="605028" cy="764032"/>
          </a:xfrm>
          <a:prstGeom prst="rect">
            <a:avLst/>
          </a:prstGeom>
          <a:blipFill>
            <a:blip r:embed="rId5" cstate="print"/>
            <a:stretch>
              <a:fillRect/>
            </a:stretch>
          </a:blipFill>
        </p:spPr>
        <p:txBody>
          <a:bodyPr wrap="square" lIns="0" tIns="0" rIns="0" bIns="0" rtlCol="0"/>
          <a:lstStyle/>
          <a:p/>
        </p:txBody>
      </p:sp>
      <p:sp>
        <p:nvSpPr>
          <p:cNvPr id="9" name="object 9"/>
          <p:cNvSpPr/>
          <p:nvPr/>
        </p:nvSpPr>
        <p:spPr>
          <a:xfrm>
            <a:off x="1784349" y="2388234"/>
            <a:ext cx="839724" cy="571500"/>
          </a:xfrm>
          <a:prstGeom prst="rect">
            <a:avLst/>
          </a:prstGeom>
          <a:blipFill>
            <a:blip r:embed="rId6" cstate="print"/>
            <a:stretch>
              <a:fillRect/>
            </a:stretch>
          </a:blipFill>
        </p:spPr>
        <p:txBody>
          <a:bodyPr wrap="square" lIns="0" tIns="0" rIns="0" bIns="0" rtlCol="0"/>
          <a:lstStyle/>
          <a:p/>
        </p:txBody>
      </p:sp>
      <p:sp>
        <p:nvSpPr>
          <p:cNvPr id="10" name="object 10"/>
          <p:cNvSpPr/>
          <p:nvPr/>
        </p:nvSpPr>
        <p:spPr>
          <a:xfrm>
            <a:off x="1682115" y="1165225"/>
            <a:ext cx="809243" cy="762000"/>
          </a:xfrm>
          <a:prstGeom prst="rect">
            <a:avLst/>
          </a:prstGeom>
          <a:blipFill>
            <a:blip r:embed="rId7" cstate="print"/>
            <a:stretch>
              <a:fillRect/>
            </a:stretch>
          </a:blipFill>
        </p:spPr>
        <p:txBody>
          <a:bodyPr wrap="square" lIns="0" tIns="0" rIns="0" bIns="0" rtlCol="0"/>
          <a:lstStyl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5155" y="524255"/>
            <a:ext cx="1850136" cy="429768"/>
          </a:xfrm>
          <a:prstGeom prst="rect">
            <a:avLst/>
          </a:prstGeom>
          <a:blipFill>
            <a:blip r:embed="rId1" cstate="print"/>
            <a:stretch>
              <a:fillRect/>
            </a:stretch>
          </a:blipFill>
        </p:spPr>
        <p:txBody>
          <a:bodyPr wrap="square" lIns="0" tIns="0" rIns="0" bIns="0" rtlCol="0"/>
          <a:lstStyle/>
          <a:p/>
        </p:txBody>
      </p:sp>
      <p:sp>
        <p:nvSpPr>
          <p:cNvPr id="3" name="object 3"/>
          <p:cNvSpPr txBox="1">
            <a:spLocks noGrp="1"/>
          </p:cNvSpPr>
          <p:nvPr>
            <p:ph type="title"/>
          </p:nvPr>
        </p:nvSpPr>
        <p:spPr>
          <a:xfrm>
            <a:off x="2016124" y="524510"/>
            <a:ext cx="4104004" cy="381635"/>
          </a:xfrm>
          <a:prstGeom prst="rect">
            <a:avLst/>
          </a:prstGeom>
        </p:spPr>
        <p:txBody>
          <a:bodyPr vert="horz" wrap="square" lIns="0" tIns="12700" rIns="0" bIns="0" rtlCol="0">
            <a:spAutoFit/>
          </a:bodyPr>
          <a:lstStyle/>
          <a:p>
            <a:pPr marL="12700" algn="l" defTabSz="914400">
              <a:lnSpc>
                <a:spcPct val="100000"/>
              </a:lnSpc>
              <a:spcBef>
                <a:spcPts val="100"/>
              </a:spcBef>
              <a:buClrTx/>
              <a:buSzTx/>
              <a:buFontTx/>
            </a:pPr>
            <a:r>
              <a:rPr kern="1200" dirty="0">
                <a:solidFill>
                  <a:schemeClr val="tx1"/>
                </a:solidFill>
                <a:ea typeface="+mn-ea"/>
              </a:rPr>
              <a:t>2018-2020年的营销推广活动</a:t>
            </a:r>
            <a:endParaRPr kern="1200" dirty="0">
              <a:solidFill>
                <a:schemeClr val="tx1"/>
              </a:solidFill>
              <a:ea typeface="+mn-ea"/>
            </a:endParaRPr>
          </a:p>
        </p:txBody>
      </p:sp>
      <p:sp>
        <p:nvSpPr>
          <p:cNvPr id="4" name="object 4"/>
          <p:cNvSpPr txBox="1">
            <a:spLocks noGrp="1"/>
          </p:cNvSpPr>
          <p:nvPr>
            <p:ph type="body" idx="1"/>
          </p:nvPr>
        </p:nvSpPr>
        <p:spPr>
          <a:xfrm>
            <a:off x="1181100" y="2926079"/>
            <a:ext cx="9729470" cy="3769995"/>
          </a:xfrm>
          <a:prstGeom prst="rect">
            <a:avLst/>
          </a:prstGeom>
        </p:spPr>
        <p:txBody>
          <a:bodyPr vert="horz" wrap="square" lIns="0" tIns="41275" rIns="0" bIns="0" rtlCol="0">
            <a:spAutoFit/>
          </a:bodyPr>
          <a:lstStyle/>
          <a:p>
            <a:pPr marL="298450" indent="-285750">
              <a:lnSpc>
                <a:spcPct val="100000"/>
              </a:lnSpc>
              <a:spcBef>
                <a:spcPts val="325"/>
              </a:spcBef>
              <a:buChar char="•"/>
              <a:tabLst>
                <a:tab pos="297815" algn="l"/>
                <a:tab pos="298450" algn="l"/>
              </a:tabLst>
            </a:pPr>
            <a:r>
              <a:rPr spc="-15" dirty="0">
                <a:latin typeface="Arial" panose="020B0604020202020204"/>
                <a:cs typeface="Arial" panose="020B0604020202020204"/>
              </a:rPr>
              <a:t>2020</a:t>
            </a:r>
            <a:r>
              <a:rPr spc="-10" dirty="0"/>
              <a:t>年</a:t>
            </a:r>
            <a:r>
              <a:rPr spc="-15" dirty="0">
                <a:latin typeface="Arial" panose="020B0604020202020204"/>
                <a:cs typeface="Arial" panose="020B0604020202020204"/>
              </a:rPr>
              <a:t>2</a:t>
            </a:r>
            <a:r>
              <a:rPr dirty="0"/>
              <a:t>月</a:t>
            </a:r>
            <a:r>
              <a:rPr spc="55" dirty="0"/>
              <a:t> </a:t>
            </a:r>
            <a:r>
              <a:rPr spc="-10" dirty="0"/>
              <a:t>魏成水总裁为推广</a:t>
            </a:r>
            <a:r>
              <a:rPr spc="-10" dirty="0">
                <a:latin typeface="Arial" panose="020B0604020202020204"/>
                <a:cs typeface="Arial" panose="020B0604020202020204"/>
              </a:rPr>
              <a:t>“</a:t>
            </a:r>
            <a:r>
              <a:rPr spc="-10" dirty="0"/>
              <a:t>和平咖啡</a:t>
            </a:r>
            <a:r>
              <a:rPr spc="-10" dirty="0">
                <a:latin typeface="Arial" panose="020B0604020202020204"/>
                <a:cs typeface="Arial" panose="020B0604020202020204"/>
              </a:rPr>
              <a:t>”</a:t>
            </a:r>
            <a:r>
              <a:rPr spc="-10" dirty="0"/>
              <a:t>项目赴缅甸访问仰光扶轮社及</a:t>
            </a:r>
            <a:r>
              <a:rPr spc="-15" dirty="0">
                <a:latin typeface="Arial" panose="020B0604020202020204"/>
                <a:cs typeface="Arial" panose="020B0604020202020204"/>
              </a:rPr>
              <a:t>Sithar</a:t>
            </a:r>
            <a:r>
              <a:rPr spc="-10" dirty="0"/>
              <a:t>咖啡工厂</a:t>
            </a:r>
            <a:r>
              <a:rPr dirty="0"/>
              <a:t>。</a:t>
            </a:r>
            <a:endParaRPr dirty="0"/>
          </a:p>
          <a:p>
            <a:pPr marL="298450" indent="-285750">
              <a:lnSpc>
                <a:spcPct val="100000"/>
              </a:lnSpc>
              <a:spcBef>
                <a:spcPts val="225"/>
              </a:spcBef>
              <a:buChar char="•"/>
              <a:tabLst>
                <a:tab pos="297815" algn="l"/>
                <a:tab pos="298450" algn="l"/>
              </a:tabLst>
            </a:pPr>
            <a:r>
              <a:rPr spc="-15" dirty="0">
                <a:latin typeface="Arial" panose="020B0604020202020204"/>
                <a:cs typeface="Arial" panose="020B0604020202020204"/>
              </a:rPr>
              <a:t>2019</a:t>
            </a:r>
            <a:r>
              <a:rPr spc="-10" dirty="0"/>
              <a:t>年</a:t>
            </a:r>
            <a:r>
              <a:rPr spc="-15" dirty="0">
                <a:latin typeface="Arial" panose="020B0604020202020204"/>
                <a:cs typeface="Arial" panose="020B0604020202020204"/>
              </a:rPr>
              <a:t>12</a:t>
            </a:r>
            <a:r>
              <a:rPr dirty="0"/>
              <a:t>月</a:t>
            </a:r>
            <a:r>
              <a:rPr spc="-425" dirty="0"/>
              <a:t> </a:t>
            </a:r>
            <a:r>
              <a:rPr spc="-10" dirty="0"/>
              <a:t>苏州魏氏医疗科技有限公司开幕典</a:t>
            </a:r>
            <a:r>
              <a:rPr dirty="0"/>
              <a:t>礼</a:t>
            </a:r>
            <a:endParaRPr dirty="0"/>
          </a:p>
          <a:p>
            <a:pPr marL="298450" marR="5080" indent="-285750" algn="just">
              <a:lnSpc>
                <a:spcPct val="105000"/>
              </a:lnSpc>
              <a:spcBef>
                <a:spcPts val="110"/>
              </a:spcBef>
              <a:buChar char="•"/>
              <a:tabLst>
                <a:tab pos="298450" algn="l"/>
              </a:tabLst>
            </a:pPr>
            <a:r>
              <a:rPr spc="-15" dirty="0">
                <a:latin typeface="Arial" panose="020B0604020202020204"/>
                <a:cs typeface="Arial" panose="020B0604020202020204"/>
              </a:rPr>
              <a:t>2019</a:t>
            </a:r>
            <a:r>
              <a:rPr dirty="0"/>
              <a:t>年9月</a:t>
            </a:r>
            <a:r>
              <a:rPr spc="850" dirty="0"/>
              <a:t> </a:t>
            </a:r>
            <a:r>
              <a:rPr dirty="0"/>
              <a:t>新加坡著名企业家，</a:t>
            </a:r>
            <a:r>
              <a:rPr lang="zh-CN" dirty="0"/>
              <a:t>第一家</a:t>
            </a:r>
            <a:r>
              <a:rPr dirty="0"/>
              <a:t>集团创始人与群策环球控股执行董事长</a:t>
            </a:r>
            <a:r>
              <a:rPr spc="-25" dirty="0"/>
              <a:t> </a:t>
            </a:r>
            <a:r>
              <a:rPr dirty="0"/>
              <a:t>-</a:t>
            </a:r>
            <a:r>
              <a:rPr spc="-25" dirty="0"/>
              <a:t> </a:t>
            </a:r>
            <a:r>
              <a:rPr dirty="0"/>
              <a:t>魏成辉大哥，邀请 了15个魏氏兄弟，参观了第一家工厂，群策控股办公室，沙巴Sutera</a:t>
            </a:r>
            <a:r>
              <a:rPr spc="-30" dirty="0"/>
              <a:t> </a:t>
            </a:r>
            <a:r>
              <a:rPr dirty="0"/>
              <a:t>Harbour</a:t>
            </a:r>
            <a:r>
              <a:rPr spc="-30" dirty="0"/>
              <a:t> </a:t>
            </a:r>
            <a:r>
              <a:rPr dirty="0"/>
              <a:t>Hotel,</a:t>
            </a:r>
            <a:r>
              <a:rPr spc="-30" dirty="0"/>
              <a:t> </a:t>
            </a:r>
            <a:r>
              <a:rPr dirty="0"/>
              <a:t>和沙巴 Mantanani</a:t>
            </a:r>
            <a:r>
              <a:rPr spc="-5" dirty="0"/>
              <a:t> </a:t>
            </a:r>
            <a:r>
              <a:rPr dirty="0"/>
              <a:t>Island。</a:t>
            </a:r>
            <a:endParaRPr dirty="0"/>
          </a:p>
          <a:p>
            <a:pPr marL="298450" indent="-285750">
              <a:lnSpc>
                <a:spcPct val="100000"/>
              </a:lnSpc>
              <a:spcBef>
                <a:spcPts val="35"/>
              </a:spcBef>
              <a:buChar char="•"/>
              <a:tabLst>
                <a:tab pos="297815" algn="l"/>
                <a:tab pos="298450" algn="l"/>
              </a:tabLst>
            </a:pPr>
            <a:r>
              <a:rPr spc="-15" dirty="0">
                <a:latin typeface="Arial" panose="020B0604020202020204"/>
                <a:cs typeface="Arial" panose="020B0604020202020204"/>
              </a:rPr>
              <a:t>2019</a:t>
            </a:r>
            <a:r>
              <a:rPr dirty="0"/>
              <a:t>年</a:t>
            </a:r>
            <a:r>
              <a:rPr spc="-15" dirty="0">
                <a:latin typeface="Arial" panose="020B0604020202020204"/>
                <a:cs typeface="Arial" panose="020B0604020202020204"/>
              </a:rPr>
              <a:t>7</a:t>
            </a:r>
            <a:r>
              <a:rPr dirty="0"/>
              <a:t>月，魏成水总裁参加马尼拉扶轮社百年庆典活动。</a:t>
            </a:r>
            <a:endParaRPr dirty="0"/>
          </a:p>
          <a:p>
            <a:pPr marL="298450" marR="14605" indent="-285750">
              <a:lnSpc>
                <a:spcPts val="2140"/>
              </a:lnSpc>
              <a:spcBef>
                <a:spcPts val="240"/>
              </a:spcBef>
              <a:buChar char="•"/>
              <a:tabLst>
                <a:tab pos="297815" algn="l"/>
                <a:tab pos="298450" algn="l"/>
              </a:tabLst>
            </a:pPr>
            <a:r>
              <a:rPr spc="-15" dirty="0">
                <a:latin typeface="Arial" panose="020B0604020202020204"/>
                <a:cs typeface="Arial" panose="020B0604020202020204"/>
              </a:rPr>
              <a:t>2019</a:t>
            </a:r>
            <a:r>
              <a:rPr dirty="0"/>
              <a:t>年</a:t>
            </a:r>
            <a:r>
              <a:rPr spc="-15" dirty="0">
                <a:latin typeface="Arial" panose="020B0604020202020204"/>
                <a:cs typeface="Arial" panose="020B0604020202020204"/>
              </a:rPr>
              <a:t>5</a:t>
            </a:r>
            <a:r>
              <a:rPr dirty="0"/>
              <a:t>月，美国</a:t>
            </a:r>
            <a:r>
              <a:rPr spc="-10" dirty="0">
                <a:latin typeface="Arial" panose="020B0604020202020204"/>
                <a:cs typeface="Arial" panose="020B0604020202020204"/>
              </a:rPr>
              <a:t>Regis</a:t>
            </a:r>
            <a:r>
              <a:rPr dirty="0"/>
              <a:t>大学资深副校长、</a:t>
            </a:r>
            <a:r>
              <a:rPr spc="-10" dirty="0">
                <a:latin typeface="Arial" panose="020B0604020202020204"/>
                <a:cs typeface="Arial" panose="020B0604020202020204"/>
              </a:rPr>
              <a:t>Salvador</a:t>
            </a:r>
            <a:r>
              <a:rPr spc="-200" dirty="0">
                <a:latin typeface="Arial" panose="020B0604020202020204"/>
                <a:cs typeface="Arial" panose="020B0604020202020204"/>
              </a:rPr>
              <a:t> </a:t>
            </a:r>
            <a:r>
              <a:rPr spc="-10" dirty="0">
                <a:latin typeface="Arial" panose="020B0604020202020204"/>
                <a:cs typeface="Arial" panose="020B0604020202020204"/>
              </a:rPr>
              <a:t>Aceves</a:t>
            </a:r>
            <a:r>
              <a:rPr dirty="0"/>
              <a:t>教授莅临苏州和上海，</a:t>
            </a:r>
            <a:r>
              <a:rPr spc="5" dirty="0"/>
              <a:t>达</a:t>
            </a:r>
            <a:r>
              <a:rPr spc="-30" dirty="0"/>
              <a:t> </a:t>
            </a:r>
            <a:r>
              <a:rPr dirty="0"/>
              <a:t>成战略合 作。</a:t>
            </a:r>
            <a:endParaRPr dirty="0"/>
          </a:p>
          <a:p>
            <a:pPr marL="298450" marR="174625" indent="-285750">
              <a:lnSpc>
                <a:spcPts val="2140"/>
              </a:lnSpc>
              <a:spcBef>
                <a:spcPts val="40"/>
              </a:spcBef>
              <a:buChar char="•"/>
              <a:tabLst>
                <a:tab pos="297815" algn="l"/>
                <a:tab pos="298450" algn="l"/>
              </a:tabLst>
            </a:pPr>
            <a:r>
              <a:rPr spc="-15" dirty="0">
                <a:latin typeface="Arial" panose="020B0604020202020204"/>
                <a:cs typeface="Arial" panose="020B0604020202020204"/>
              </a:rPr>
              <a:t>2018</a:t>
            </a:r>
            <a:r>
              <a:rPr dirty="0"/>
              <a:t>年</a:t>
            </a:r>
            <a:r>
              <a:rPr spc="-90" dirty="0">
                <a:latin typeface="Arial" panose="020B0604020202020204"/>
                <a:cs typeface="Arial" panose="020B0604020202020204"/>
              </a:rPr>
              <a:t>11</a:t>
            </a:r>
            <a:r>
              <a:rPr dirty="0"/>
              <a:t>月，在苏州举行研发创新研讨会，并在国际商务网站</a:t>
            </a:r>
            <a:r>
              <a:rPr u="sng" spc="-15" dirty="0">
                <a:solidFill>
                  <a:srgbClr val="0561C1"/>
                </a:solidFill>
                <a:uFill>
                  <a:solidFill>
                    <a:srgbClr val="0561C1"/>
                  </a:solidFill>
                </a:uFill>
                <a:latin typeface="Arial" panose="020B0604020202020204"/>
                <a:cs typeface="Arial" panose="020B0604020202020204"/>
              </a:rPr>
              <a:t>LinkedIn</a:t>
            </a:r>
            <a:r>
              <a:rPr dirty="0"/>
              <a:t>和其它社会媒</a:t>
            </a:r>
            <a:r>
              <a:rPr spc="-75" dirty="0"/>
              <a:t> </a:t>
            </a:r>
            <a:r>
              <a:rPr dirty="0"/>
              <a:t>体平台 发布新闻稿，受到国内外投资机构和业内人士的关注。</a:t>
            </a:r>
            <a:endParaRPr dirty="0"/>
          </a:p>
          <a:p>
            <a:pPr marL="298450" indent="-285750">
              <a:lnSpc>
                <a:spcPts val="2065"/>
              </a:lnSpc>
              <a:buChar char="•"/>
              <a:tabLst>
                <a:tab pos="297815" algn="l"/>
                <a:tab pos="298450" algn="l"/>
              </a:tabLst>
            </a:pPr>
            <a:r>
              <a:rPr spc="-15" dirty="0">
                <a:latin typeface="Arial" panose="020B0604020202020204"/>
                <a:cs typeface="Arial" panose="020B0604020202020204"/>
              </a:rPr>
              <a:t>2018</a:t>
            </a:r>
            <a:r>
              <a:rPr dirty="0"/>
              <a:t>年</a:t>
            </a:r>
            <a:r>
              <a:rPr spc="-15" dirty="0">
                <a:latin typeface="Arial" panose="020B0604020202020204"/>
                <a:cs typeface="Arial" panose="020B0604020202020204"/>
              </a:rPr>
              <a:t>10</a:t>
            </a:r>
            <a:r>
              <a:rPr dirty="0"/>
              <a:t>月，魏成水总裁访问美国多家医学院，探讨合作方案和具体行动。</a:t>
            </a:r>
            <a:endParaRPr dirty="0"/>
          </a:p>
          <a:p>
            <a:pPr marL="298450" indent="-285750">
              <a:lnSpc>
                <a:spcPct val="100000"/>
              </a:lnSpc>
              <a:spcBef>
                <a:spcPts val="170"/>
              </a:spcBef>
              <a:buChar char="•"/>
              <a:tabLst>
                <a:tab pos="297815" algn="l"/>
                <a:tab pos="298450" algn="l"/>
              </a:tabLst>
            </a:pPr>
            <a:r>
              <a:rPr spc="-15" dirty="0">
                <a:latin typeface="Arial" panose="020B0604020202020204"/>
                <a:cs typeface="Arial" panose="020B0604020202020204"/>
              </a:rPr>
              <a:t>2018</a:t>
            </a:r>
            <a:r>
              <a:rPr dirty="0"/>
              <a:t>年</a:t>
            </a:r>
            <a:r>
              <a:rPr spc="-15" dirty="0">
                <a:latin typeface="Arial" panose="020B0604020202020204"/>
                <a:cs typeface="Arial" panose="020B0604020202020204"/>
              </a:rPr>
              <a:t>5</a:t>
            </a:r>
            <a:r>
              <a:rPr dirty="0"/>
              <a:t>月，</a:t>
            </a:r>
            <a:r>
              <a:rPr spc="-5" dirty="0">
                <a:latin typeface="Arial" panose="020B0604020202020204"/>
                <a:cs typeface="Arial" panose="020B0604020202020204"/>
              </a:rPr>
              <a:t>H</a:t>
            </a:r>
            <a:r>
              <a:rPr spc="-15" dirty="0">
                <a:latin typeface="Arial" panose="020B0604020202020204"/>
                <a:cs typeface="Arial" panose="020B0604020202020204"/>
              </a:rPr>
              <a:t>aaga</a:t>
            </a:r>
            <a:r>
              <a:rPr spc="-5" dirty="0">
                <a:latin typeface="Arial" panose="020B0604020202020204"/>
                <a:cs typeface="Arial" panose="020B0604020202020204"/>
              </a:rPr>
              <a:t>-H</a:t>
            </a:r>
            <a:r>
              <a:rPr spc="-15" dirty="0">
                <a:latin typeface="Arial" panose="020B0604020202020204"/>
                <a:cs typeface="Arial" panose="020B0604020202020204"/>
              </a:rPr>
              <a:t>e</a:t>
            </a:r>
            <a:r>
              <a:rPr spc="-5" dirty="0">
                <a:latin typeface="Arial" panose="020B0604020202020204"/>
                <a:cs typeface="Arial" panose="020B0604020202020204"/>
              </a:rPr>
              <a:t>li</a:t>
            </a:r>
            <a:r>
              <a:rPr spc="-15" dirty="0">
                <a:latin typeface="Arial" panose="020B0604020202020204"/>
                <a:cs typeface="Arial" panose="020B0604020202020204"/>
              </a:rPr>
              <a:t>a</a:t>
            </a:r>
            <a:r>
              <a:rPr dirty="0"/>
              <a:t>应用科学大学来上海访问考察，会见潜在合作伙伴</a:t>
            </a:r>
            <a:endParaRPr dirty="0"/>
          </a:p>
          <a:p>
            <a:pPr marL="298450" indent="-285750">
              <a:lnSpc>
                <a:spcPct val="100000"/>
              </a:lnSpc>
              <a:spcBef>
                <a:spcPts val="40"/>
              </a:spcBef>
              <a:buChar char="•"/>
              <a:tabLst>
                <a:tab pos="297815" algn="l"/>
                <a:tab pos="298450" algn="l"/>
              </a:tabLst>
            </a:pPr>
            <a:r>
              <a:rPr spc="-15" dirty="0">
                <a:latin typeface="Arial" panose="020B0604020202020204"/>
                <a:cs typeface="Arial" panose="020B0604020202020204"/>
              </a:rPr>
              <a:t>2018</a:t>
            </a:r>
            <a:r>
              <a:rPr dirty="0"/>
              <a:t>年</a:t>
            </a:r>
            <a:r>
              <a:rPr spc="-15" dirty="0">
                <a:latin typeface="Arial" panose="020B0604020202020204"/>
                <a:cs typeface="Arial" panose="020B0604020202020204"/>
              </a:rPr>
              <a:t>4</a:t>
            </a:r>
            <a:r>
              <a:rPr dirty="0"/>
              <a:t>月，魏成水总裁赴越南参加扶轮社慈善活动</a:t>
            </a:r>
            <a:endParaRPr dirty="0"/>
          </a:p>
        </p:txBody>
      </p:sp>
      <p:sp>
        <p:nvSpPr>
          <p:cNvPr id="5" name="object 5"/>
          <p:cNvSpPr/>
          <p:nvPr/>
        </p:nvSpPr>
        <p:spPr>
          <a:xfrm>
            <a:off x="8780398" y="1315211"/>
            <a:ext cx="2451481" cy="1636267"/>
          </a:xfrm>
          <a:prstGeom prst="rect">
            <a:avLst/>
          </a:prstGeom>
          <a:blipFill>
            <a:blip r:embed="rId2" cstate="print"/>
            <a:stretch>
              <a:fillRect/>
            </a:stretch>
          </a:blipFill>
        </p:spPr>
        <p:txBody>
          <a:bodyPr wrap="square" lIns="0" tIns="0" rIns="0" bIns="0" rtlCol="0"/>
          <a:lstStyle/>
          <a:p/>
        </p:txBody>
      </p:sp>
      <p:sp>
        <p:nvSpPr>
          <p:cNvPr id="6" name="object 6"/>
          <p:cNvSpPr txBox="1"/>
          <p:nvPr/>
        </p:nvSpPr>
        <p:spPr>
          <a:xfrm>
            <a:off x="10105390" y="6367462"/>
            <a:ext cx="205740" cy="240029"/>
          </a:xfrm>
          <a:prstGeom prst="rect">
            <a:avLst/>
          </a:prstGeom>
        </p:spPr>
        <p:txBody>
          <a:bodyPr vert="horz" wrap="square" lIns="0" tIns="13335" rIns="0" bIns="0" rtlCol="0">
            <a:spAutoFit/>
          </a:bodyPr>
          <a:lstStyle/>
          <a:p>
            <a:pPr marL="12700">
              <a:lnSpc>
                <a:spcPct val="100000"/>
              </a:lnSpc>
              <a:spcBef>
                <a:spcPts val="105"/>
              </a:spcBef>
            </a:pPr>
            <a:r>
              <a:rPr sz="1400" spc="-10" dirty="0">
                <a:latin typeface="Calibri" panose="020F0502020204030204"/>
                <a:cs typeface="Calibri" panose="020F0502020204030204"/>
              </a:rPr>
              <a:t>1</a:t>
            </a:r>
            <a:r>
              <a:rPr sz="1400" dirty="0">
                <a:latin typeface="Calibri" panose="020F0502020204030204"/>
                <a:cs typeface="Calibri" panose="020F0502020204030204"/>
              </a:rPr>
              <a:t>2</a:t>
            </a:r>
            <a:endParaRPr sz="1400">
              <a:latin typeface="Calibri" panose="020F0502020204030204"/>
              <a:cs typeface="Calibri" panose="020F0502020204030204"/>
            </a:endParaRPr>
          </a:p>
        </p:txBody>
      </p:sp>
      <p:sp>
        <p:nvSpPr>
          <p:cNvPr id="7" name="object 7"/>
          <p:cNvSpPr/>
          <p:nvPr/>
        </p:nvSpPr>
        <p:spPr>
          <a:xfrm>
            <a:off x="1376172" y="1313688"/>
            <a:ext cx="2176272" cy="1633727"/>
          </a:xfrm>
          <a:prstGeom prst="rect">
            <a:avLst/>
          </a:prstGeom>
          <a:blipFill>
            <a:blip r:embed="rId3" cstate="print"/>
            <a:stretch>
              <a:fillRect/>
            </a:stretch>
          </a:blipFill>
        </p:spPr>
        <p:txBody>
          <a:bodyPr wrap="square" lIns="0" tIns="0" rIns="0" bIns="0" rtlCol="0"/>
          <a:lstStyle/>
          <a:p/>
        </p:txBody>
      </p:sp>
      <p:sp>
        <p:nvSpPr>
          <p:cNvPr id="8" name="object 8"/>
          <p:cNvSpPr/>
          <p:nvPr/>
        </p:nvSpPr>
        <p:spPr>
          <a:xfrm>
            <a:off x="6266688" y="1315211"/>
            <a:ext cx="2116836" cy="1588008"/>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3662171" y="1313688"/>
            <a:ext cx="2458212" cy="1639824"/>
          </a:xfrm>
          <a:prstGeom prst="rect">
            <a:avLst/>
          </a:prstGeom>
          <a:blipFill>
            <a:blip r:embed="rId5" cstate="print"/>
            <a:stretch>
              <a:fillRect/>
            </a:stretch>
          </a:blipFill>
        </p:spPr>
        <p:txBody>
          <a:bodyPr wrap="square" lIns="0" tIns="0" rIns="0" bIns="0" rtlCol="0"/>
          <a:lstStyle/>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object 6"/>
          <p:cNvSpPr/>
          <p:nvPr/>
        </p:nvSpPr>
        <p:spPr>
          <a:xfrm>
            <a:off x="13970" y="1111250"/>
            <a:ext cx="12192000" cy="0"/>
          </a:xfrm>
          <a:custGeom>
            <a:avLst/>
            <a:gdLst/>
            <a:ahLst/>
            <a:cxnLst/>
            <a:rect l="l" t="t" r="r" b="b"/>
            <a:pathLst>
              <a:path w="12192000">
                <a:moveTo>
                  <a:pt x="0" y="0"/>
                </a:moveTo>
                <a:lnTo>
                  <a:pt x="12192000" y="0"/>
                </a:lnTo>
              </a:path>
            </a:pathLst>
          </a:custGeom>
          <a:ln w="71628">
            <a:solidFill>
              <a:srgbClr val="CC0000"/>
            </a:solidFill>
          </a:ln>
        </p:spPr>
        <p:txBody>
          <a:bodyPr wrap="square" lIns="0" tIns="0" rIns="0" bIns="0" rtlCol="0"/>
          <a:p/>
        </p:txBody>
      </p:sp>
      <p:sp>
        <p:nvSpPr>
          <p:cNvPr id="5" name="object 2"/>
          <p:cNvSpPr txBox="1"/>
          <p:nvPr/>
        </p:nvSpPr>
        <p:spPr>
          <a:xfrm>
            <a:off x="2607310" y="451484"/>
            <a:ext cx="3717290" cy="381635"/>
          </a:xfrm>
          <a:prstGeom prst="rect">
            <a:avLst/>
          </a:prstGeom>
        </p:spPr>
        <p:txBody>
          <a:bodyPr vert="horz" wrap="square" lIns="0" tIns="12700" rIns="0" bIns="0" rtlCol="0">
            <a:spAutoFit/>
          </a:bodyPr>
          <a:p>
            <a:pPr marL="12700" algn="l">
              <a:lnSpc>
                <a:spcPct val="100000"/>
              </a:lnSpc>
              <a:spcBef>
                <a:spcPts val="100"/>
              </a:spcBef>
              <a:buClrTx/>
              <a:buSzTx/>
              <a:buFontTx/>
            </a:pPr>
            <a:r>
              <a:rPr sz="2400" b="1" dirty="0">
                <a:latin typeface="微软雅黑" panose="020B0503020204020204" charset="-122"/>
                <a:cs typeface="微软雅黑" panose="020B0503020204020204" charset="-122"/>
              </a:rPr>
              <a:t>创始人及CEO个人介绍</a:t>
            </a:r>
            <a:endParaRPr sz="2400" b="1" dirty="0">
              <a:latin typeface="微软雅黑" panose="020B0503020204020204" charset="-122"/>
              <a:cs typeface="微软雅黑" panose="020B0503020204020204" charset="-122"/>
            </a:endParaRPr>
          </a:p>
        </p:txBody>
      </p:sp>
      <p:graphicFrame>
        <p:nvGraphicFramePr>
          <p:cNvPr id="6" name="object 3"/>
          <p:cNvGraphicFramePr>
            <a:graphicFrameLocks noGrp="1"/>
          </p:cNvGraphicFramePr>
          <p:nvPr>
            <p:custDataLst>
              <p:tags r:id="rId1"/>
            </p:custDataLst>
          </p:nvPr>
        </p:nvGraphicFramePr>
        <p:xfrm>
          <a:off x="484505" y="3058556"/>
          <a:ext cx="8943975" cy="3617595"/>
        </p:xfrm>
        <a:graphic>
          <a:graphicData uri="http://schemas.openxmlformats.org/drawingml/2006/table">
            <a:tbl>
              <a:tblPr firstRow="1" bandRow="1">
                <a:tableStyleId>{2D5ABB26-0587-4C30-8999-92F81FD0307C}</a:tableStyleId>
              </a:tblPr>
              <a:tblGrid>
                <a:gridCol w="2017395"/>
                <a:gridCol w="1674495"/>
                <a:gridCol w="3442968"/>
                <a:gridCol w="1809115"/>
              </a:tblGrid>
              <a:tr h="294005">
                <a:tc>
                  <a:txBody>
                    <a:bodyPr/>
                    <a:p>
                      <a:pPr marL="31750">
                        <a:lnSpc>
                          <a:spcPts val="1880"/>
                        </a:lnSpc>
                      </a:pPr>
                      <a:endParaRPr sz="1800" dirty="0">
                        <a:latin typeface="宋体" panose="02010600030101010101" pitchFamily="2" charset="-122"/>
                        <a:cs typeface="宋体" panose="02010600030101010101" pitchFamily="2" charset="-122"/>
                      </a:endParaRPr>
                    </a:p>
                  </a:txBody>
                  <a:tcPr marL="0" marR="0" marT="0" marB="0"/>
                </a:tc>
                <a:tc>
                  <a:txBody>
                    <a:bodyPr/>
                    <a:p>
                      <a:pPr marL="118110">
                        <a:lnSpc>
                          <a:spcPts val="1880"/>
                        </a:lnSpc>
                      </a:pPr>
                      <a:endParaRPr sz="1800">
                        <a:latin typeface="宋体" panose="02010600030101010101" pitchFamily="2" charset="-122"/>
                        <a:cs typeface="宋体" panose="02010600030101010101" pitchFamily="2" charset="-122"/>
                      </a:endParaRPr>
                    </a:p>
                  </a:txBody>
                  <a:tcPr marL="0" marR="0" marT="0" marB="0"/>
                </a:tc>
                <a:tc>
                  <a:txBody>
                    <a:bodyPr/>
                    <a:p>
                      <a:pPr marL="199390">
                        <a:lnSpc>
                          <a:spcPts val="1880"/>
                        </a:lnSpc>
                        <a:tabLst>
                          <a:tab pos="1878330" algn="l"/>
                        </a:tabLst>
                      </a:pPr>
                      <a:endParaRPr sz="1800" dirty="0">
                        <a:latin typeface="宋体" panose="02010600030101010101" pitchFamily="2" charset="-122"/>
                        <a:cs typeface="宋体" panose="02010600030101010101" pitchFamily="2" charset="-122"/>
                      </a:endParaRPr>
                    </a:p>
                  </a:txBody>
                  <a:tcPr marL="0" marR="0" marT="0" marB="0"/>
                </a:tc>
                <a:tc>
                  <a:txBody>
                    <a:bodyPr/>
                    <a:p>
                      <a:pPr marL="175895">
                        <a:lnSpc>
                          <a:spcPts val="1880"/>
                        </a:lnSpc>
                      </a:pPr>
                      <a:endParaRPr sz="1800" dirty="0">
                        <a:latin typeface="宋体" panose="02010600030101010101" pitchFamily="2" charset="-122"/>
                        <a:cs typeface="宋体" panose="02010600030101010101" pitchFamily="2" charset="-122"/>
                      </a:endParaRPr>
                    </a:p>
                  </a:txBody>
                  <a:tcPr marL="0" marR="0" marT="0" marB="0"/>
                </a:tc>
              </a:tr>
              <a:tr h="274954">
                <a:tc>
                  <a:txBody>
                    <a:bodyPr/>
                    <a:p>
                      <a:pPr marL="31750">
                        <a:lnSpc>
                          <a:spcPts val="2065"/>
                        </a:lnSpc>
                      </a:pPr>
                      <a:endParaRPr sz="1800">
                        <a:latin typeface="宋体" panose="02010600030101010101" pitchFamily="2" charset="-122"/>
                        <a:cs typeface="宋体" panose="02010600030101010101" pitchFamily="2" charset="-122"/>
                      </a:endParaRPr>
                    </a:p>
                  </a:txBody>
                  <a:tcPr marL="0" marR="0" marT="0" marB="0"/>
                </a:tc>
                <a:tc>
                  <a:txBody>
                    <a:bodyPr/>
                    <a:p>
                      <a:pPr marL="118110">
                        <a:lnSpc>
                          <a:spcPts val="2065"/>
                        </a:lnSpc>
                      </a:pPr>
                      <a:endParaRPr sz="1800">
                        <a:latin typeface="宋体" panose="02010600030101010101" pitchFamily="2" charset="-122"/>
                        <a:cs typeface="宋体" panose="02010600030101010101" pitchFamily="2" charset="-122"/>
                      </a:endParaRPr>
                    </a:p>
                  </a:txBody>
                  <a:tcPr marL="0" marR="0" marT="0" marB="0"/>
                </a:tc>
                <a:tc>
                  <a:txBody>
                    <a:bodyPr/>
                    <a:p>
                      <a:pPr marL="199390">
                        <a:lnSpc>
                          <a:spcPts val="2065"/>
                        </a:lnSpc>
                        <a:tabLst>
                          <a:tab pos="1878330" algn="l"/>
                        </a:tabLst>
                      </a:pPr>
                      <a:endParaRPr sz="1800">
                        <a:latin typeface="宋体" panose="02010600030101010101" pitchFamily="2" charset="-122"/>
                        <a:cs typeface="宋体" panose="02010600030101010101" pitchFamily="2" charset="-122"/>
                      </a:endParaRPr>
                    </a:p>
                  </a:txBody>
                  <a:tcPr marL="0" marR="0" marT="0" marB="0"/>
                </a:tc>
                <a:tc>
                  <a:txBody>
                    <a:bodyPr/>
                    <a:p>
                      <a:pPr marL="175895">
                        <a:lnSpc>
                          <a:spcPts val="2065"/>
                        </a:lnSpc>
                      </a:pPr>
                      <a:endParaRPr sz="1800">
                        <a:latin typeface="宋体" panose="02010600030101010101" pitchFamily="2" charset="-122"/>
                        <a:cs typeface="宋体" panose="02010600030101010101" pitchFamily="2" charset="-122"/>
                      </a:endParaRPr>
                    </a:p>
                  </a:txBody>
                  <a:tcPr marL="0" marR="0" marT="0" marB="0"/>
                </a:tc>
              </a:tr>
              <a:tr h="273685">
                <a:tc>
                  <a:txBody>
                    <a:bodyPr/>
                    <a:p>
                      <a:pPr>
                        <a:lnSpc>
                          <a:spcPct val="100000"/>
                        </a:lnSpc>
                      </a:pPr>
                      <a:endParaRPr sz="1700">
                        <a:latin typeface="Times New Roman" panose="02020603050405020304"/>
                        <a:cs typeface="Times New Roman" panose="02020603050405020304"/>
                      </a:endParaRPr>
                    </a:p>
                  </a:txBody>
                  <a:tcPr marL="0" marR="0" marT="0" marB="0"/>
                </a:tc>
                <a:tc>
                  <a:txBody>
                    <a:bodyPr/>
                    <a:p>
                      <a:pPr>
                        <a:lnSpc>
                          <a:spcPct val="100000"/>
                        </a:lnSpc>
                      </a:pPr>
                      <a:endParaRPr sz="1700">
                        <a:latin typeface="Times New Roman" panose="02020603050405020304"/>
                        <a:cs typeface="Times New Roman" panose="02020603050405020304"/>
                      </a:endParaRPr>
                    </a:p>
                  </a:txBody>
                  <a:tcPr marL="0" marR="0" marT="0" marB="0"/>
                </a:tc>
                <a:tc>
                  <a:txBody>
                    <a:bodyPr/>
                    <a:p>
                      <a:pPr marL="199390">
                        <a:lnSpc>
                          <a:spcPts val="2055"/>
                        </a:lnSpc>
                      </a:pPr>
                      <a:endParaRPr sz="1800" dirty="0">
                        <a:latin typeface="宋体" panose="02010600030101010101" pitchFamily="2" charset="-122"/>
                        <a:cs typeface="宋体" panose="02010600030101010101" pitchFamily="2" charset="-122"/>
                      </a:endParaRPr>
                    </a:p>
                  </a:txBody>
                  <a:tcPr marL="0" marR="0" marT="0" marB="0"/>
                </a:tc>
                <a:tc>
                  <a:txBody>
                    <a:bodyPr/>
                    <a:p>
                      <a:pPr marL="175895">
                        <a:lnSpc>
                          <a:spcPts val="2055"/>
                        </a:lnSpc>
                      </a:pPr>
                      <a:endParaRPr sz="1800">
                        <a:latin typeface="宋体" panose="02010600030101010101" pitchFamily="2" charset="-122"/>
                        <a:cs typeface="宋体" panose="02010600030101010101" pitchFamily="2" charset="-122"/>
                      </a:endParaRPr>
                    </a:p>
                  </a:txBody>
                  <a:tcPr marL="0" marR="0" marT="0" marB="0"/>
                </a:tc>
              </a:tr>
              <a:tr h="269708">
                <a:tc>
                  <a:txBody>
                    <a:bodyPr/>
                    <a:p>
                      <a:pPr marL="31750">
                        <a:lnSpc>
                          <a:spcPts val="2025"/>
                        </a:lnSpc>
                      </a:pPr>
                      <a:endParaRPr sz="1800">
                        <a:latin typeface="宋体" panose="02010600030101010101" pitchFamily="2" charset="-122"/>
                        <a:cs typeface="宋体" panose="02010600030101010101" pitchFamily="2" charset="-122"/>
                      </a:endParaRPr>
                    </a:p>
                  </a:txBody>
                  <a:tcPr marL="0" marR="0" marT="0" marB="0"/>
                </a:tc>
                <a:tc>
                  <a:txBody>
                    <a:bodyPr/>
                    <a:p>
                      <a:pPr marL="118110">
                        <a:lnSpc>
                          <a:spcPts val="2025"/>
                        </a:lnSpc>
                      </a:pPr>
                      <a:endParaRPr sz="1800">
                        <a:latin typeface="宋体" panose="02010600030101010101" pitchFamily="2" charset="-122"/>
                        <a:cs typeface="宋体" panose="02010600030101010101" pitchFamily="2" charset="-122"/>
                      </a:endParaRPr>
                    </a:p>
                  </a:txBody>
                  <a:tcPr marL="0" marR="0" marT="0" marB="0"/>
                </a:tc>
                <a:tc>
                  <a:txBody>
                    <a:bodyPr/>
                    <a:p>
                      <a:pPr marL="1878965">
                        <a:lnSpc>
                          <a:spcPts val="2025"/>
                        </a:lnSpc>
                      </a:pPr>
                      <a:endParaRPr sz="1800" dirty="0">
                        <a:latin typeface="宋体" panose="02010600030101010101" pitchFamily="2" charset="-122"/>
                        <a:cs typeface="宋体" panose="02010600030101010101" pitchFamily="2" charset="-122"/>
                      </a:endParaRPr>
                    </a:p>
                  </a:txBody>
                  <a:tcPr marL="0" marR="0" marT="0" marB="0"/>
                </a:tc>
                <a:tc>
                  <a:txBody>
                    <a:bodyPr/>
                    <a:p>
                      <a:pPr>
                        <a:lnSpc>
                          <a:spcPct val="100000"/>
                        </a:lnSpc>
                      </a:pPr>
                      <a:endParaRPr sz="1600" dirty="0">
                        <a:latin typeface="Times New Roman" panose="02020603050405020304"/>
                        <a:cs typeface="Times New Roman" panose="02020603050405020304"/>
                      </a:endParaRPr>
                    </a:p>
                  </a:txBody>
                  <a:tcPr marL="0" marR="0" marT="0" marB="0"/>
                </a:tc>
              </a:tr>
              <a:tr h="287655">
                <a:tc>
                  <a:txBody>
                    <a:bodyPr/>
                    <a:p>
                      <a:pPr marL="31750">
                        <a:lnSpc>
                          <a:spcPts val="2125"/>
                        </a:lnSpc>
                      </a:pPr>
                      <a:endParaRPr sz="1800">
                        <a:latin typeface="宋体" panose="02010600030101010101" pitchFamily="2" charset="-122"/>
                        <a:cs typeface="宋体" panose="02010600030101010101" pitchFamily="2" charset="-122"/>
                      </a:endParaRPr>
                    </a:p>
                  </a:txBody>
                  <a:tcPr marL="0" marR="0" marT="0" marB="0"/>
                </a:tc>
                <a:tc>
                  <a:txBody>
                    <a:bodyPr/>
                    <a:p>
                      <a:pPr marL="118110">
                        <a:lnSpc>
                          <a:spcPts val="2125"/>
                        </a:lnSpc>
                      </a:pPr>
                      <a:endParaRPr sz="1800">
                        <a:latin typeface="宋体" panose="02010600030101010101" pitchFamily="2" charset="-122"/>
                        <a:cs typeface="宋体" panose="02010600030101010101" pitchFamily="2" charset="-122"/>
                      </a:endParaRPr>
                    </a:p>
                  </a:txBody>
                  <a:tcPr marL="0" marR="0" marT="0" marB="0"/>
                </a:tc>
                <a:tc>
                  <a:txBody>
                    <a:bodyPr/>
                    <a:p>
                      <a:pPr marL="199390">
                        <a:lnSpc>
                          <a:spcPts val="2135"/>
                        </a:lnSpc>
                        <a:tabLst>
                          <a:tab pos="1878330" algn="l"/>
                        </a:tabLst>
                      </a:pPr>
                      <a:endParaRPr sz="1800" dirty="0">
                        <a:latin typeface="宋体" panose="02010600030101010101" pitchFamily="2" charset="-122"/>
                        <a:cs typeface="宋体" panose="02010600030101010101" pitchFamily="2" charset="-122"/>
                      </a:endParaRPr>
                    </a:p>
                  </a:txBody>
                  <a:tcPr marL="0" marR="0" marT="0" marB="0"/>
                </a:tc>
                <a:tc>
                  <a:txBody>
                    <a:bodyPr/>
                    <a:p>
                      <a:pPr marL="175895">
                        <a:lnSpc>
                          <a:spcPts val="2125"/>
                        </a:lnSpc>
                      </a:pPr>
                      <a:endParaRPr sz="1800" dirty="0">
                        <a:latin typeface="宋体" panose="02010600030101010101" pitchFamily="2" charset="-122"/>
                        <a:cs typeface="宋体" panose="02010600030101010101" pitchFamily="2" charset="-122"/>
                      </a:endParaRPr>
                    </a:p>
                  </a:txBody>
                  <a:tcPr marL="0" marR="0" marT="0" marB="0"/>
                </a:tc>
              </a:tr>
              <a:tr h="260925">
                <a:tc>
                  <a:txBody>
                    <a:bodyPr/>
                    <a:p>
                      <a:pPr marL="31750">
                        <a:lnSpc>
                          <a:spcPts val="1955"/>
                        </a:lnSpc>
                      </a:pPr>
                      <a:endParaRPr sz="1800">
                        <a:latin typeface="宋体" panose="02010600030101010101" pitchFamily="2" charset="-122"/>
                        <a:cs typeface="宋体" panose="02010600030101010101" pitchFamily="2" charset="-122"/>
                      </a:endParaRPr>
                    </a:p>
                  </a:txBody>
                  <a:tcPr marL="0" marR="0" marT="0" marB="0"/>
                </a:tc>
                <a:tc>
                  <a:txBody>
                    <a:bodyPr/>
                    <a:p>
                      <a:pPr marL="118110">
                        <a:lnSpc>
                          <a:spcPts val="1955"/>
                        </a:lnSpc>
                      </a:pPr>
                      <a:endParaRPr sz="1800">
                        <a:latin typeface="宋体" panose="02010600030101010101" pitchFamily="2" charset="-122"/>
                        <a:cs typeface="宋体" panose="02010600030101010101" pitchFamily="2" charset="-122"/>
                      </a:endParaRPr>
                    </a:p>
                  </a:txBody>
                  <a:tcPr marL="0" marR="0" marT="0" marB="0"/>
                </a:tc>
                <a:tc>
                  <a:txBody>
                    <a:bodyPr/>
                    <a:p>
                      <a:pPr marL="199390">
                        <a:lnSpc>
                          <a:spcPts val="1955"/>
                        </a:lnSpc>
                        <a:tabLst>
                          <a:tab pos="1878330" algn="l"/>
                        </a:tabLst>
                      </a:pPr>
                      <a:endParaRPr sz="1800">
                        <a:latin typeface="宋体" panose="02010600030101010101" pitchFamily="2" charset="-122"/>
                        <a:cs typeface="宋体" panose="02010600030101010101" pitchFamily="2" charset="-122"/>
                      </a:endParaRPr>
                    </a:p>
                  </a:txBody>
                  <a:tcPr marL="0" marR="0" marT="0" marB="0"/>
                </a:tc>
                <a:tc>
                  <a:txBody>
                    <a:bodyPr/>
                    <a:p>
                      <a:pPr marL="175895">
                        <a:lnSpc>
                          <a:spcPts val="1955"/>
                        </a:lnSpc>
                      </a:pPr>
                      <a:endParaRPr sz="1800">
                        <a:latin typeface="宋体" panose="02010600030101010101" pitchFamily="2" charset="-122"/>
                        <a:cs typeface="宋体" panose="02010600030101010101" pitchFamily="2" charset="-122"/>
                      </a:endParaRPr>
                    </a:p>
                  </a:txBody>
                  <a:tcPr marL="0" marR="0" marT="0" marB="0"/>
                </a:tc>
              </a:tr>
              <a:tr h="557423">
                <a:tc>
                  <a:txBody>
                    <a:bodyPr/>
                    <a:p>
                      <a:pPr marL="31750" marR="148590">
                        <a:lnSpc>
                          <a:spcPts val="2160"/>
                        </a:lnSpc>
                        <a:spcBef>
                          <a:spcPts val="35"/>
                        </a:spcBef>
                      </a:pPr>
                      <a:endParaRPr sz="1800">
                        <a:latin typeface="宋体" panose="02010600030101010101" pitchFamily="2" charset="-122"/>
                        <a:cs typeface="宋体" panose="02010600030101010101" pitchFamily="2" charset="-122"/>
                      </a:endParaRPr>
                    </a:p>
                  </a:txBody>
                  <a:tcPr marL="0" marR="0" marT="4445" marB="0"/>
                </a:tc>
                <a:tc>
                  <a:txBody>
                    <a:bodyPr/>
                    <a:p>
                      <a:pPr>
                        <a:lnSpc>
                          <a:spcPct val="100000"/>
                        </a:lnSpc>
                        <a:spcBef>
                          <a:spcPts val="50"/>
                        </a:spcBef>
                      </a:pPr>
                      <a:endParaRPr sz="1800">
                        <a:latin typeface="宋体" panose="02010600030101010101" pitchFamily="2" charset="-122"/>
                        <a:cs typeface="宋体" panose="02010600030101010101" pitchFamily="2" charset="-122"/>
                      </a:endParaRPr>
                    </a:p>
                  </a:txBody>
                  <a:tcPr marL="0" marR="0" marT="6350" marB="0"/>
                </a:tc>
                <a:tc>
                  <a:txBody>
                    <a:bodyPr/>
                    <a:p>
                      <a:pPr marL="199390">
                        <a:lnSpc>
                          <a:spcPts val="2135"/>
                        </a:lnSpc>
                      </a:pPr>
                      <a:endParaRPr sz="1800" dirty="0">
                        <a:latin typeface="宋体" panose="02010600030101010101" pitchFamily="2" charset="-122"/>
                        <a:cs typeface="宋体" panose="02010600030101010101" pitchFamily="2" charset="-122"/>
                      </a:endParaRPr>
                    </a:p>
                  </a:txBody>
                  <a:tcPr marL="0" marR="0" marT="0" marB="0"/>
                </a:tc>
                <a:tc>
                  <a:txBody>
                    <a:bodyPr/>
                    <a:p>
                      <a:pPr marL="175895">
                        <a:lnSpc>
                          <a:spcPts val="2125"/>
                        </a:lnSpc>
                      </a:pPr>
                      <a:endParaRPr sz="1600" dirty="0">
                        <a:latin typeface="宋体" panose="02010600030101010101" pitchFamily="2" charset="-122"/>
                        <a:cs typeface="宋体" panose="02010600030101010101" pitchFamily="2" charset="-122"/>
                      </a:endParaRPr>
                    </a:p>
                  </a:txBody>
                  <a:tcPr marL="0" marR="0" marT="0" marB="0"/>
                </a:tc>
              </a:tr>
              <a:tr h="827571">
                <a:tc>
                  <a:txBody>
                    <a:bodyPr/>
                    <a:p>
                      <a:pPr marL="31750">
                        <a:lnSpc>
                          <a:spcPts val="2055"/>
                        </a:lnSpc>
                      </a:pPr>
                      <a:endParaRPr sz="1800">
                        <a:latin typeface="Arial" panose="020B0604020202020204"/>
                        <a:cs typeface="Arial" panose="020B0604020202020204"/>
                      </a:endParaRPr>
                    </a:p>
                  </a:txBody>
                  <a:tcPr marL="0" marR="0" marT="0" marB="0"/>
                </a:tc>
                <a:tc>
                  <a:txBody>
                    <a:bodyPr/>
                    <a:p>
                      <a:pPr marL="118110">
                        <a:lnSpc>
                          <a:spcPts val="2055"/>
                        </a:lnSpc>
                      </a:pPr>
                      <a:endParaRPr sz="1800" dirty="0">
                        <a:latin typeface="宋体" panose="02010600030101010101" pitchFamily="2" charset="-122"/>
                        <a:cs typeface="宋体" panose="02010600030101010101" pitchFamily="2" charset="-122"/>
                      </a:endParaRPr>
                    </a:p>
                  </a:txBody>
                  <a:tcPr marL="0" marR="0" marT="0" marB="0"/>
                </a:tc>
                <a:tc>
                  <a:txBody>
                    <a:bodyPr/>
                    <a:p>
                      <a:pPr marL="199390">
                        <a:lnSpc>
                          <a:spcPts val="2065"/>
                        </a:lnSpc>
                      </a:pPr>
                      <a:endParaRPr sz="1800" dirty="0">
                        <a:latin typeface="宋体" panose="02010600030101010101" pitchFamily="2" charset="-122"/>
                        <a:cs typeface="宋体" panose="02010600030101010101" pitchFamily="2" charset="-122"/>
                      </a:endParaRPr>
                    </a:p>
                  </a:txBody>
                  <a:tcPr marL="0" marR="0" marT="0" marB="0"/>
                </a:tc>
                <a:tc>
                  <a:txBody>
                    <a:bodyPr/>
                    <a:p>
                      <a:pPr>
                        <a:lnSpc>
                          <a:spcPct val="100000"/>
                        </a:lnSpc>
                      </a:pPr>
                      <a:endParaRPr sz="1800" dirty="0">
                        <a:latin typeface="Times New Roman" panose="02020603050405020304"/>
                        <a:cs typeface="Times New Roman" panose="02020603050405020304"/>
                      </a:endParaRPr>
                    </a:p>
                  </a:txBody>
                  <a:tcPr marL="0" marR="0" marT="0" marB="0"/>
                </a:tc>
              </a:tr>
              <a:tr h="292100">
                <a:tc>
                  <a:txBody>
                    <a:bodyPr/>
                    <a:p>
                      <a:pPr marL="31750">
                        <a:lnSpc>
                          <a:spcPts val="2000"/>
                        </a:lnSpc>
                      </a:pPr>
                      <a:endParaRPr sz="1800" dirty="0">
                        <a:latin typeface="宋体" panose="02010600030101010101" pitchFamily="2" charset="-122"/>
                        <a:cs typeface="宋体" panose="02010600030101010101" pitchFamily="2" charset="-122"/>
                      </a:endParaRPr>
                    </a:p>
                  </a:txBody>
                  <a:tcPr marL="0" marR="0" marT="0" marB="0"/>
                </a:tc>
                <a:tc>
                  <a:txBody>
                    <a:bodyPr/>
                    <a:p>
                      <a:pPr>
                        <a:lnSpc>
                          <a:spcPct val="100000"/>
                        </a:lnSpc>
                      </a:pPr>
                      <a:endParaRPr sz="1600">
                        <a:latin typeface="Times New Roman" panose="02020603050405020304"/>
                        <a:cs typeface="Times New Roman" panose="02020603050405020304"/>
                      </a:endParaRPr>
                    </a:p>
                  </a:txBody>
                  <a:tcPr marL="0" marR="0" marT="0" marB="0"/>
                </a:tc>
                <a:tc>
                  <a:txBody>
                    <a:bodyPr/>
                    <a:p>
                      <a:pPr>
                        <a:lnSpc>
                          <a:spcPct val="100000"/>
                        </a:lnSpc>
                      </a:pPr>
                      <a:endParaRPr sz="1600" dirty="0">
                        <a:latin typeface="Times New Roman" panose="02020603050405020304"/>
                        <a:cs typeface="Times New Roman" panose="02020603050405020304"/>
                      </a:endParaRPr>
                    </a:p>
                  </a:txBody>
                  <a:tcPr marL="0" marR="0" marT="0" marB="0"/>
                </a:tc>
                <a:tc>
                  <a:txBody>
                    <a:bodyPr/>
                    <a:p>
                      <a:pPr>
                        <a:lnSpc>
                          <a:spcPct val="100000"/>
                        </a:lnSpc>
                      </a:pPr>
                      <a:endParaRPr sz="1600">
                        <a:latin typeface="Times New Roman" panose="02020603050405020304"/>
                        <a:cs typeface="Times New Roman" panose="02020603050405020304"/>
                      </a:endParaRPr>
                    </a:p>
                  </a:txBody>
                  <a:tcPr marL="0" marR="0" marT="0" marB="0"/>
                </a:tc>
              </a:tr>
              <a:tr h="279352">
                <a:tc>
                  <a:txBody>
                    <a:bodyPr/>
                    <a:p>
                      <a:pPr marL="31750">
                        <a:lnSpc>
                          <a:spcPts val="2080"/>
                        </a:lnSpc>
                        <a:spcBef>
                          <a:spcPts val="15"/>
                        </a:spcBef>
                      </a:pPr>
                      <a:endParaRPr sz="1800" dirty="0">
                        <a:latin typeface="宋体" panose="02010600030101010101" pitchFamily="2" charset="-122"/>
                        <a:cs typeface="宋体" panose="02010600030101010101" pitchFamily="2" charset="-122"/>
                      </a:endParaRPr>
                    </a:p>
                  </a:txBody>
                  <a:tcPr marL="0" marR="0" marT="1905" marB="0"/>
                </a:tc>
                <a:tc>
                  <a:txBody>
                    <a:bodyPr/>
                    <a:p>
                      <a:pPr>
                        <a:lnSpc>
                          <a:spcPct val="100000"/>
                        </a:lnSpc>
                      </a:pPr>
                      <a:endParaRPr sz="1700">
                        <a:latin typeface="Times New Roman" panose="02020603050405020304"/>
                        <a:cs typeface="Times New Roman" panose="02020603050405020304"/>
                      </a:endParaRPr>
                    </a:p>
                  </a:txBody>
                  <a:tcPr marL="0" marR="0" marT="0" marB="0"/>
                </a:tc>
                <a:tc>
                  <a:txBody>
                    <a:bodyPr/>
                    <a:p>
                      <a:pPr>
                        <a:lnSpc>
                          <a:spcPct val="100000"/>
                        </a:lnSpc>
                      </a:pPr>
                      <a:endParaRPr sz="1700">
                        <a:latin typeface="Times New Roman" panose="02020603050405020304"/>
                        <a:cs typeface="Times New Roman" panose="02020603050405020304"/>
                      </a:endParaRPr>
                    </a:p>
                  </a:txBody>
                  <a:tcPr marL="0" marR="0" marT="0" marB="0"/>
                </a:tc>
                <a:tc>
                  <a:txBody>
                    <a:bodyPr/>
                    <a:p>
                      <a:pPr>
                        <a:lnSpc>
                          <a:spcPct val="100000"/>
                        </a:lnSpc>
                      </a:pPr>
                      <a:endParaRPr sz="1700" dirty="0">
                        <a:latin typeface="Times New Roman" panose="02020603050405020304"/>
                        <a:cs typeface="Times New Roman" panose="02020603050405020304"/>
                      </a:endParaRPr>
                    </a:p>
                  </a:txBody>
                  <a:tcPr marL="0" marR="0" marT="0" marB="0"/>
                </a:tc>
              </a:tr>
            </a:tbl>
          </a:graphicData>
        </a:graphic>
      </p:graphicFrame>
      <p:sp>
        <p:nvSpPr>
          <p:cNvPr id="7" name="object 4"/>
          <p:cNvSpPr txBox="1"/>
          <p:nvPr/>
        </p:nvSpPr>
        <p:spPr>
          <a:xfrm>
            <a:off x="9687559" y="6506050"/>
            <a:ext cx="180975" cy="178435"/>
          </a:xfrm>
          <a:prstGeom prst="rect">
            <a:avLst/>
          </a:prstGeom>
        </p:spPr>
        <p:txBody>
          <a:bodyPr vert="horz" wrap="square" lIns="0" tIns="0" rIns="0" bIns="0" rtlCol="0">
            <a:spAutoFit/>
          </a:bodyPr>
          <a:p>
            <a:pPr>
              <a:lnSpc>
                <a:spcPts val="1335"/>
              </a:lnSpc>
            </a:pPr>
            <a:r>
              <a:rPr sz="1400" spc="-5" dirty="0">
                <a:latin typeface="Calibri" panose="020F0502020204030204"/>
                <a:cs typeface="Calibri" panose="020F0502020204030204"/>
              </a:rPr>
              <a:t>1</a:t>
            </a:r>
            <a:r>
              <a:rPr sz="1400" dirty="0">
                <a:latin typeface="Calibri" panose="020F0502020204030204"/>
                <a:cs typeface="Calibri" panose="020F0502020204030204"/>
              </a:rPr>
              <a:t>3</a:t>
            </a:r>
            <a:endParaRPr sz="1400">
              <a:latin typeface="Calibri" panose="020F0502020204030204"/>
              <a:cs typeface="Calibri" panose="020F0502020204030204"/>
            </a:endParaRPr>
          </a:p>
        </p:txBody>
      </p:sp>
      <p:sp>
        <p:nvSpPr>
          <p:cNvPr id="8" name="object 5"/>
          <p:cNvSpPr/>
          <p:nvPr/>
        </p:nvSpPr>
        <p:spPr>
          <a:xfrm>
            <a:off x="9619488" y="0"/>
            <a:ext cx="2572511" cy="6856476"/>
          </a:xfrm>
          <a:prstGeom prst="rect">
            <a:avLst/>
          </a:prstGeom>
          <a:blipFill>
            <a:blip r:embed="rId2" cstate="print"/>
            <a:stretch>
              <a:fillRect/>
            </a:stretch>
          </a:blipFill>
        </p:spPr>
        <p:txBody>
          <a:bodyPr wrap="square" lIns="0" tIns="0" rIns="0" bIns="0" rtlCol="0"/>
          <a:p/>
        </p:txBody>
      </p:sp>
      <p:sp>
        <p:nvSpPr>
          <p:cNvPr id="9" name="文本占位符 8"/>
          <p:cNvSpPr>
            <a:spLocks noGrp="1"/>
          </p:cNvSpPr>
          <p:nvPr>
            <p:ph type="body" idx="1"/>
          </p:nvPr>
        </p:nvSpPr>
        <p:spPr>
          <a:xfrm>
            <a:off x="381000" y="1280160"/>
            <a:ext cx="6324600" cy="5170805"/>
          </a:xfrm>
        </p:spPr>
        <p:txBody>
          <a:bodyPr/>
          <a:p>
            <a:pPr>
              <a:lnSpc>
                <a:spcPct val="120000"/>
              </a:lnSpc>
            </a:pPr>
            <a:r>
              <a:rPr lang="zh-CN" altLang="en-US" sz="2000" b="1" dirty="0">
                <a:ea typeface="宋体" panose="02010600030101010101" pitchFamily="2" charset="-122"/>
              </a:rPr>
              <a:t>魏成水，是一位在教育、医疗以及体育领域具有丰富经验的连续创业者，目前为苏州魏氏医疗科技有限公司, 塞温投资管理（上海）有限公司与塞维爱温（上海）企业管理咨询有限公司的创始人和总裁。</a:t>
            </a:r>
            <a:endParaRPr lang="zh-CN" altLang="en-US" sz="2000" b="1" dirty="0">
              <a:ea typeface="宋体" panose="02010600030101010101" pitchFamily="2" charset="-122"/>
            </a:endParaRPr>
          </a:p>
          <a:p>
            <a:pPr>
              <a:lnSpc>
                <a:spcPct val="120000"/>
              </a:lnSpc>
            </a:pPr>
            <a:r>
              <a:rPr lang="zh-CN" altLang="en-US" sz="2000" b="1" dirty="0">
                <a:ea typeface="宋体" panose="02010600030101010101" pitchFamily="2" charset="-122"/>
              </a:rPr>
              <a:t>他是新加坡商会会员和芬兰哈格应用科技大学国际教育专家团成员。</a:t>
            </a:r>
            <a:endParaRPr lang="zh-CN" altLang="en-US" sz="2000" b="1" dirty="0">
              <a:ea typeface="宋体" panose="02010600030101010101" pitchFamily="2" charset="-122"/>
            </a:endParaRPr>
          </a:p>
          <a:p>
            <a:pPr>
              <a:lnSpc>
                <a:spcPct val="120000"/>
              </a:lnSpc>
            </a:pPr>
            <a:r>
              <a:rPr lang="zh-CN" altLang="en-US" sz="2000" b="1" dirty="0">
                <a:ea typeface="宋体" panose="02010600030101010101" pitchFamily="2" charset="-122"/>
              </a:rPr>
              <a:t>之前他在泰瑞达、必和必拓和第一家食品等几家跨国公司担任中国市场高管和负责人，期间和多所国际商学院和医院建立了深厚的信任和合作，也和投资界交投甚广。他是国际扶轮社会员，多次参加中国、缅甸、越南等国的教育、免费医疗等慈善项目。</a:t>
            </a:r>
            <a:endParaRPr lang="zh-CN" altLang="en-US" sz="2000" b="1" dirty="0">
              <a:ea typeface="宋体" panose="02010600030101010101" pitchFamily="2" charset="-122"/>
            </a:endParaRPr>
          </a:p>
          <a:p>
            <a:pPr>
              <a:lnSpc>
                <a:spcPct val="120000"/>
              </a:lnSpc>
            </a:pPr>
            <a:r>
              <a:rPr lang="zh-CN" altLang="en-US" sz="2000" b="1" dirty="0">
                <a:ea typeface="宋体" panose="02010600030101010101" pitchFamily="2" charset="-122"/>
              </a:rPr>
              <a:t>他拥有美国旧金山大学EMBA证书和美国德克萨斯大学阿灵顿分校MBA金融专业证书以及美国爱达荷州立大学BBA证书。</a:t>
            </a:r>
            <a:endParaRPr lang="zh-CN" altLang="en-US" sz="2000" b="1" dirty="0">
              <a:ea typeface="宋体" panose="02010600030101010101" pitchFamily="2" charset="-122"/>
            </a:endParaRPr>
          </a:p>
        </p:txBody>
      </p:sp>
      <p:pic>
        <p:nvPicPr>
          <p:cNvPr id="11" name="图片 10"/>
          <p:cNvPicPr>
            <a:picLocks noChangeAspect="1"/>
          </p:cNvPicPr>
          <p:nvPr/>
        </p:nvPicPr>
        <p:blipFill>
          <a:blip r:embed="rId3"/>
          <a:stretch>
            <a:fillRect/>
          </a:stretch>
        </p:blipFill>
        <p:spPr>
          <a:xfrm>
            <a:off x="7181606" y="1676400"/>
            <a:ext cx="1770865" cy="18288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5155" y="524255"/>
            <a:ext cx="1850136" cy="429768"/>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8383523" y="1347216"/>
            <a:ext cx="1246631" cy="1353312"/>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870203" y="1312163"/>
            <a:ext cx="1178052" cy="1432560"/>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2392679" y="1333500"/>
            <a:ext cx="1156716" cy="1395361"/>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10049256" y="1431036"/>
            <a:ext cx="1292352" cy="1287779"/>
          </a:xfrm>
          <a:prstGeom prst="rect">
            <a:avLst/>
          </a:prstGeom>
          <a:blipFill>
            <a:blip r:embed="rId5" cstate="print"/>
            <a:stretch>
              <a:fillRect/>
            </a:stretch>
          </a:blipFill>
        </p:spPr>
        <p:txBody>
          <a:bodyPr wrap="square" lIns="0" tIns="0" rIns="0" bIns="0" rtlCol="0"/>
          <a:lstStyle/>
          <a:p/>
        </p:txBody>
      </p:sp>
      <p:sp>
        <p:nvSpPr>
          <p:cNvPr id="7" name="object 7"/>
          <p:cNvSpPr txBox="1"/>
          <p:nvPr/>
        </p:nvSpPr>
        <p:spPr>
          <a:xfrm>
            <a:off x="8411844" y="3013075"/>
            <a:ext cx="1397000" cy="848360"/>
          </a:xfrm>
          <a:prstGeom prst="rect">
            <a:avLst/>
          </a:prstGeom>
        </p:spPr>
        <p:txBody>
          <a:bodyPr vert="horz" wrap="square" lIns="0" tIns="12700" rIns="0" bIns="0" rtlCol="0">
            <a:spAutoFit/>
          </a:bodyPr>
          <a:lstStyle/>
          <a:p>
            <a:pPr marL="12700" marR="5080" algn="just">
              <a:lnSpc>
                <a:spcPct val="100000"/>
              </a:lnSpc>
              <a:spcBef>
                <a:spcPts val="100"/>
              </a:spcBef>
            </a:pPr>
            <a:r>
              <a:rPr sz="1800" dirty="0">
                <a:latin typeface="宋体" panose="02010600030101010101" pitchFamily="2" charset="-122"/>
                <a:cs typeface="宋体" panose="02010600030101010101" pitchFamily="2" charset="-122"/>
              </a:rPr>
              <a:t>授，美国旧金 山大学战略学 教授。</a:t>
            </a:r>
            <a:endParaRPr sz="1800">
              <a:latin typeface="宋体" panose="02010600030101010101" pitchFamily="2" charset="-122"/>
              <a:cs typeface="宋体" panose="02010600030101010101" pitchFamily="2" charset="-122"/>
            </a:endParaRPr>
          </a:p>
        </p:txBody>
      </p:sp>
      <p:sp>
        <p:nvSpPr>
          <p:cNvPr id="8" name="object 8"/>
          <p:cNvSpPr txBox="1"/>
          <p:nvPr/>
        </p:nvSpPr>
        <p:spPr>
          <a:xfrm>
            <a:off x="8411844" y="4110354"/>
            <a:ext cx="1397000" cy="2219960"/>
          </a:xfrm>
          <a:prstGeom prst="rect">
            <a:avLst/>
          </a:prstGeom>
        </p:spPr>
        <p:txBody>
          <a:bodyPr vert="horz" wrap="square" lIns="0" tIns="12700" rIns="0" bIns="0" rtlCol="0">
            <a:spAutoFit/>
          </a:bodyPr>
          <a:lstStyle/>
          <a:p>
            <a:pPr marL="12700" marR="5080" algn="just">
              <a:lnSpc>
                <a:spcPct val="100000"/>
              </a:lnSpc>
              <a:spcBef>
                <a:spcPts val="100"/>
              </a:spcBef>
            </a:pPr>
            <a:r>
              <a:rPr sz="1800" dirty="0">
                <a:latin typeface="宋体" panose="02010600030101010101" pitchFamily="2" charset="-122"/>
                <a:cs typeface="宋体" panose="02010600030101010101" pitchFamily="2" charset="-122"/>
              </a:rPr>
              <a:t>曾为许多美国 和中国公司</a:t>
            </a:r>
            <a:endParaRPr sz="1800">
              <a:latin typeface="宋体" panose="02010600030101010101" pitchFamily="2" charset="-122"/>
              <a:cs typeface="宋体" panose="02010600030101010101" pitchFamily="2" charset="-122"/>
            </a:endParaRPr>
          </a:p>
          <a:p>
            <a:pPr marL="12700" marR="5080" algn="just">
              <a:lnSpc>
                <a:spcPct val="100000"/>
              </a:lnSpc>
            </a:pPr>
            <a:r>
              <a:rPr sz="1800" dirty="0">
                <a:latin typeface="宋体" panose="02010600030101010101" pitchFamily="2" charset="-122"/>
                <a:cs typeface="宋体" panose="02010600030101010101" pitchFamily="2" charset="-122"/>
              </a:rPr>
              <a:t>（英特尔、卡 特彼勒和泰科 电子等）提供 咨询服务。他 拥有达拉斯德 克萨斯大学战</a:t>
            </a:r>
            <a:endParaRPr sz="1800">
              <a:latin typeface="宋体" panose="02010600030101010101" pitchFamily="2" charset="-122"/>
              <a:cs typeface="宋体" panose="02010600030101010101" pitchFamily="2" charset="-122"/>
            </a:endParaRPr>
          </a:p>
        </p:txBody>
      </p:sp>
      <p:sp>
        <p:nvSpPr>
          <p:cNvPr id="9" name="object 9"/>
          <p:cNvSpPr txBox="1"/>
          <p:nvPr/>
        </p:nvSpPr>
        <p:spPr>
          <a:xfrm>
            <a:off x="10064115" y="2710815"/>
            <a:ext cx="1397000" cy="848360"/>
          </a:xfrm>
          <a:prstGeom prst="rect">
            <a:avLst/>
          </a:prstGeom>
        </p:spPr>
        <p:txBody>
          <a:bodyPr vert="horz" wrap="square" lIns="0" tIns="12700" rIns="0" bIns="0" rtlCol="0">
            <a:spAutoFit/>
          </a:bodyPr>
          <a:lstStyle/>
          <a:p>
            <a:pPr marL="12700" marR="5080" algn="just">
              <a:lnSpc>
                <a:spcPct val="100000"/>
              </a:lnSpc>
              <a:spcBef>
                <a:spcPts val="100"/>
              </a:spcBef>
            </a:pPr>
            <a:r>
              <a:rPr sz="1800" dirty="0">
                <a:latin typeface="宋体" panose="02010600030101010101" pitchFamily="2" charset="-122"/>
                <a:cs typeface="宋体" panose="02010600030101010101" pitchFamily="2" charset="-122"/>
              </a:rPr>
              <a:t>李乃和博士， 首席数据科学 家。</a:t>
            </a:r>
            <a:endParaRPr sz="1800">
              <a:latin typeface="宋体" panose="02010600030101010101" pitchFamily="2" charset="-122"/>
              <a:cs typeface="宋体" panose="02010600030101010101" pitchFamily="2" charset="-122"/>
            </a:endParaRPr>
          </a:p>
        </p:txBody>
      </p:sp>
      <p:sp>
        <p:nvSpPr>
          <p:cNvPr id="10" name="object 10"/>
          <p:cNvSpPr txBox="1"/>
          <p:nvPr/>
        </p:nvSpPr>
        <p:spPr>
          <a:xfrm>
            <a:off x="10064115" y="3808095"/>
            <a:ext cx="1625600" cy="112268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宋体" panose="02010600030101010101" pitchFamily="2" charset="-122"/>
                <a:cs typeface="宋体" panose="02010600030101010101" pitchFamily="2" charset="-122"/>
              </a:rPr>
              <a:t>中国大数据、 人工智能专家。 上海交通大学 副教授。</a:t>
            </a:r>
            <a:endParaRPr sz="1800">
              <a:latin typeface="宋体" panose="02010600030101010101" pitchFamily="2" charset="-122"/>
              <a:cs typeface="宋体" panose="02010600030101010101" pitchFamily="2" charset="-122"/>
            </a:endParaRPr>
          </a:p>
        </p:txBody>
      </p:sp>
      <p:sp>
        <p:nvSpPr>
          <p:cNvPr id="11" name="object 11"/>
          <p:cNvSpPr txBox="1"/>
          <p:nvPr/>
        </p:nvSpPr>
        <p:spPr>
          <a:xfrm>
            <a:off x="10064115" y="5180965"/>
            <a:ext cx="1625600" cy="850265"/>
          </a:xfrm>
          <a:prstGeom prst="rect">
            <a:avLst/>
          </a:prstGeom>
        </p:spPr>
        <p:txBody>
          <a:bodyPr vert="horz" wrap="square" lIns="0" tIns="12700" rIns="0" bIns="0" rtlCol="0">
            <a:spAutoFit/>
          </a:bodyPr>
          <a:lstStyle/>
          <a:p>
            <a:pPr marL="12700">
              <a:lnSpc>
                <a:spcPct val="100000"/>
              </a:lnSpc>
              <a:spcBef>
                <a:spcPts val="100"/>
              </a:spcBef>
            </a:pPr>
            <a:r>
              <a:rPr sz="1800" dirty="0">
                <a:latin typeface="宋体" panose="02010600030101010101" pitchFamily="2" charset="-122"/>
                <a:cs typeface="宋体" panose="02010600030101010101" pitchFamily="2" charset="-122"/>
              </a:rPr>
              <a:t>《营销工程</a:t>
            </a:r>
            <a:r>
              <a:rPr sz="1800" dirty="0">
                <a:latin typeface="Arial" panose="020B0604020202020204"/>
                <a:cs typeface="Arial" panose="020B0604020202020204"/>
              </a:rPr>
              <a:t>—</a:t>
            </a:r>
            <a:endParaRPr sz="1800">
              <a:latin typeface="Arial" panose="020B0604020202020204"/>
              <a:cs typeface="Arial" panose="020B0604020202020204"/>
            </a:endParaRPr>
          </a:p>
          <a:p>
            <a:pPr marL="12700" marR="5080">
              <a:lnSpc>
                <a:spcPts val="2180"/>
              </a:lnSpc>
              <a:spcBef>
                <a:spcPts val="55"/>
              </a:spcBef>
            </a:pPr>
            <a:r>
              <a:rPr sz="1800" dirty="0">
                <a:latin typeface="Arial" panose="020B0604020202020204"/>
                <a:cs typeface="Arial" panose="020B0604020202020204"/>
              </a:rPr>
              <a:t>—</a:t>
            </a:r>
            <a:r>
              <a:rPr sz="1800" dirty="0">
                <a:latin typeface="宋体" panose="02010600030101010101" pitchFamily="2" charset="-122"/>
                <a:cs typeface="宋体" panose="02010600030101010101" pitchFamily="2" charset="-122"/>
              </a:rPr>
              <a:t>新世纪营销 学丛书》作者。</a:t>
            </a:r>
            <a:endParaRPr sz="1800">
              <a:latin typeface="宋体" panose="02010600030101010101" pitchFamily="2" charset="-122"/>
              <a:cs typeface="宋体" panose="02010600030101010101" pitchFamily="2" charset="-122"/>
            </a:endParaRPr>
          </a:p>
        </p:txBody>
      </p:sp>
      <p:sp>
        <p:nvSpPr>
          <p:cNvPr id="12" name="object 12"/>
          <p:cNvSpPr txBox="1"/>
          <p:nvPr/>
        </p:nvSpPr>
        <p:spPr>
          <a:xfrm>
            <a:off x="2367279" y="3014345"/>
            <a:ext cx="1296035" cy="139573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Arial" panose="020B0604020202020204"/>
                <a:cs typeface="Arial" panose="020B0604020202020204"/>
              </a:rPr>
              <a:t>H</a:t>
            </a:r>
            <a:r>
              <a:rPr sz="1800" spc="-5" dirty="0">
                <a:latin typeface="Arial" panose="020B0604020202020204"/>
                <a:cs typeface="Arial" panose="020B0604020202020204"/>
              </a:rPr>
              <a:t>aaga</a:t>
            </a:r>
            <a:r>
              <a:rPr sz="1800" dirty="0">
                <a:latin typeface="Arial" panose="020B0604020202020204"/>
                <a:cs typeface="Arial" panose="020B0604020202020204"/>
              </a:rPr>
              <a:t>-H</a:t>
            </a:r>
            <a:r>
              <a:rPr sz="1800" spc="-5" dirty="0">
                <a:latin typeface="Arial" panose="020B0604020202020204"/>
                <a:cs typeface="Arial" panose="020B0604020202020204"/>
              </a:rPr>
              <a:t>e</a:t>
            </a:r>
            <a:r>
              <a:rPr sz="1800" dirty="0">
                <a:latin typeface="Arial" panose="020B0604020202020204"/>
                <a:cs typeface="Arial" panose="020B0604020202020204"/>
              </a:rPr>
              <a:t>lia </a:t>
            </a:r>
            <a:r>
              <a:rPr sz="1800" dirty="0">
                <a:latin typeface="宋体" panose="02010600030101010101" pitchFamily="2" charset="-122"/>
                <a:cs typeface="宋体" panose="02010600030101010101" pitchFamily="2" charset="-122"/>
              </a:rPr>
              <a:t>应用科学大 学的全球教 育服务计划 的负责人。</a:t>
            </a:r>
            <a:endParaRPr sz="1800">
              <a:latin typeface="宋体" panose="02010600030101010101" pitchFamily="2" charset="-122"/>
              <a:cs typeface="宋体" panose="02010600030101010101" pitchFamily="2" charset="-122"/>
            </a:endParaRPr>
          </a:p>
        </p:txBody>
      </p:sp>
      <p:sp>
        <p:nvSpPr>
          <p:cNvPr id="13" name="object 13"/>
          <p:cNvSpPr txBox="1"/>
          <p:nvPr/>
        </p:nvSpPr>
        <p:spPr>
          <a:xfrm>
            <a:off x="2367279" y="4658995"/>
            <a:ext cx="1168400" cy="1400175"/>
          </a:xfrm>
          <a:prstGeom prst="rect">
            <a:avLst/>
          </a:prstGeom>
        </p:spPr>
        <p:txBody>
          <a:bodyPr vert="horz" wrap="square" lIns="0" tIns="11430" rIns="0" bIns="0" rtlCol="0">
            <a:spAutoFit/>
          </a:bodyPr>
          <a:lstStyle/>
          <a:p>
            <a:pPr marL="12700" marR="5080" algn="just">
              <a:lnSpc>
                <a:spcPct val="100000"/>
              </a:lnSpc>
              <a:spcBef>
                <a:spcPts val="90"/>
              </a:spcBef>
            </a:pPr>
            <a:r>
              <a:rPr sz="1800" dirty="0">
                <a:latin typeface="宋体" panose="02010600030101010101" pitchFamily="2" charset="-122"/>
                <a:cs typeface="宋体" panose="02010600030101010101" pitchFamily="2" charset="-122"/>
              </a:rPr>
              <a:t>在芬兰和其 他国家拥有 三十多年高 等教育方面 的经历。</a:t>
            </a:r>
            <a:endParaRPr sz="1800">
              <a:latin typeface="宋体" panose="02010600030101010101" pitchFamily="2" charset="-122"/>
              <a:cs typeface="宋体" panose="02010600030101010101" pitchFamily="2" charset="-122"/>
            </a:endParaRPr>
          </a:p>
        </p:txBody>
      </p:sp>
      <p:sp>
        <p:nvSpPr>
          <p:cNvPr id="14" name="object 14"/>
          <p:cNvSpPr txBox="1"/>
          <p:nvPr/>
        </p:nvSpPr>
        <p:spPr>
          <a:xfrm>
            <a:off x="876935" y="2740025"/>
            <a:ext cx="1296035" cy="30429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panose="020B0604020202020204"/>
                <a:cs typeface="Arial" panose="020B0604020202020204"/>
              </a:rPr>
              <a:t>Salvador</a:t>
            </a:r>
            <a:endParaRPr sz="1800">
              <a:latin typeface="Arial" panose="020B0604020202020204"/>
              <a:cs typeface="Arial" panose="020B0604020202020204"/>
            </a:endParaRPr>
          </a:p>
          <a:p>
            <a:pPr marL="12700" marR="5080">
              <a:lnSpc>
                <a:spcPct val="100000"/>
              </a:lnSpc>
            </a:pPr>
            <a:r>
              <a:rPr sz="1800" spc="-5" dirty="0">
                <a:latin typeface="Arial" panose="020B0604020202020204"/>
                <a:cs typeface="Arial" panose="020B0604020202020204"/>
              </a:rPr>
              <a:t>A</a:t>
            </a:r>
            <a:r>
              <a:rPr sz="1800" dirty="0">
                <a:latin typeface="Arial" panose="020B0604020202020204"/>
                <a:cs typeface="Arial" panose="020B0604020202020204"/>
              </a:rPr>
              <a:t>c</a:t>
            </a:r>
            <a:r>
              <a:rPr sz="1800" spc="-5" dirty="0">
                <a:latin typeface="Arial" panose="020B0604020202020204"/>
                <a:cs typeface="Arial" panose="020B0604020202020204"/>
              </a:rPr>
              <a:t>e</a:t>
            </a:r>
            <a:r>
              <a:rPr sz="1800" dirty="0">
                <a:latin typeface="Arial" panose="020B0604020202020204"/>
                <a:cs typeface="Arial" panose="020B0604020202020204"/>
              </a:rPr>
              <a:t>v</a:t>
            </a:r>
            <a:r>
              <a:rPr sz="1800" spc="-5" dirty="0">
                <a:latin typeface="Arial" panose="020B0604020202020204"/>
                <a:cs typeface="Arial" panose="020B0604020202020204"/>
              </a:rPr>
              <a:t>e</a:t>
            </a:r>
            <a:r>
              <a:rPr sz="1800" dirty="0">
                <a:latin typeface="Arial" panose="020B0604020202020204"/>
                <a:cs typeface="Arial" panose="020B0604020202020204"/>
              </a:rPr>
              <a:t>s</a:t>
            </a:r>
            <a:r>
              <a:rPr sz="1800" dirty="0">
                <a:latin typeface="宋体" panose="02010600030101010101" pitchFamily="2" charset="-122"/>
                <a:cs typeface="宋体" panose="02010600030101010101" pitchFamily="2" charset="-122"/>
              </a:rPr>
              <a:t>教授</a:t>
            </a:r>
            <a:r>
              <a:rPr sz="1800" dirty="0">
                <a:latin typeface="Arial" panose="020B0604020202020204"/>
                <a:cs typeface="Arial" panose="020B0604020202020204"/>
              </a:rPr>
              <a:t>, </a:t>
            </a:r>
            <a:r>
              <a:rPr sz="1800" dirty="0">
                <a:latin typeface="宋体" panose="02010600030101010101" pitchFamily="2" charset="-122"/>
                <a:cs typeface="宋体" panose="02010600030101010101" pitchFamily="2" charset="-122"/>
              </a:rPr>
              <a:t>美国瑞吉斯 大学高级副 总裁兼首席 财务官。以 前曾在福特 汉姆大学和 旧金山大学 担任副教务 长。</a:t>
            </a:r>
            <a:endParaRPr sz="1800">
              <a:latin typeface="宋体" panose="02010600030101010101" pitchFamily="2" charset="-122"/>
              <a:cs typeface="宋体" panose="02010600030101010101" pitchFamily="2" charset="-122"/>
            </a:endParaRPr>
          </a:p>
        </p:txBody>
      </p:sp>
      <p:sp>
        <p:nvSpPr>
          <p:cNvPr id="15" name="object 15"/>
          <p:cNvSpPr/>
          <p:nvPr/>
        </p:nvSpPr>
        <p:spPr>
          <a:xfrm>
            <a:off x="7042404" y="1222247"/>
            <a:ext cx="929640" cy="1476895"/>
          </a:xfrm>
          <a:prstGeom prst="rect">
            <a:avLst/>
          </a:prstGeom>
          <a:blipFill>
            <a:blip r:embed="rId6" cstate="print"/>
            <a:stretch>
              <a:fillRect/>
            </a:stretch>
          </a:blipFill>
        </p:spPr>
        <p:txBody>
          <a:bodyPr wrap="square" lIns="0" tIns="0" rIns="0" bIns="0" rtlCol="0"/>
          <a:lstStyle/>
          <a:p/>
        </p:txBody>
      </p:sp>
      <p:sp>
        <p:nvSpPr>
          <p:cNvPr id="16" name="object 16"/>
          <p:cNvSpPr txBox="1"/>
          <p:nvPr/>
        </p:nvSpPr>
        <p:spPr>
          <a:xfrm>
            <a:off x="7096125" y="2740025"/>
            <a:ext cx="2801620" cy="299720"/>
          </a:xfrm>
          <a:prstGeom prst="rect">
            <a:avLst/>
          </a:prstGeom>
        </p:spPr>
        <p:txBody>
          <a:bodyPr vert="horz" wrap="square" lIns="0" tIns="12700" rIns="0" bIns="0" rtlCol="0">
            <a:spAutoFit/>
          </a:bodyPr>
          <a:lstStyle/>
          <a:p>
            <a:pPr marL="12700">
              <a:lnSpc>
                <a:spcPct val="100000"/>
              </a:lnSpc>
              <a:spcBef>
                <a:spcPts val="100"/>
              </a:spcBef>
            </a:pPr>
            <a:r>
              <a:rPr sz="2700" baseline="-5000" dirty="0">
                <a:latin typeface="宋体" panose="02010600030101010101" pitchFamily="2" charset="-122"/>
                <a:cs typeface="宋体" panose="02010600030101010101" pitchFamily="2" charset="-122"/>
              </a:rPr>
              <a:t>魏成雄博士</a:t>
            </a:r>
            <a:r>
              <a:rPr sz="2700" spc="-120" baseline="-5000" dirty="0">
                <a:latin typeface="宋体" panose="02010600030101010101" pitchFamily="2" charset="-122"/>
                <a:cs typeface="宋体" panose="02010600030101010101" pitchFamily="2" charset="-122"/>
              </a:rPr>
              <a:t>，</a:t>
            </a:r>
            <a:r>
              <a:rPr sz="1800" spc="-80" dirty="0">
                <a:latin typeface="Arial" panose="020B0604020202020204"/>
                <a:cs typeface="Arial" panose="020B0604020202020204"/>
              </a:rPr>
              <a:t>Roger</a:t>
            </a:r>
            <a:r>
              <a:rPr sz="1800" spc="-60" dirty="0">
                <a:latin typeface="Arial" panose="020B0604020202020204"/>
                <a:cs typeface="Arial" panose="020B0604020202020204"/>
              </a:rPr>
              <a:t> </a:t>
            </a:r>
            <a:r>
              <a:rPr sz="1800" spc="-5" dirty="0">
                <a:latin typeface="Arial" panose="020B0604020202020204"/>
                <a:cs typeface="Arial" panose="020B0604020202020204"/>
              </a:rPr>
              <a:t>Chen</a:t>
            </a:r>
            <a:r>
              <a:rPr sz="1800" dirty="0">
                <a:latin typeface="宋体" panose="02010600030101010101" pitchFamily="2" charset="-122"/>
                <a:cs typeface="宋体" panose="02010600030101010101" pitchFamily="2" charset="-122"/>
              </a:rPr>
              <a:t>教</a:t>
            </a:r>
            <a:endParaRPr sz="1800">
              <a:latin typeface="宋体" panose="02010600030101010101" pitchFamily="2" charset="-122"/>
              <a:cs typeface="宋体" panose="02010600030101010101" pitchFamily="2" charset="-122"/>
            </a:endParaRPr>
          </a:p>
        </p:txBody>
      </p:sp>
      <p:sp>
        <p:nvSpPr>
          <p:cNvPr id="17" name="object 17"/>
          <p:cNvSpPr txBox="1"/>
          <p:nvPr/>
        </p:nvSpPr>
        <p:spPr>
          <a:xfrm>
            <a:off x="7096125" y="3032759"/>
            <a:ext cx="1168400" cy="1945639"/>
          </a:xfrm>
          <a:prstGeom prst="rect">
            <a:avLst/>
          </a:prstGeom>
        </p:spPr>
        <p:txBody>
          <a:bodyPr vert="horz" wrap="square" lIns="0" tIns="12700" rIns="0" bIns="0" rtlCol="0">
            <a:spAutoFit/>
          </a:bodyPr>
          <a:lstStyle/>
          <a:p>
            <a:pPr marL="12700" marR="5080" algn="just">
              <a:lnSpc>
                <a:spcPct val="100000"/>
              </a:lnSpc>
              <a:spcBef>
                <a:spcPts val="100"/>
              </a:spcBef>
            </a:pPr>
            <a:r>
              <a:rPr sz="1800" dirty="0">
                <a:latin typeface="宋体" panose="02010600030101010101" pitchFamily="2" charset="-122"/>
                <a:cs typeface="宋体" panose="02010600030101010101" pitchFamily="2" charset="-122"/>
              </a:rPr>
              <a:t>新加坡鹰格 医院和伊丽 莎白医院知 名的外科手 术顾问和腹 腔镜外科手 术顾问。</a:t>
            </a:r>
            <a:endParaRPr sz="1800">
              <a:latin typeface="宋体" panose="02010600030101010101" pitchFamily="2" charset="-122"/>
              <a:cs typeface="宋体" panose="02010600030101010101" pitchFamily="2" charset="-122"/>
            </a:endParaRPr>
          </a:p>
        </p:txBody>
      </p:sp>
      <p:sp>
        <p:nvSpPr>
          <p:cNvPr id="18" name="object 18"/>
          <p:cNvSpPr txBox="1"/>
          <p:nvPr/>
        </p:nvSpPr>
        <p:spPr>
          <a:xfrm>
            <a:off x="7096125" y="5227320"/>
            <a:ext cx="11684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宋体" panose="02010600030101010101" pitchFamily="2" charset="-122"/>
                <a:cs typeface="宋体" panose="02010600030101010101" pitchFamily="2" charset="-122"/>
              </a:rPr>
              <a:t>在新加坡拥</a:t>
            </a:r>
            <a:endParaRPr sz="1800">
              <a:latin typeface="宋体" panose="02010600030101010101" pitchFamily="2" charset="-122"/>
              <a:cs typeface="宋体" panose="02010600030101010101" pitchFamily="2" charset="-122"/>
            </a:endParaRPr>
          </a:p>
        </p:txBody>
      </p:sp>
      <p:sp>
        <p:nvSpPr>
          <p:cNvPr id="19" name="object 19"/>
          <p:cNvSpPr txBox="1"/>
          <p:nvPr/>
        </p:nvSpPr>
        <p:spPr>
          <a:xfrm>
            <a:off x="2367279" y="2740025"/>
            <a:ext cx="285940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panose="020B0604020202020204"/>
                <a:cs typeface="Arial" panose="020B0604020202020204"/>
              </a:rPr>
              <a:t>Pasi Halmari, </a:t>
            </a:r>
            <a:r>
              <a:rPr sz="2700" spc="-30" baseline="3000" dirty="0">
                <a:latin typeface="Arial" panose="020B0604020202020204"/>
                <a:cs typeface="Arial" panose="020B0604020202020204"/>
              </a:rPr>
              <a:t>Tinna</a:t>
            </a:r>
            <a:r>
              <a:rPr sz="2700" spc="-67" baseline="3000" dirty="0">
                <a:latin typeface="Arial" panose="020B0604020202020204"/>
                <a:cs typeface="Arial" panose="020B0604020202020204"/>
              </a:rPr>
              <a:t> </a:t>
            </a:r>
            <a:r>
              <a:rPr sz="2700" spc="-7" baseline="3000" dirty="0">
                <a:latin typeface="Arial" panose="020B0604020202020204"/>
                <a:cs typeface="Arial" panose="020B0604020202020204"/>
              </a:rPr>
              <a:t>Laiho</a:t>
            </a:r>
            <a:r>
              <a:rPr sz="2700" spc="-7" baseline="3000" dirty="0">
                <a:latin typeface="宋体" panose="02010600030101010101" pitchFamily="2" charset="-122"/>
                <a:cs typeface="宋体" panose="02010600030101010101" pitchFamily="2" charset="-122"/>
              </a:rPr>
              <a:t>，</a:t>
            </a:r>
            <a:endParaRPr sz="2700" baseline="3000">
              <a:latin typeface="宋体" panose="02010600030101010101" pitchFamily="2" charset="-122"/>
              <a:cs typeface="宋体" panose="02010600030101010101" pitchFamily="2" charset="-122"/>
            </a:endParaRPr>
          </a:p>
        </p:txBody>
      </p:sp>
      <p:sp>
        <p:nvSpPr>
          <p:cNvPr id="20" name="object 20"/>
          <p:cNvSpPr txBox="1"/>
          <p:nvPr/>
        </p:nvSpPr>
        <p:spPr>
          <a:xfrm>
            <a:off x="3787775" y="3001009"/>
            <a:ext cx="1524000" cy="139700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宋体" panose="02010600030101010101" pitchFamily="2" charset="-122"/>
                <a:cs typeface="宋体" panose="02010600030101010101" pitchFamily="2" charset="-122"/>
              </a:rPr>
              <a:t>芬兰国家创新 中心</a:t>
            </a:r>
            <a:r>
              <a:rPr sz="1800" spc="-5" dirty="0">
                <a:latin typeface="宋体" panose="02010600030101010101" pitchFamily="2" charset="-122"/>
                <a:cs typeface="宋体" panose="02010600030101010101" pitchFamily="2" charset="-122"/>
              </a:rPr>
              <a:t>（</a:t>
            </a:r>
            <a:r>
              <a:rPr sz="1800" spc="-5" dirty="0">
                <a:latin typeface="Arial" panose="020B0604020202020204"/>
                <a:cs typeface="Arial" panose="020B0604020202020204"/>
              </a:rPr>
              <a:t>CLIC</a:t>
            </a:r>
            <a:r>
              <a:rPr sz="1800" spc="-5" dirty="0">
                <a:latin typeface="宋体" panose="02010600030101010101" pitchFamily="2" charset="-122"/>
                <a:cs typeface="宋体" panose="02010600030101010101" pitchFamily="2" charset="-122"/>
              </a:rPr>
              <a:t>）  </a:t>
            </a:r>
            <a:r>
              <a:rPr sz="1800" dirty="0">
                <a:latin typeface="宋体" panose="02010600030101010101" pitchFamily="2" charset="-122"/>
                <a:cs typeface="宋体" panose="02010600030101010101" pitchFamily="2" charset="-122"/>
              </a:rPr>
              <a:t>服务总监，  </a:t>
            </a:r>
            <a:r>
              <a:rPr sz="1800" dirty="0">
                <a:latin typeface="Arial" panose="020B0604020202020204"/>
                <a:cs typeface="Arial" panose="020B0604020202020204"/>
              </a:rPr>
              <a:t>H</a:t>
            </a:r>
            <a:r>
              <a:rPr sz="1800" spc="-5" dirty="0">
                <a:latin typeface="Arial" panose="020B0604020202020204"/>
                <a:cs typeface="Arial" panose="020B0604020202020204"/>
              </a:rPr>
              <a:t>aaga</a:t>
            </a:r>
            <a:r>
              <a:rPr sz="1800" dirty="0">
                <a:latin typeface="Arial" panose="020B0604020202020204"/>
                <a:cs typeface="Arial" panose="020B0604020202020204"/>
              </a:rPr>
              <a:t>-H</a:t>
            </a:r>
            <a:r>
              <a:rPr sz="1800" spc="-5" dirty="0">
                <a:latin typeface="Arial" panose="020B0604020202020204"/>
                <a:cs typeface="Arial" panose="020B0604020202020204"/>
              </a:rPr>
              <a:t>e</a:t>
            </a:r>
            <a:r>
              <a:rPr sz="1800" dirty="0">
                <a:latin typeface="Arial" panose="020B0604020202020204"/>
                <a:cs typeface="Arial" panose="020B0604020202020204"/>
              </a:rPr>
              <a:t>li</a:t>
            </a:r>
            <a:r>
              <a:rPr sz="1800" spc="-5" dirty="0">
                <a:latin typeface="Arial" panose="020B0604020202020204"/>
                <a:cs typeface="Arial" panose="020B0604020202020204"/>
              </a:rPr>
              <a:t>a</a:t>
            </a:r>
            <a:r>
              <a:rPr sz="1800" dirty="0">
                <a:latin typeface="宋体" panose="02010600030101010101" pitchFamily="2" charset="-122"/>
                <a:cs typeface="宋体" panose="02010600030101010101" pitchFamily="2" charset="-122"/>
              </a:rPr>
              <a:t>应 用科技大学的</a:t>
            </a:r>
            <a:endParaRPr sz="1800">
              <a:latin typeface="宋体" panose="02010600030101010101" pitchFamily="2" charset="-122"/>
              <a:cs typeface="宋体" panose="02010600030101010101" pitchFamily="2" charset="-122"/>
            </a:endParaRPr>
          </a:p>
        </p:txBody>
      </p:sp>
      <p:sp>
        <p:nvSpPr>
          <p:cNvPr id="21" name="object 21"/>
          <p:cNvSpPr txBox="1"/>
          <p:nvPr/>
        </p:nvSpPr>
        <p:spPr>
          <a:xfrm>
            <a:off x="3787775" y="4373879"/>
            <a:ext cx="17145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panose="020B0604020202020204"/>
                <a:cs typeface="Arial" panose="020B0604020202020204"/>
              </a:rPr>
              <a:t>Innoboo</a:t>
            </a:r>
            <a:r>
              <a:rPr sz="1800" dirty="0">
                <a:latin typeface="Arial" panose="020B0604020202020204"/>
                <a:cs typeface="Arial" panose="020B0604020202020204"/>
              </a:rPr>
              <a:t>s</a:t>
            </a:r>
            <a:r>
              <a:rPr sz="1800" spc="-5" dirty="0">
                <a:latin typeface="Arial" panose="020B0604020202020204"/>
                <a:cs typeface="Arial" panose="020B0604020202020204"/>
              </a:rPr>
              <a:t>t</a:t>
            </a:r>
            <a:r>
              <a:rPr sz="1800" dirty="0">
                <a:latin typeface="宋体" panose="02010600030101010101" pitchFamily="2" charset="-122"/>
                <a:cs typeface="宋体" panose="02010600030101010101" pitchFamily="2" charset="-122"/>
              </a:rPr>
              <a:t>经理。</a:t>
            </a:r>
            <a:endParaRPr sz="1800">
              <a:latin typeface="宋体" panose="02010600030101010101" pitchFamily="2" charset="-122"/>
              <a:cs typeface="宋体" panose="02010600030101010101" pitchFamily="2" charset="-122"/>
            </a:endParaRPr>
          </a:p>
        </p:txBody>
      </p:sp>
      <p:sp>
        <p:nvSpPr>
          <p:cNvPr id="22" name="object 22"/>
          <p:cNvSpPr txBox="1"/>
          <p:nvPr/>
        </p:nvSpPr>
        <p:spPr>
          <a:xfrm>
            <a:off x="3787775" y="4921250"/>
            <a:ext cx="1422400" cy="1122680"/>
          </a:xfrm>
          <a:prstGeom prst="rect">
            <a:avLst/>
          </a:prstGeom>
        </p:spPr>
        <p:txBody>
          <a:bodyPr vert="horz" wrap="square" lIns="0" tIns="12700" rIns="0" bIns="0" rtlCol="0">
            <a:spAutoFit/>
          </a:bodyPr>
          <a:lstStyle/>
          <a:p>
            <a:pPr marL="12700" marR="5080" algn="just">
              <a:lnSpc>
                <a:spcPct val="100000"/>
              </a:lnSpc>
              <a:spcBef>
                <a:spcPts val="100"/>
              </a:spcBef>
            </a:pPr>
            <a:r>
              <a:rPr sz="1800" dirty="0">
                <a:latin typeface="宋体" panose="02010600030101010101" pitchFamily="2" charset="-122"/>
                <a:cs typeface="宋体" panose="02010600030101010101" pitchFamily="2" charset="-122"/>
              </a:rPr>
              <a:t>在芬兰国内外 拥有</a:t>
            </a:r>
            <a:r>
              <a:rPr sz="1800" spc="-5" dirty="0">
                <a:latin typeface="Arial" panose="020B0604020202020204"/>
                <a:cs typeface="Arial" panose="020B0604020202020204"/>
              </a:rPr>
              <a:t>20</a:t>
            </a:r>
            <a:r>
              <a:rPr sz="1800" dirty="0">
                <a:latin typeface="宋体" panose="02010600030101010101" pitchFamily="2" charset="-122"/>
                <a:cs typeface="宋体" panose="02010600030101010101" pitchFamily="2" charset="-122"/>
              </a:rPr>
              <a:t>多年的 数字媒体和电 商管理经验</a:t>
            </a:r>
            <a:r>
              <a:rPr sz="1600" spc="-5" dirty="0">
                <a:latin typeface="宋体" panose="02010600030101010101" pitchFamily="2" charset="-122"/>
                <a:cs typeface="宋体" panose="02010600030101010101" pitchFamily="2" charset="-122"/>
              </a:rPr>
              <a:t>。</a:t>
            </a:r>
            <a:endParaRPr sz="1600">
              <a:latin typeface="宋体" panose="02010600030101010101" pitchFamily="2" charset="-122"/>
              <a:cs typeface="宋体" panose="02010600030101010101" pitchFamily="2" charset="-122"/>
            </a:endParaRPr>
          </a:p>
        </p:txBody>
      </p:sp>
      <p:sp>
        <p:nvSpPr>
          <p:cNvPr id="23" name="object 23"/>
          <p:cNvSpPr/>
          <p:nvPr/>
        </p:nvSpPr>
        <p:spPr>
          <a:xfrm>
            <a:off x="3813047" y="1440180"/>
            <a:ext cx="1296924" cy="1296924"/>
          </a:xfrm>
          <a:prstGeom prst="rect">
            <a:avLst/>
          </a:prstGeom>
          <a:blipFill>
            <a:blip r:embed="rId7" cstate="print"/>
            <a:stretch>
              <a:fillRect/>
            </a:stretch>
          </a:blipFill>
        </p:spPr>
        <p:txBody>
          <a:bodyPr wrap="square" lIns="0" tIns="0" rIns="0" bIns="0" rtlCol="0"/>
          <a:lstStyle/>
          <a:p/>
        </p:txBody>
      </p:sp>
      <p:sp>
        <p:nvSpPr>
          <p:cNvPr id="24" name="object 24"/>
          <p:cNvSpPr txBox="1">
            <a:spLocks noGrp="1"/>
          </p:cNvSpPr>
          <p:nvPr>
            <p:ph type="title"/>
          </p:nvPr>
        </p:nvSpPr>
        <p:spPr>
          <a:xfrm>
            <a:off x="2752725" y="451484"/>
            <a:ext cx="2278380" cy="381635"/>
          </a:xfrm>
          <a:prstGeom prst="rect">
            <a:avLst/>
          </a:prstGeom>
        </p:spPr>
        <p:txBody>
          <a:bodyPr vert="horz" wrap="square" lIns="0" tIns="12700" rIns="0" bIns="0" rtlCol="0">
            <a:spAutoFit/>
          </a:bodyPr>
          <a:lstStyle/>
          <a:p>
            <a:pPr marL="12700" algn="l" defTabSz="914400">
              <a:lnSpc>
                <a:spcPct val="100000"/>
              </a:lnSpc>
              <a:spcBef>
                <a:spcPts val="100"/>
              </a:spcBef>
              <a:buClrTx/>
              <a:buSzTx/>
              <a:buFontTx/>
            </a:pPr>
            <a:r>
              <a:rPr kern="1200" dirty="0">
                <a:solidFill>
                  <a:schemeClr val="tx1"/>
                </a:solidFill>
                <a:ea typeface="+mn-ea"/>
              </a:rPr>
              <a:t>顾问团队（部分)</a:t>
            </a:r>
            <a:endParaRPr kern="1200" dirty="0">
              <a:solidFill>
                <a:schemeClr val="tx1"/>
              </a:solidFill>
              <a:ea typeface="+mn-ea"/>
            </a:endParaRPr>
          </a:p>
        </p:txBody>
      </p:sp>
      <p:sp>
        <p:nvSpPr>
          <p:cNvPr id="25" name="object 25"/>
          <p:cNvSpPr/>
          <p:nvPr/>
        </p:nvSpPr>
        <p:spPr>
          <a:xfrm>
            <a:off x="5487923" y="1347216"/>
            <a:ext cx="1240535" cy="1344168"/>
          </a:xfrm>
          <a:prstGeom prst="rect">
            <a:avLst/>
          </a:prstGeom>
          <a:blipFill>
            <a:blip r:embed="rId8" cstate="print"/>
            <a:stretch>
              <a:fillRect/>
            </a:stretch>
          </a:blipFill>
        </p:spPr>
        <p:txBody>
          <a:bodyPr wrap="square" lIns="0" tIns="0" rIns="0" bIns="0" rtlCol="0"/>
          <a:lstStyle/>
          <a:p/>
        </p:txBody>
      </p:sp>
      <p:sp>
        <p:nvSpPr>
          <p:cNvPr id="26" name="object 26"/>
          <p:cNvSpPr txBox="1"/>
          <p:nvPr/>
        </p:nvSpPr>
        <p:spPr>
          <a:xfrm>
            <a:off x="5467350" y="2758440"/>
            <a:ext cx="1397000" cy="167132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宋体" panose="02010600030101010101" pitchFamily="2" charset="-122"/>
                <a:cs typeface="宋体" panose="02010600030101010101" pitchFamily="2" charset="-122"/>
              </a:rPr>
              <a:t>曾庆輝，世华 银行创始人、 副行长</a:t>
            </a:r>
            <a:r>
              <a:rPr sz="1800" spc="-430" dirty="0">
                <a:latin typeface="宋体" panose="02010600030101010101" pitchFamily="2" charset="-122"/>
                <a:cs typeface="宋体" panose="02010600030101010101" pitchFamily="2" charset="-122"/>
              </a:rPr>
              <a:t> </a:t>
            </a:r>
            <a:r>
              <a:rPr sz="1800" dirty="0">
                <a:latin typeface="宋体" panose="02010600030101010101" pitchFamily="2" charset="-122"/>
                <a:cs typeface="宋体" panose="02010600030101010101" pitchFamily="2" charset="-122"/>
              </a:rPr>
              <a:t>行长 上海瑞金医院 医疗集团瑞東 医院副院长</a:t>
            </a:r>
            <a:endParaRPr sz="1800">
              <a:latin typeface="宋体" panose="02010600030101010101" pitchFamily="2" charset="-122"/>
              <a:cs typeface="宋体" panose="02010600030101010101" pitchFamily="2" charset="-122"/>
            </a:endParaRPr>
          </a:p>
        </p:txBody>
      </p:sp>
      <p:sp>
        <p:nvSpPr>
          <p:cNvPr id="27" name="object 27"/>
          <p:cNvSpPr txBox="1"/>
          <p:nvPr/>
        </p:nvSpPr>
        <p:spPr>
          <a:xfrm>
            <a:off x="5467350" y="4678679"/>
            <a:ext cx="1397000" cy="84836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宋体" panose="02010600030101010101" pitchFamily="2" charset="-122"/>
                <a:cs typeface="宋体" panose="02010600030101010101" pitchFamily="2" charset="-122"/>
              </a:rPr>
              <a:t>中国文化大学 法学硕士</a:t>
            </a:r>
            <a:endParaRPr sz="1800">
              <a:latin typeface="宋体" panose="02010600030101010101" pitchFamily="2" charset="-122"/>
              <a:cs typeface="宋体" panose="02010600030101010101" pitchFamily="2" charset="-122"/>
            </a:endParaRPr>
          </a:p>
          <a:p>
            <a:pPr marL="12700">
              <a:lnSpc>
                <a:spcPct val="100000"/>
              </a:lnSpc>
            </a:pPr>
            <a:r>
              <a:rPr sz="1800" dirty="0">
                <a:latin typeface="宋体" panose="02010600030101010101" pitchFamily="2" charset="-122"/>
                <a:cs typeface="宋体" panose="02010600030101010101" pitchFamily="2" charset="-122"/>
              </a:rPr>
              <a:t>台湾大学商学</a:t>
            </a:r>
            <a:endParaRPr sz="1800">
              <a:latin typeface="宋体" panose="02010600030101010101" pitchFamily="2" charset="-122"/>
              <a:cs typeface="宋体" panose="02010600030101010101" pitchFamily="2" charset="-122"/>
            </a:endParaRPr>
          </a:p>
        </p:txBody>
      </p:sp>
      <p:sp>
        <p:nvSpPr>
          <p:cNvPr id="28" name="object 28"/>
          <p:cNvSpPr txBox="1"/>
          <p:nvPr/>
        </p:nvSpPr>
        <p:spPr>
          <a:xfrm>
            <a:off x="5467350" y="5502909"/>
            <a:ext cx="2797175" cy="572770"/>
          </a:xfrm>
          <a:prstGeom prst="rect">
            <a:avLst/>
          </a:prstGeom>
        </p:spPr>
        <p:txBody>
          <a:bodyPr vert="horz" wrap="square" lIns="0" tIns="12700" rIns="0" bIns="0" rtlCol="0">
            <a:spAutoFit/>
          </a:bodyPr>
          <a:lstStyle/>
          <a:p>
            <a:pPr marL="12700">
              <a:lnSpc>
                <a:spcPts val="2155"/>
              </a:lnSpc>
              <a:spcBef>
                <a:spcPts val="100"/>
              </a:spcBef>
            </a:pPr>
            <a:r>
              <a:rPr sz="1800" dirty="0">
                <a:latin typeface="宋体" panose="02010600030101010101" pitchFamily="2" charset="-122"/>
                <a:cs typeface="宋体" panose="02010600030101010101" pitchFamily="2" charset="-122"/>
              </a:rPr>
              <a:t>院硕士</a:t>
            </a:r>
            <a:r>
              <a:rPr sz="1800" spc="-5" dirty="0">
                <a:latin typeface="Arial" panose="020B0604020202020204"/>
                <a:cs typeface="Arial" panose="020B0604020202020204"/>
              </a:rPr>
              <a:t>EMBA</a:t>
            </a:r>
            <a:r>
              <a:rPr sz="1800" dirty="0">
                <a:latin typeface="宋体" panose="02010600030101010101" pitchFamily="2" charset="-122"/>
                <a:cs typeface="宋体" panose="02010600030101010101" pitchFamily="2" charset="-122"/>
              </a:rPr>
              <a:t>。</a:t>
            </a:r>
            <a:r>
              <a:rPr sz="1800" spc="-455" dirty="0">
                <a:latin typeface="宋体" panose="02010600030101010101" pitchFamily="2" charset="-122"/>
                <a:cs typeface="宋体" panose="02010600030101010101" pitchFamily="2" charset="-122"/>
              </a:rPr>
              <a:t> </a:t>
            </a:r>
            <a:r>
              <a:rPr sz="1800" dirty="0">
                <a:latin typeface="宋体" panose="02010600030101010101" pitchFamily="2" charset="-122"/>
                <a:cs typeface="宋体" panose="02010600030101010101" pitchFamily="2" charset="-122"/>
              </a:rPr>
              <a:t>有自己的诊</a:t>
            </a:r>
            <a:endParaRPr sz="1800">
              <a:latin typeface="宋体" panose="02010600030101010101" pitchFamily="2" charset="-122"/>
              <a:cs typeface="宋体" panose="02010600030101010101" pitchFamily="2" charset="-122"/>
            </a:endParaRPr>
          </a:p>
          <a:p>
            <a:pPr marL="1641475">
              <a:lnSpc>
                <a:spcPts val="2155"/>
              </a:lnSpc>
            </a:pPr>
            <a:r>
              <a:rPr sz="1800" dirty="0">
                <a:latin typeface="宋体" panose="02010600030101010101" pitchFamily="2" charset="-122"/>
                <a:cs typeface="宋体" panose="02010600030101010101" pitchFamily="2" charset="-122"/>
              </a:rPr>
              <a:t>所。</a:t>
            </a:r>
            <a:endParaRPr sz="1800">
              <a:latin typeface="宋体" panose="02010600030101010101" pitchFamily="2" charset="-122"/>
              <a:cs typeface="宋体" panose="02010600030101010101" pitchFamily="2" charset="-122"/>
            </a:endParaRPr>
          </a:p>
        </p:txBody>
      </p:sp>
      <p:sp>
        <p:nvSpPr>
          <p:cNvPr id="29" name="object 29"/>
          <p:cNvSpPr txBox="1"/>
          <p:nvPr/>
        </p:nvSpPr>
        <p:spPr>
          <a:xfrm>
            <a:off x="8411844" y="6306184"/>
            <a:ext cx="189992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宋体" panose="02010600030101010101" pitchFamily="2" charset="-122"/>
                <a:cs typeface="宋体" panose="02010600030101010101" pitchFamily="2" charset="-122"/>
              </a:rPr>
              <a:t>略学博士学位。</a:t>
            </a:r>
            <a:r>
              <a:rPr sz="1800" spc="-254" dirty="0">
                <a:latin typeface="宋体" panose="02010600030101010101" pitchFamily="2" charset="-122"/>
                <a:cs typeface="宋体" panose="02010600030101010101" pitchFamily="2" charset="-122"/>
              </a:rPr>
              <a:t> </a:t>
            </a:r>
            <a:r>
              <a:rPr sz="2100" baseline="-6000" dirty="0">
                <a:latin typeface="Calibri" panose="020F0502020204030204"/>
                <a:cs typeface="Calibri" panose="020F0502020204030204"/>
              </a:rPr>
              <a:t>17</a:t>
            </a:r>
            <a:endParaRPr sz="2100" baseline="-6000">
              <a:latin typeface="Calibri" panose="020F0502020204030204"/>
              <a:cs typeface="Calibri" panose="020F0502020204030204"/>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90650" y="1056640"/>
            <a:ext cx="3786504" cy="2656205"/>
          </a:xfrm>
          <a:prstGeom prst="rect">
            <a:avLst/>
          </a:prstGeom>
        </p:spPr>
        <p:txBody>
          <a:bodyPr vert="horz" wrap="square" lIns="0" tIns="203200" rIns="0" bIns="0" rtlCol="0">
            <a:spAutoFit/>
          </a:bodyPr>
          <a:lstStyle/>
          <a:p>
            <a:pPr marL="12700">
              <a:lnSpc>
                <a:spcPct val="100000"/>
              </a:lnSpc>
              <a:spcBef>
                <a:spcPts val="1600"/>
              </a:spcBef>
            </a:pPr>
            <a:r>
              <a:rPr sz="2400" b="1" dirty="0">
                <a:latin typeface="宋体" panose="02010600030101010101" pitchFamily="2" charset="-122"/>
                <a:cs typeface="宋体" panose="02010600030101010101" pitchFamily="2" charset="-122"/>
              </a:rPr>
              <a:t>魏成</a:t>
            </a:r>
            <a:r>
              <a:rPr sz="2400" b="1" spc="-10" dirty="0">
                <a:latin typeface="宋体" panose="02010600030101010101" pitchFamily="2" charset="-122"/>
                <a:cs typeface="宋体" panose="02010600030101010101" pitchFamily="2" charset="-122"/>
              </a:rPr>
              <a:t>水</a:t>
            </a:r>
            <a:endParaRPr sz="2400">
              <a:latin typeface="宋体" panose="02010600030101010101" pitchFamily="2" charset="-122"/>
              <a:cs typeface="宋体" panose="02010600030101010101" pitchFamily="2" charset="-122"/>
            </a:endParaRPr>
          </a:p>
          <a:p>
            <a:pPr marL="12700">
              <a:lnSpc>
                <a:spcPct val="100000"/>
              </a:lnSpc>
              <a:spcBef>
                <a:spcPts val="1125"/>
              </a:spcBef>
            </a:pPr>
            <a:r>
              <a:rPr sz="1800" dirty="0">
                <a:latin typeface="宋体" panose="02010600030101010101" pitchFamily="2" charset="-122"/>
                <a:cs typeface="宋体" panose="02010600030101010101" pitchFamily="2" charset="-122"/>
              </a:rPr>
              <a:t>创始人</a:t>
            </a:r>
            <a:r>
              <a:rPr sz="1800" spc="-5" dirty="0">
                <a:latin typeface="Arial" panose="020B0604020202020204"/>
                <a:cs typeface="Arial" panose="020B0604020202020204"/>
              </a:rPr>
              <a:t>/</a:t>
            </a:r>
            <a:r>
              <a:rPr sz="1800" dirty="0">
                <a:latin typeface="宋体" panose="02010600030101010101" pitchFamily="2" charset="-122"/>
                <a:cs typeface="宋体" panose="02010600030101010101" pitchFamily="2" charset="-122"/>
              </a:rPr>
              <a:t>首席执行官</a:t>
            </a:r>
            <a:endParaRPr sz="1800">
              <a:latin typeface="宋体" panose="02010600030101010101" pitchFamily="2" charset="-122"/>
              <a:cs typeface="宋体" panose="02010600030101010101" pitchFamily="2" charset="-122"/>
            </a:endParaRPr>
          </a:p>
          <a:p>
            <a:pPr>
              <a:lnSpc>
                <a:spcPct val="100000"/>
              </a:lnSpc>
              <a:spcBef>
                <a:spcPts val="20"/>
              </a:spcBef>
            </a:pPr>
            <a:endParaRPr sz="1850">
              <a:latin typeface="Times New Roman" panose="02020603050405020304"/>
              <a:cs typeface="Times New Roman" panose="02020603050405020304"/>
            </a:endParaRPr>
          </a:p>
          <a:p>
            <a:pPr marL="12700">
              <a:lnSpc>
                <a:spcPct val="100000"/>
              </a:lnSpc>
            </a:pPr>
            <a:r>
              <a:rPr sz="1800" dirty="0">
                <a:latin typeface="宋体" panose="02010600030101010101" pitchFamily="2" charset="-122"/>
                <a:cs typeface="宋体" panose="02010600030101010101" pitchFamily="2" charset="-122"/>
              </a:rPr>
              <a:t>魏氏体育管理中心</a:t>
            </a:r>
            <a:endParaRPr sz="1800">
              <a:latin typeface="宋体" panose="02010600030101010101" pitchFamily="2" charset="-122"/>
              <a:cs typeface="宋体" panose="02010600030101010101" pitchFamily="2" charset="-122"/>
            </a:endParaRPr>
          </a:p>
          <a:p>
            <a:pPr marL="12700">
              <a:lnSpc>
                <a:spcPct val="100000"/>
              </a:lnSpc>
            </a:pPr>
            <a:r>
              <a:rPr sz="1800" dirty="0">
                <a:latin typeface="宋体" panose="02010600030101010101" pitchFamily="2" charset="-122"/>
                <a:cs typeface="宋体" panose="02010600030101010101" pitchFamily="2" charset="-122"/>
              </a:rPr>
              <a:t>苏州魏氏医疗科技有限公司</a:t>
            </a:r>
            <a:endParaRPr sz="1800">
              <a:latin typeface="宋体" panose="02010600030101010101" pitchFamily="2" charset="-122"/>
              <a:cs typeface="宋体" panose="02010600030101010101" pitchFamily="2" charset="-122"/>
            </a:endParaRPr>
          </a:p>
          <a:p>
            <a:pPr>
              <a:lnSpc>
                <a:spcPct val="100000"/>
              </a:lnSpc>
              <a:spcBef>
                <a:spcPts val="20"/>
              </a:spcBef>
            </a:pPr>
            <a:endParaRPr sz="1950">
              <a:latin typeface="Times New Roman" panose="02020603050405020304"/>
              <a:cs typeface="Times New Roman" panose="02020603050405020304"/>
            </a:endParaRPr>
          </a:p>
          <a:p>
            <a:pPr marL="12700" marR="5080">
              <a:lnSpc>
                <a:spcPct val="100000"/>
              </a:lnSpc>
            </a:pPr>
            <a:r>
              <a:rPr sz="1800" spc="-5" dirty="0">
                <a:latin typeface="Verdana" panose="020B0604030504040204"/>
                <a:cs typeface="Verdana" panose="020B0604030504040204"/>
              </a:rPr>
              <a:t>Email: </a:t>
            </a:r>
            <a:r>
              <a:rPr sz="1800" u="sng" spc="-5" dirty="0">
                <a:solidFill>
                  <a:srgbClr val="0562C1"/>
                </a:solidFill>
                <a:uFill>
                  <a:solidFill>
                    <a:srgbClr val="0562C1"/>
                  </a:solidFill>
                </a:uFill>
                <a:latin typeface="Verdana" panose="020B0604030504040204"/>
                <a:cs typeface="Verdana" panose="020B0604030504040204"/>
                <a:hlinkClick r:id="rId1"/>
              </a:rPr>
              <a:t>edwinngoi@NHCsports.cn </a:t>
            </a:r>
            <a:r>
              <a:rPr sz="1800" spc="-5" dirty="0">
                <a:solidFill>
                  <a:srgbClr val="0562C1"/>
                </a:solidFill>
                <a:latin typeface="Verdana" panose="020B0604030504040204"/>
                <a:cs typeface="Verdana" panose="020B0604030504040204"/>
              </a:rPr>
              <a:t> </a:t>
            </a:r>
            <a:r>
              <a:rPr sz="1800" spc="-10" dirty="0">
                <a:latin typeface="Verdana" panose="020B0604030504040204"/>
                <a:cs typeface="Verdana" panose="020B0604030504040204"/>
              </a:rPr>
              <a:t>Website</a:t>
            </a:r>
            <a:r>
              <a:rPr sz="1800" spc="-10" dirty="0">
                <a:latin typeface="宋体" panose="02010600030101010101" pitchFamily="2" charset="-122"/>
                <a:cs typeface="宋体" panose="02010600030101010101" pitchFamily="2" charset="-122"/>
              </a:rPr>
              <a:t>：</a:t>
            </a:r>
            <a:r>
              <a:rPr sz="1800" spc="-10" dirty="0">
                <a:latin typeface="Verdana" panose="020B0604030504040204"/>
                <a:cs typeface="Verdana" panose="020B0604030504040204"/>
                <a:hlinkClick r:id="rId2"/>
              </a:rPr>
              <a:t>www.nhcsports.cn</a:t>
            </a:r>
            <a:endParaRPr sz="1800">
              <a:latin typeface="Verdana" panose="020B0604030504040204"/>
              <a:cs typeface="Verdana" panose="020B0604030504040204"/>
            </a:endParaRPr>
          </a:p>
        </p:txBody>
      </p:sp>
      <p:sp>
        <p:nvSpPr>
          <p:cNvPr id="3" name="object 3"/>
          <p:cNvSpPr/>
          <p:nvPr/>
        </p:nvSpPr>
        <p:spPr>
          <a:xfrm>
            <a:off x="1310639" y="3875532"/>
            <a:ext cx="9741408" cy="2897124"/>
          </a:xfrm>
          <a:prstGeom prst="rect">
            <a:avLst/>
          </a:prstGeom>
          <a:blipFill>
            <a:blip r:embed="rId3" cstate="print"/>
            <a:stretch>
              <a:fillRect/>
            </a:stretch>
          </a:blipFill>
        </p:spPr>
        <p:txBody>
          <a:bodyPr wrap="square" lIns="0" tIns="0" rIns="0" bIns="0" rtlCol="0"/>
          <a:lstStyle/>
          <a:p/>
        </p:txBody>
      </p:sp>
      <p:sp>
        <p:nvSpPr>
          <p:cNvPr id="4" name="object 4"/>
          <p:cNvSpPr txBox="1"/>
          <p:nvPr/>
        </p:nvSpPr>
        <p:spPr>
          <a:xfrm>
            <a:off x="6202045" y="1802129"/>
            <a:ext cx="4064000" cy="57404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宋体" panose="02010600030101010101" pitchFamily="2" charset="-122"/>
                <a:cs typeface="宋体" panose="02010600030101010101" pitchFamily="2" charset="-122"/>
              </a:rPr>
              <a:t>地址：苏州市吴江区水秀街</a:t>
            </a:r>
            <a:r>
              <a:rPr sz="1800" spc="-5" dirty="0">
                <a:latin typeface="Arial" panose="020B0604020202020204"/>
                <a:cs typeface="Arial" panose="020B0604020202020204"/>
              </a:rPr>
              <a:t>500</a:t>
            </a:r>
            <a:r>
              <a:rPr sz="1800" dirty="0">
                <a:latin typeface="宋体" panose="02010600030101010101" pitchFamily="2" charset="-122"/>
                <a:cs typeface="宋体" panose="02010600030101010101" pitchFamily="2" charset="-122"/>
              </a:rPr>
              <a:t>号稻谷国 际中心</a:t>
            </a:r>
            <a:r>
              <a:rPr sz="1800" spc="-5" dirty="0">
                <a:latin typeface="Arial" panose="020B0604020202020204"/>
                <a:cs typeface="Arial" panose="020B0604020202020204"/>
              </a:rPr>
              <a:t>1704</a:t>
            </a:r>
            <a:r>
              <a:rPr sz="1800" dirty="0">
                <a:latin typeface="宋体" panose="02010600030101010101" pitchFamily="2" charset="-122"/>
                <a:cs typeface="宋体" panose="02010600030101010101" pitchFamily="2" charset="-122"/>
              </a:rPr>
              <a:t>单元</a:t>
            </a:r>
            <a:endParaRPr sz="1800">
              <a:latin typeface="宋体" panose="02010600030101010101" pitchFamily="2" charset="-122"/>
              <a:cs typeface="宋体" panose="02010600030101010101" pitchFamily="2" charset="-122"/>
            </a:endParaRPr>
          </a:p>
        </p:txBody>
      </p:sp>
      <p:sp>
        <p:nvSpPr>
          <p:cNvPr id="5" name="object 5"/>
          <p:cNvSpPr txBox="1"/>
          <p:nvPr/>
        </p:nvSpPr>
        <p:spPr>
          <a:xfrm>
            <a:off x="6202045" y="2579370"/>
            <a:ext cx="153733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宋体" panose="02010600030101010101" pitchFamily="2" charset="-122"/>
                <a:cs typeface="宋体" panose="02010600030101010101" pitchFamily="2" charset="-122"/>
              </a:rPr>
              <a:t>邮编：</a:t>
            </a:r>
            <a:r>
              <a:rPr sz="1800" spc="-480" dirty="0">
                <a:latin typeface="宋体" panose="02010600030101010101" pitchFamily="2" charset="-122"/>
                <a:cs typeface="宋体" panose="02010600030101010101" pitchFamily="2" charset="-122"/>
              </a:rPr>
              <a:t> </a:t>
            </a:r>
            <a:r>
              <a:rPr sz="1800" spc="-5" dirty="0">
                <a:latin typeface="Arial" panose="020B0604020202020204"/>
                <a:cs typeface="Arial" panose="020B0604020202020204"/>
              </a:rPr>
              <a:t>215200</a:t>
            </a:r>
            <a:endParaRPr sz="1800">
              <a:latin typeface="Arial" panose="020B0604020202020204"/>
              <a:cs typeface="Arial" panose="020B0604020202020204"/>
            </a:endParaRPr>
          </a:p>
        </p:txBody>
      </p:sp>
      <p:sp>
        <p:nvSpPr>
          <p:cNvPr id="6" name="object 6"/>
          <p:cNvSpPr txBox="1"/>
          <p:nvPr/>
        </p:nvSpPr>
        <p:spPr>
          <a:xfrm>
            <a:off x="6202045" y="3081020"/>
            <a:ext cx="1968500" cy="665480"/>
          </a:xfrm>
          <a:prstGeom prst="rect">
            <a:avLst/>
          </a:prstGeom>
        </p:spPr>
        <p:txBody>
          <a:bodyPr vert="horz" wrap="square" lIns="0" tIns="12700" rIns="0" bIns="0" rtlCol="0">
            <a:spAutoFit/>
          </a:bodyPr>
          <a:lstStyle/>
          <a:p>
            <a:pPr marL="498475" marR="5080" indent="-485775">
              <a:lnSpc>
                <a:spcPct val="117000"/>
              </a:lnSpc>
              <a:spcBef>
                <a:spcPts val="100"/>
              </a:spcBef>
            </a:pPr>
            <a:r>
              <a:rPr sz="1800" spc="-165" dirty="0">
                <a:latin typeface="Calibri" panose="020F0502020204030204"/>
                <a:cs typeface="Calibri" panose="020F0502020204030204"/>
              </a:rPr>
              <a:t>T</a:t>
            </a:r>
            <a:r>
              <a:rPr sz="1800" spc="-5" dirty="0">
                <a:latin typeface="Calibri" panose="020F0502020204030204"/>
                <a:cs typeface="Calibri" panose="020F0502020204030204"/>
              </a:rPr>
              <a:t>e</a:t>
            </a:r>
            <a:r>
              <a:rPr sz="1800" dirty="0">
                <a:latin typeface="Calibri" panose="020F0502020204030204"/>
                <a:cs typeface="Calibri" panose="020F0502020204030204"/>
              </a:rPr>
              <a:t>l</a:t>
            </a:r>
            <a:r>
              <a:rPr sz="1800" dirty="0">
                <a:latin typeface="宋体" panose="02010600030101010101" pitchFamily="2" charset="-122"/>
                <a:cs typeface="宋体" panose="02010600030101010101" pitchFamily="2" charset="-122"/>
              </a:rPr>
              <a:t>：</a:t>
            </a:r>
            <a:r>
              <a:rPr sz="1800" spc="-5" dirty="0">
                <a:latin typeface="Calibri" panose="020F0502020204030204"/>
                <a:cs typeface="Calibri" panose="020F0502020204030204"/>
              </a:rPr>
              <a:t>0512-6316871</a:t>
            </a:r>
            <a:r>
              <a:rPr sz="1800" dirty="0">
                <a:latin typeface="Calibri" panose="020F0502020204030204"/>
                <a:cs typeface="Calibri" panose="020F0502020204030204"/>
              </a:rPr>
              <a:t>6  </a:t>
            </a:r>
            <a:r>
              <a:rPr sz="1800" spc="-5" dirty="0">
                <a:latin typeface="Calibri" panose="020F0502020204030204"/>
                <a:cs typeface="Calibri" panose="020F0502020204030204"/>
              </a:rPr>
              <a:t>0512-6316871</a:t>
            </a:r>
            <a:r>
              <a:rPr sz="1800" dirty="0">
                <a:latin typeface="Calibri" panose="020F0502020204030204"/>
                <a:cs typeface="Calibri" panose="020F0502020204030204"/>
              </a:rPr>
              <a:t>1</a:t>
            </a:r>
            <a:endParaRPr sz="1800">
              <a:latin typeface="Calibri" panose="020F0502020204030204"/>
              <a:cs typeface="Calibri" panose="020F0502020204030204"/>
            </a:endParaRPr>
          </a:p>
        </p:txBody>
      </p:sp>
      <p:sp>
        <p:nvSpPr>
          <p:cNvPr id="7" name="object 7"/>
          <p:cNvSpPr txBox="1">
            <a:spLocks noGrp="1"/>
          </p:cNvSpPr>
          <p:nvPr>
            <p:ph type="title"/>
          </p:nvPr>
        </p:nvSpPr>
        <p:spPr>
          <a:xfrm>
            <a:off x="2395220" y="519429"/>
            <a:ext cx="1244600" cy="381635"/>
          </a:xfrm>
          <a:prstGeom prst="rect">
            <a:avLst/>
          </a:prstGeom>
        </p:spPr>
        <p:txBody>
          <a:bodyPr vert="horz" wrap="square" lIns="0" tIns="12700" rIns="0" bIns="0" rtlCol="0">
            <a:spAutoFit/>
          </a:bodyPr>
          <a:lstStyle/>
          <a:p>
            <a:pPr marL="12700" algn="l" defTabSz="914400">
              <a:lnSpc>
                <a:spcPct val="100000"/>
              </a:lnSpc>
              <a:spcBef>
                <a:spcPts val="100"/>
              </a:spcBef>
              <a:buClrTx/>
              <a:buSzTx/>
              <a:buFontTx/>
            </a:pPr>
            <a:r>
              <a:rPr kern="1200" dirty="0">
                <a:solidFill>
                  <a:schemeClr val="tx1"/>
                </a:solidFill>
                <a:ea typeface="+mn-ea"/>
              </a:rPr>
              <a:t>联系方式</a:t>
            </a:r>
            <a:endParaRPr kern="1200" dirty="0">
              <a:solidFill>
                <a:schemeClr val="tx1"/>
              </a:solidFill>
              <a:ea typeface="+mn-ea"/>
            </a:endParaRPr>
          </a:p>
        </p:txBody>
      </p:sp>
      <p:sp>
        <p:nvSpPr>
          <p:cNvPr id="8" name="object 8"/>
          <p:cNvSpPr txBox="1"/>
          <p:nvPr/>
        </p:nvSpPr>
        <p:spPr>
          <a:xfrm>
            <a:off x="9316084" y="6376987"/>
            <a:ext cx="206375" cy="240029"/>
          </a:xfrm>
          <a:prstGeom prst="rect">
            <a:avLst/>
          </a:prstGeom>
        </p:spPr>
        <p:txBody>
          <a:bodyPr vert="horz" wrap="square" lIns="0" tIns="13335" rIns="0" bIns="0" rtlCol="0">
            <a:spAutoFit/>
          </a:bodyPr>
          <a:lstStyle/>
          <a:p>
            <a:pPr marL="12700">
              <a:lnSpc>
                <a:spcPct val="100000"/>
              </a:lnSpc>
              <a:spcBef>
                <a:spcPts val="105"/>
              </a:spcBef>
            </a:pPr>
            <a:r>
              <a:rPr sz="1400" spc="-5" dirty="0">
                <a:latin typeface="Calibri" panose="020F0502020204030204"/>
                <a:cs typeface="Calibri" panose="020F0502020204030204"/>
              </a:rPr>
              <a:t>1</a:t>
            </a:r>
            <a:r>
              <a:rPr sz="1400" dirty="0">
                <a:latin typeface="Calibri" panose="020F0502020204030204"/>
                <a:cs typeface="Calibri" panose="020F0502020204030204"/>
              </a:rPr>
              <a:t>8</a:t>
            </a:r>
            <a:endParaRPr sz="1400">
              <a:latin typeface="Calibri" panose="020F0502020204030204"/>
              <a:cs typeface="Calibri" panose="020F0502020204030204"/>
            </a:endParaRPr>
          </a:p>
        </p:txBody>
      </p:sp>
      <p:sp>
        <p:nvSpPr>
          <p:cNvPr id="9" name="object 9"/>
          <p:cNvSpPr txBox="1"/>
          <p:nvPr/>
        </p:nvSpPr>
        <p:spPr>
          <a:xfrm>
            <a:off x="10105390" y="6376987"/>
            <a:ext cx="333375" cy="367030"/>
          </a:xfrm>
          <a:prstGeom prst="rect">
            <a:avLst/>
          </a:prstGeom>
        </p:spPr>
        <p:txBody>
          <a:bodyPr vert="horz" wrap="square" lIns="0" tIns="13335" rIns="0" bIns="0" rtlCol="0">
            <a:spAutoFit/>
          </a:bodyPr>
          <a:lstStyle/>
          <a:p>
            <a:pPr marL="12700">
              <a:lnSpc>
                <a:spcPts val="1340"/>
              </a:lnSpc>
              <a:spcBef>
                <a:spcPts val="105"/>
              </a:spcBef>
            </a:pPr>
            <a:r>
              <a:rPr sz="1400" dirty="0">
                <a:latin typeface="Calibri" panose="020F0502020204030204"/>
                <a:cs typeface="Calibri" panose="020F0502020204030204"/>
              </a:rPr>
              <a:t>18</a:t>
            </a:r>
            <a:endParaRPr sz="1400">
              <a:latin typeface="Calibri" panose="020F0502020204030204"/>
              <a:cs typeface="Calibri" panose="020F0502020204030204"/>
            </a:endParaRPr>
          </a:p>
          <a:p>
            <a:pPr marL="139700">
              <a:lnSpc>
                <a:spcPts val="1340"/>
              </a:lnSpc>
            </a:pPr>
            <a:r>
              <a:rPr sz="1400" spc="-5" dirty="0">
                <a:latin typeface="Calibri" panose="020F0502020204030204"/>
                <a:cs typeface="Calibri" panose="020F0502020204030204"/>
              </a:rPr>
              <a:t>1</a:t>
            </a:r>
            <a:r>
              <a:rPr sz="1400" dirty="0">
                <a:latin typeface="Calibri" panose="020F0502020204030204"/>
                <a:cs typeface="Calibri" panose="020F0502020204030204"/>
              </a:rPr>
              <a:t>8</a:t>
            </a:r>
            <a:endParaRPr sz="1400">
              <a:latin typeface="Calibri" panose="020F0502020204030204"/>
              <a:cs typeface="Calibri" panose="020F050202020403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275840" y="488950"/>
            <a:ext cx="792480" cy="460375"/>
          </a:xfrm>
          <a:prstGeom prst="rect">
            <a:avLst/>
          </a:prstGeom>
          <a:noFill/>
        </p:spPr>
        <p:txBody>
          <a:bodyPr wrap="none" rtlCol="0" anchor="t">
            <a:spAutoFit/>
          </a:bodyPr>
          <a:p>
            <a:pPr algn="l">
              <a:buClrTx/>
              <a:buSzTx/>
              <a:buFontTx/>
            </a:pPr>
            <a:r>
              <a:rPr lang="zh-CN" altLang="en-US" sz="2400" b="1" dirty="0">
                <a:solidFill>
                  <a:schemeClr val="tx1"/>
                </a:solidFill>
                <a:latin typeface="微软雅黑" panose="020B0503020204020204" charset="-122"/>
                <a:ea typeface="微软雅黑" panose="020B0503020204020204" charset="-122"/>
                <a:sym typeface="+mn-ea"/>
              </a:rPr>
              <a:t>目录</a:t>
            </a:r>
            <a:endParaRPr lang="zh-CN" altLang="en-US" sz="2400" b="1" dirty="0">
              <a:solidFill>
                <a:schemeClr val="tx1"/>
              </a:solidFill>
              <a:latin typeface="微软雅黑" panose="020B0503020204020204" charset="-122"/>
              <a:ea typeface="微软雅黑" panose="020B0503020204020204" charset="-122"/>
              <a:sym typeface="+mn-ea"/>
            </a:endParaRPr>
          </a:p>
        </p:txBody>
      </p:sp>
      <p:sp>
        <p:nvSpPr>
          <p:cNvPr id="4" name="文本框 3"/>
          <p:cNvSpPr txBox="1"/>
          <p:nvPr/>
        </p:nvSpPr>
        <p:spPr>
          <a:xfrm>
            <a:off x="345440" y="1577340"/>
            <a:ext cx="6027420" cy="5262245"/>
          </a:xfrm>
          <a:prstGeom prst="rect">
            <a:avLst/>
          </a:prstGeom>
          <a:noFill/>
        </p:spPr>
        <p:txBody>
          <a:bodyPr wrap="square" rtlCol="0">
            <a:spAutoFit/>
          </a:bodyPr>
          <a:p>
            <a:pPr marL="514350" indent="-514350">
              <a:buFont typeface="+mj-lt"/>
              <a:buAutoNum type="arabicPeriod"/>
            </a:pPr>
            <a:r>
              <a:rPr lang="zh-CN" altLang="en-US" sz="2800">
                <a:ea typeface="宋体" panose="02010600030101010101" pitchFamily="2" charset="-122"/>
              </a:rPr>
              <a:t>总结</a:t>
            </a:r>
            <a:endParaRPr lang="zh-CN" altLang="en-US" sz="2800">
              <a:ea typeface="宋体" panose="02010600030101010101" pitchFamily="2" charset="-122"/>
            </a:endParaRPr>
          </a:p>
          <a:p>
            <a:pPr marL="514350" indent="-514350">
              <a:buFont typeface="+mj-lt"/>
              <a:buAutoNum type="arabicPeriod"/>
            </a:pPr>
            <a:r>
              <a:rPr sz="2800" dirty="0">
                <a:sym typeface="+mn-ea"/>
              </a:rPr>
              <a:t>魏氏体育管理中心：里程碑</a:t>
            </a:r>
            <a:endParaRPr lang="zh-CN" altLang="en-US" sz="2800">
              <a:ea typeface="宋体" panose="02010600030101010101" pitchFamily="2" charset="-122"/>
            </a:endParaRPr>
          </a:p>
          <a:p>
            <a:pPr marL="514350" indent="-514350">
              <a:buFont typeface="+mj-lt"/>
              <a:buAutoNum type="arabicPeriod"/>
            </a:pPr>
            <a:r>
              <a:rPr sz="2800" dirty="0">
                <a:sym typeface="+mn-ea"/>
              </a:rPr>
              <a:t>魏氏体育管理中心：核心产品与服务</a:t>
            </a:r>
            <a:endParaRPr lang="zh-CN" altLang="en-US" sz="2800">
              <a:ea typeface="宋体" panose="02010600030101010101" pitchFamily="2" charset="-122"/>
            </a:endParaRPr>
          </a:p>
          <a:p>
            <a:pPr marL="514350" indent="-514350">
              <a:buFont typeface="+mj-lt"/>
              <a:buAutoNum type="arabicPeriod"/>
            </a:pPr>
            <a:r>
              <a:rPr sz="2800" dirty="0">
                <a:sym typeface="+mn-ea"/>
              </a:rPr>
              <a:t>体育管理中心app</a:t>
            </a:r>
            <a:endParaRPr sz="2800" dirty="0">
              <a:sym typeface="+mn-ea"/>
            </a:endParaRPr>
          </a:p>
          <a:p>
            <a:pPr marL="514350" indent="-514350" algn="l">
              <a:buFont typeface="+mj-lt"/>
              <a:buAutoNum type="arabicPeriod"/>
            </a:pPr>
            <a:r>
              <a:rPr sz="2800" dirty="0">
                <a:sym typeface="+mn-ea"/>
              </a:rPr>
              <a:t>Haaga-Helia应用大学苏州实验室LAB8项目</a:t>
            </a:r>
            <a:endParaRPr sz="2800" dirty="0"/>
          </a:p>
          <a:p>
            <a:pPr marL="514350" indent="-514350">
              <a:buFont typeface="+mj-lt"/>
              <a:buAutoNum type="arabicPeriod"/>
            </a:pPr>
            <a:r>
              <a:rPr sz="2800" dirty="0">
                <a:sym typeface="+mn-ea"/>
              </a:rPr>
              <a:t>Haaga-Helia ：大数据 - 大生意</a:t>
            </a:r>
            <a:endParaRPr lang="zh-CN" altLang="en-SG" sz="2800" dirty="0">
              <a:latin typeface="宋体" panose="02010600030101010101" pitchFamily="2" charset="-122"/>
              <a:ea typeface="宋体" panose="02010600030101010101" pitchFamily="2" charset="-122"/>
              <a:cs typeface="宋体" panose="02010600030101010101" pitchFamily="2" charset="-122"/>
              <a:sym typeface="+mn-ea"/>
            </a:endParaRPr>
          </a:p>
          <a:p>
            <a:pPr marL="514350" indent="-514350">
              <a:buFont typeface="+mj-lt"/>
              <a:buAutoNum type="arabicPeriod"/>
            </a:pPr>
            <a:r>
              <a:rPr sz="2800" dirty="0">
                <a:sym typeface="+mn-ea"/>
              </a:rPr>
              <a:t>NICCAP - 北欧创新公司创立与加速项目</a:t>
            </a:r>
            <a:endParaRPr sz="2800" kern="1200" dirty="0">
              <a:solidFill>
                <a:schemeClr val="tx1"/>
              </a:solidFill>
              <a:ea typeface="+mn-ea"/>
            </a:endParaRPr>
          </a:p>
          <a:p>
            <a:pPr marL="514350" indent="-514350">
              <a:buFont typeface="+mj-lt"/>
              <a:buAutoNum type="arabicPeriod"/>
            </a:pPr>
            <a:r>
              <a:rPr lang="zh-CN" sz="2800" dirty="0">
                <a:sym typeface="+mn-ea"/>
              </a:rPr>
              <a:t>芬兰</a:t>
            </a:r>
            <a:r>
              <a:rPr sz="2800" dirty="0">
                <a:sym typeface="+mn-ea"/>
              </a:rPr>
              <a:t>体育小镇服务计划项目</a:t>
            </a:r>
            <a:endParaRPr sz="2800" dirty="0">
              <a:sym typeface="+mn-ea"/>
            </a:endParaRPr>
          </a:p>
          <a:p>
            <a:pPr indent="0">
              <a:buFont typeface="+mj-lt"/>
              <a:buNone/>
            </a:pPr>
            <a:endParaRPr lang="zh-CN" altLang="en-US" sz="2800">
              <a:ea typeface="宋体" panose="02010600030101010101" pitchFamily="2" charset="-122"/>
            </a:endParaRPr>
          </a:p>
        </p:txBody>
      </p:sp>
      <p:sp>
        <p:nvSpPr>
          <p:cNvPr id="5" name="文本框 4"/>
          <p:cNvSpPr txBox="1"/>
          <p:nvPr/>
        </p:nvSpPr>
        <p:spPr>
          <a:xfrm>
            <a:off x="6129655" y="1577340"/>
            <a:ext cx="6202045" cy="3969385"/>
          </a:xfrm>
          <a:prstGeom prst="rect">
            <a:avLst/>
          </a:prstGeom>
          <a:noFill/>
        </p:spPr>
        <p:txBody>
          <a:bodyPr wrap="square" rtlCol="0" anchor="t">
            <a:spAutoFit/>
          </a:bodyPr>
          <a:p>
            <a:pPr marL="514350" indent="-514350">
              <a:buClr>
                <a:srgbClr val="000000"/>
              </a:buClr>
              <a:buSzPct val="99000"/>
              <a:buFont typeface="+mj-lt"/>
              <a:buAutoNum type="arabicPeriod" startAt="9"/>
            </a:pPr>
            <a:r>
              <a:rPr lang="zh-CN" altLang="en-US" sz="2800">
                <a:ea typeface="宋体" panose="02010600030101010101" pitchFamily="2" charset="-122"/>
                <a:sym typeface="+mn-ea"/>
              </a:rPr>
              <a:t>办公与场地需求</a:t>
            </a:r>
            <a:endParaRPr lang="zh-CN" altLang="en-US" sz="2800">
              <a:ea typeface="宋体" panose="02010600030101010101" pitchFamily="2" charset="-122"/>
              <a:sym typeface="+mn-ea"/>
            </a:endParaRPr>
          </a:p>
          <a:p>
            <a:pPr marL="514350" indent="-514350">
              <a:buClr>
                <a:srgbClr val="000000"/>
              </a:buClr>
              <a:buSzPct val="99000"/>
              <a:buFont typeface="+mj-lt"/>
              <a:buAutoNum type="arabicPeriod" startAt="9"/>
            </a:pPr>
            <a:r>
              <a:rPr lang="zh-CN" sz="2800" dirty="0">
                <a:sym typeface="+mn-ea"/>
              </a:rPr>
              <a:t>三</a:t>
            </a:r>
            <a:r>
              <a:rPr sz="2800" dirty="0">
                <a:sym typeface="+mn-ea"/>
              </a:rPr>
              <a:t>年盈利预测(百万元)</a:t>
            </a:r>
            <a:endParaRPr lang="zh-CN" altLang="en-US" sz="2800">
              <a:ea typeface="宋体" panose="02010600030101010101" pitchFamily="2" charset="-122"/>
              <a:sym typeface="+mn-ea"/>
            </a:endParaRPr>
          </a:p>
          <a:p>
            <a:pPr marL="514350" indent="-514350">
              <a:buClr>
                <a:srgbClr val="000000"/>
              </a:buClr>
              <a:buSzPct val="99000"/>
              <a:buFont typeface="+mj-lt"/>
              <a:buAutoNum type="arabicPeriod" startAt="9"/>
            </a:pPr>
            <a:r>
              <a:rPr lang="zh-CN" altLang="en-US" sz="2800">
                <a:ea typeface="宋体" panose="02010600030101010101" pitchFamily="2" charset="-122"/>
                <a:sym typeface="+mn-ea"/>
              </a:rPr>
              <a:t>资金募集</a:t>
            </a:r>
            <a:endParaRPr lang="zh-CN" altLang="en-US" sz="2800">
              <a:ea typeface="宋体" panose="02010600030101010101" pitchFamily="2" charset="-122"/>
            </a:endParaRPr>
          </a:p>
          <a:p>
            <a:pPr marL="514350" indent="-514350">
              <a:buClr>
                <a:srgbClr val="000000"/>
              </a:buClr>
              <a:buSzPct val="99000"/>
              <a:buFont typeface="+mj-lt"/>
              <a:buAutoNum type="arabicPeriod" startAt="9"/>
            </a:pPr>
            <a:r>
              <a:rPr lang="zh-CN" altLang="en-US" sz="2800">
                <a:ea typeface="宋体" panose="02010600030101010101" pitchFamily="2" charset="-122"/>
                <a:sym typeface="+mn-ea"/>
              </a:rPr>
              <a:t>退出策略</a:t>
            </a:r>
            <a:endParaRPr lang="zh-CN" altLang="en-US" sz="2800">
              <a:ea typeface="宋体" panose="02010600030101010101" pitchFamily="2" charset="-122"/>
            </a:endParaRPr>
          </a:p>
          <a:p>
            <a:pPr marL="514350" indent="-514350">
              <a:buClr>
                <a:srgbClr val="000000"/>
              </a:buClr>
              <a:buSzPct val="99000"/>
              <a:buFont typeface="+mj-lt"/>
              <a:buAutoNum type="arabicPeriod" startAt="9"/>
            </a:pPr>
            <a:r>
              <a:rPr lang="zh-CN" altLang="en-US" sz="2800">
                <a:ea typeface="宋体" panose="02010600030101010101" pitchFamily="2" charset="-122"/>
                <a:sym typeface="+mn-ea"/>
              </a:rPr>
              <a:t>我们的合作伙伴</a:t>
            </a:r>
            <a:endParaRPr lang="zh-CN" altLang="en-US" sz="2800">
              <a:ea typeface="宋体" panose="02010600030101010101" pitchFamily="2" charset="-122"/>
            </a:endParaRPr>
          </a:p>
          <a:p>
            <a:pPr marL="514350" indent="-514350">
              <a:buClr>
                <a:srgbClr val="000000"/>
              </a:buClr>
              <a:buSzPct val="99000"/>
              <a:buFont typeface="+mj-lt"/>
              <a:buAutoNum type="arabicPeriod" startAt="9"/>
            </a:pPr>
            <a:r>
              <a:rPr lang="en-US" altLang="zh-CN" sz="2800">
                <a:ea typeface="宋体" panose="02010600030101010101" pitchFamily="2" charset="-122"/>
                <a:sym typeface="+mn-ea"/>
              </a:rPr>
              <a:t>2018-2020</a:t>
            </a:r>
            <a:r>
              <a:rPr lang="zh-CN" altLang="en-US" sz="2800">
                <a:ea typeface="宋体" panose="02010600030101010101" pitchFamily="2" charset="-122"/>
                <a:sym typeface="+mn-ea"/>
              </a:rPr>
              <a:t>营销活动</a:t>
            </a:r>
            <a:endParaRPr lang="zh-CN" altLang="en-US" sz="2800">
              <a:ea typeface="宋体" panose="02010600030101010101" pitchFamily="2" charset="-122"/>
            </a:endParaRPr>
          </a:p>
          <a:p>
            <a:pPr marL="514350" indent="-514350">
              <a:buClr>
                <a:srgbClr val="000000"/>
              </a:buClr>
              <a:buSzPct val="99000"/>
              <a:buFont typeface="+mj-lt"/>
              <a:buAutoNum type="arabicPeriod" startAt="9"/>
            </a:pPr>
            <a:r>
              <a:rPr lang="zh-CN" altLang="en-US" sz="2800">
                <a:ea typeface="宋体" panose="02010600030101010101" pitchFamily="2" charset="-122"/>
                <a:sym typeface="+mn-ea"/>
              </a:rPr>
              <a:t>创始人简介</a:t>
            </a:r>
            <a:endParaRPr lang="zh-CN" altLang="en-US" sz="2800">
              <a:ea typeface="宋体" panose="02010600030101010101" pitchFamily="2" charset="-122"/>
            </a:endParaRPr>
          </a:p>
          <a:p>
            <a:pPr marL="514350" indent="-514350">
              <a:buClr>
                <a:srgbClr val="000000"/>
              </a:buClr>
              <a:buSzPct val="99000"/>
              <a:buFont typeface="+mj-lt"/>
              <a:buAutoNum type="arabicPeriod" startAt="9"/>
            </a:pPr>
            <a:r>
              <a:rPr lang="zh-CN" altLang="en-US" sz="2800">
                <a:ea typeface="宋体" panose="02010600030101010101" pitchFamily="2" charset="-122"/>
                <a:sym typeface="+mn-ea"/>
              </a:rPr>
              <a:t>顾问团队（部分）</a:t>
            </a:r>
            <a:endParaRPr lang="zh-CN" altLang="en-US" sz="2800">
              <a:ea typeface="宋体" panose="02010600030101010101" pitchFamily="2" charset="-122"/>
            </a:endParaRPr>
          </a:p>
          <a:p>
            <a:pPr marL="514350" indent="-514350">
              <a:buClr>
                <a:srgbClr val="000000"/>
              </a:buClr>
              <a:buSzPct val="99000"/>
              <a:buFont typeface="+mj-lt"/>
              <a:buAutoNum type="arabicPeriod" startAt="9"/>
            </a:pPr>
            <a:r>
              <a:rPr lang="zh-CN" altLang="en-US" sz="2800">
                <a:ea typeface="宋体" panose="02010600030101010101" pitchFamily="2" charset="-122"/>
                <a:sym typeface="+mn-ea"/>
              </a:rPr>
              <a:t>联系方式</a:t>
            </a:r>
            <a:endParaRPr lang="zh-CN" altLang="en-US" sz="2800">
              <a:ea typeface="宋体" panose="02010600030101010101" pitchFamily="2" charset="-122"/>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5155" y="524255"/>
            <a:ext cx="1850136" cy="429768"/>
          </a:xfrm>
          <a:prstGeom prst="rect">
            <a:avLst/>
          </a:prstGeom>
          <a:blipFill>
            <a:blip r:embed="rId1" cstate="print"/>
            <a:stretch>
              <a:fillRect/>
            </a:stretch>
          </a:blipFill>
        </p:spPr>
        <p:txBody>
          <a:bodyPr wrap="square" lIns="0" tIns="0" rIns="0" bIns="0" rtlCol="0"/>
          <a:lstStyle/>
          <a:p/>
        </p:txBody>
      </p:sp>
      <p:sp>
        <p:nvSpPr>
          <p:cNvPr id="3" name="object 3"/>
          <p:cNvSpPr txBox="1"/>
          <p:nvPr/>
        </p:nvSpPr>
        <p:spPr>
          <a:xfrm>
            <a:off x="309245" y="1550288"/>
            <a:ext cx="1681480" cy="1948814"/>
          </a:xfrm>
          <a:prstGeom prst="rect">
            <a:avLst/>
          </a:prstGeom>
          <a:solidFill>
            <a:srgbClr val="BEBEBE"/>
          </a:solidFill>
          <a:ln w="12700">
            <a:solidFill>
              <a:srgbClr val="FFFFFF"/>
            </a:solidFill>
          </a:ln>
        </p:spPr>
        <p:txBody>
          <a:bodyPr vert="horz" wrap="square" lIns="0" tIns="0" rIns="0" bIns="0" rtlCol="0">
            <a:spAutoFit/>
          </a:bodyPr>
          <a:lstStyle/>
          <a:p>
            <a:pPr>
              <a:lnSpc>
                <a:spcPct val="100000"/>
              </a:lnSpc>
            </a:pPr>
            <a:endParaRPr sz="1800">
              <a:latin typeface="Times New Roman" panose="02020603050405020304"/>
              <a:cs typeface="Times New Roman" panose="02020603050405020304"/>
            </a:endParaRPr>
          </a:p>
          <a:p>
            <a:pPr>
              <a:lnSpc>
                <a:spcPct val="100000"/>
              </a:lnSpc>
            </a:pPr>
            <a:endParaRPr sz="1800">
              <a:latin typeface="Times New Roman" panose="02020603050405020304"/>
              <a:cs typeface="Times New Roman" panose="02020603050405020304"/>
            </a:endParaRPr>
          </a:p>
          <a:p>
            <a:pPr>
              <a:lnSpc>
                <a:spcPct val="100000"/>
              </a:lnSpc>
              <a:spcBef>
                <a:spcPts val="50"/>
              </a:spcBef>
            </a:pPr>
            <a:endParaRPr sz="2000">
              <a:latin typeface="Times New Roman" panose="02020603050405020304"/>
              <a:cs typeface="Times New Roman" panose="02020603050405020304"/>
            </a:endParaRPr>
          </a:p>
          <a:p>
            <a:pPr marL="381000">
              <a:lnSpc>
                <a:spcPct val="100000"/>
              </a:lnSpc>
            </a:pPr>
            <a:r>
              <a:rPr sz="1800" b="1" dirty="0">
                <a:latin typeface="宋体" panose="02010600030101010101" pitchFamily="2" charset="-122"/>
                <a:cs typeface="宋体" panose="02010600030101010101" pitchFamily="2" charset="-122"/>
              </a:rPr>
              <a:t>市场背</a:t>
            </a:r>
            <a:r>
              <a:rPr sz="1800" b="1" spc="-10" dirty="0">
                <a:latin typeface="宋体" panose="02010600030101010101" pitchFamily="2" charset="-122"/>
                <a:cs typeface="宋体" panose="02010600030101010101" pitchFamily="2" charset="-122"/>
              </a:rPr>
              <a:t>景</a:t>
            </a:r>
            <a:endParaRPr sz="1800">
              <a:latin typeface="宋体" panose="02010600030101010101" pitchFamily="2" charset="-122"/>
              <a:cs typeface="宋体" panose="02010600030101010101" pitchFamily="2" charset="-122"/>
            </a:endParaRPr>
          </a:p>
        </p:txBody>
      </p:sp>
      <p:sp>
        <p:nvSpPr>
          <p:cNvPr id="4" name="object 4"/>
          <p:cNvSpPr txBox="1"/>
          <p:nvPr/>
        </p:nvSpPr>
        <p:spPr>
          <a:xfrm>
            <a:off x="2539364" y="1672908"/>
            <a:ext cx="80645" cy="255904"/>
          </a:xfrm>
          <a:prstGeom prst="rect">
            <a:avLst/>
          </a:prstGeom>
        </p:spPr>
        <p:txBody>
          <a:bodyPr vert="horz" wrap="square" lIns="0" tIns="0" rIns="0" bIns="0" rtlCol="0">
            <a:spAutoFit/>
          </a:bodyPr>
          <a:lstStyle/>
          <a:p>
            <a:pPr>
              <a:lnSpc>
                <a:spcPts val="1990"/>
              </a:lnSpc>
            </a:pPr>
            <a:r>
              <a:rPr sz="1800" dirty="0">
                <a:latin typeface="Arial" panose="020B0604020202020204"/>
                <a:cs typeface="Arial" panose="020B0604020202020204"/>
              </a:rPr>
              <a:t>•</a:t>
            </a:r>
            <a:endParaRPr sz="1800">
              <a:latin typeface="Arial" panose="020B0604020202020204"/>
              <a:cs typeface="Arial" panose="020B0604020202020204"/>
            </a:endParaRPr>
          </a:p>
        </p:txBody>
      </p:sp>
      <p:sp>
        <p:nvSpPr>
          <p:cNvPr id="5" name="object 5"/>
          <p:cNvSpPr txBox="1">
            <a:spLocks noGrp="1"/>
          </p:cNvSpPr>
          <p:nvPr>
            <p:ph type="title"/>
          </p:nvPr>
        </p:nvSpPr>
        <p:spPr>
          <a:xfrm>
            <a:off x="2812414" y="1556638"/>
            <a:ext cx="8885555" cy="1094105"/>
          </a:xfrm>
          <a:prstGeom prst="rect">
            <a:avLst/>
          </a:prstGeom>
        </p:spPr>
        <p:txBody>
          <a:bodyPr vert="horz" wrap="square" lIns="0" tIns="12700" rIns="0" bIns="0" rtlCol="0">
            <a:spAutoFit/>
          </a:bodyPr>
          <a:lstStyle/>
          <a:p>
            <a:pPr marL="12700" marR="5080">
              <a:lnSpc>
                <a:spcPct val="130000"/>
              </a:lnSpc>
              <a:spcBef>
                <a:spcPts val="100"/>
              </a:spcBef>
            </a:pPr>
            <a:r>
              <a:rPr sz="1800" b="0" dirty="0">
                <a:solidFill>
                  <a:srgbClr val="000000"/>
                </a:solidFill>
                <a:latin typeface="宋体" panose="02010600030101010101" pitchFamily="2" charset="-122"/>
                <a:cs typeface="宋体" panose="02010600030101010101" pitchFamily="2" charset="-122"/>
              </a:rPr>
              <a:t>随着北京冬奥会三年后的来临，国内对冰上体育运动的兴趣持续攀升</a:t>
            </a:r>
            <a:r>
              <a:rPr sz="1800" b="0" spc="-530" dirty="0">
                <a:solidFill>
                  <a:srgbClr val="000000"/>
                </a:solidFill>
                <a:latin typeface="宋体" panose="02010600030101010101" pitchFamily="2" charset="-122"/>
                <a:cs typeface="宋体" panose="02010600030101010101" pitchFamily="2" charset="-122"/>
              </a:rPr>
              <a:t> </a:t>
            </a:r>
            <a:r>
              <a:rPr sz="1800" b="0" spc="-5" dirty="0">
                <a:solidFill>
                  <a:srgbClr val="000000"/>
                </a:solidFill>
                <a:latin typeface="Calibri" panose="020F0502020204030204"/>
                <a:cs typeface="Calibri" panose="020F0502020204030204"/>
              </a:rPr>
              <a:t>2022</a:t>
            </a:r>
            <a:r>
              <a:rPr sz="1800" b="0" dirty="0">
                <a:solidFill>
                  <a:srgbClr val="000000"/>
                </a:solidFill>
                <a:latin typeface="宋体" panose="02010600030101010101" pitchFamily="2" charset="-122"/>
                <a:cs typeface="宋体" panose="02010600030101010101" pitchFamily="2" charset="-122"/>
              </a:rPr>
              <a:t>年，北京冬季 体育运动市场规模预计规模达到</a:t>
            </a:r>
            <a:r>
              <a:rPr sz="1800" b="0" spc="-5" dirty="0">
                <a:solidFill>
                  <a:srgbClr val="000000"/>
                </a:solidFill>
                <a:latin typeface="Calibri" panose="020F0502020204030204"/>
                <a:cs typeface="Calibri" panose="020F0502020204030204"/>
              </a:rPr>
              <a:t>536</a:t>
            </a:r>
            <a:r>
              <a:rPr sz="1800" b="0" dirty="0">
                <a:solidFill>
                  <a:srgbClr val="000000"/>
                </a:solidFill>
                <a:latin typeface="宋体" panose="02010600030101010101" pitchFamily="2" charset="-122"/>
                <a:cs typeface="宋体" panose="02010600030101010101" pitchFamily="2" charset="-122"/>
              </a:rPr>
              <a:t>亿美元，比上一届冬奥会的</a:t>
            </a:r>
            <a:r>
              <a:rPr sz="1800" b="0" spc="-5" dirty="0">
                <a:solidFill>
                  <a:srgbClr val="000000"/>
                </a:solidFill>
                <a:latin typeface="Calibri" panose="020F0502020204030204"/>
                <a:cs typeface="Calibri" panose="020F0502020204030204"/>
              </a:rPr>
              <a:t>462</a:t>
            </a:r>
            <a:r>
              <a:rPr sz="1800" b="0" dirty="0">
                <a:solidFill>
                  <a:srgbClr val="000000"/>
                </a:solidFill>
                <a:latin typeface="宋体" panose="02010600030101010101" pitchFamily="2" charset="-122"/>
                <a:cs typeface="宋体" panose="02010600030101010101" pitchFamily="2" charset="-122"/>
              </a:rPr>
              <a:t>亿美元增加</a:t>
            </a:r>
            <a:r>
              <a:rPr sz="1800" b="0" spc="-5" dirty="0">
                <a:solidFill>
                  <a:srgbClr val="000000"/>
                </a:solidFill>
                <a:latin typeface="Calibri" panose="020F0502020204030204"/>
                <a:cs typeface="Calibri" panose="020F0502020204030204"/>
              </a:rPr>
              <a:t>16%</a:t>
            </a:r>
            <a:r>
              <a:rPr sz="1800" b="0" dirty="0">
                <a:solidFill>
                  <a:srgbClr val="000000"/>
                </a:solidFill>
                <a:latin typeface="宋体" panose="02010600030101010101" pitchFamily="2" charset="-122"/>
                <a:cs typeface="宋体" panose="02010600030101010101" pitchFamily="2" charset="-122"/>
              </a:rPr>
              <a:t>，同时 将增加</a:t>
            </a:r>
            <a:r>
              <a:rPr sz="1800" b="0" spc="-5" dirty="0">
                <a:solidFill>
                  <a:srgbClr val="000000"/>
                </a:solidFill>
                <a:latin typeface="Calibri" panose="020F0502020204030204"/>
                <a:cs typeface="Calibri" panose="020F0502020204030204"/>
              </a:rPr>
              <a:t>150</a:t>
            </a:r>
            <a:r>
              <a:rPr sz="1800" b="0" dirty="0">
                <a:solidFill>
                  <a:srgbClr val="000000"/>
                </a:solidFill>
                <a:latin typeface="宋体" panose="02010600030101010101" pitchFamily="2" charset="-122"/>
                <a:cs typeface="宋体" panose="02010600030101010101" pitchFamily="2" charset="-122"/>
              </a:rPr>
              <a:t>万个工作岗位</a:t>
            </a:r>
            <a:endParaRPr sz="1800">
              <a:latin typeface="宋体" panose="02010600030101010101" pitchFamily="2" charset="-122"/>
              <a:cs typeface="宋体" panose="02010600030101010101" pitchFamily="2" charset="-122"/>
            </a:endParaRPr>
          </a:p>
        </p:txBody>
      </p:sp>
      <p:sp>
        <p:nvSpPr>
          <p:cNvPr id="6" name="object 6"/>
          <p:cNvSpPr txBox="1"/>
          <p:nvPr/>
        </p:nvSpPr>
        <p:spPr>
          <a:xfrm>
            <a:off x="2539364" y="2817813"/>
            <a:ext cx="80645" cy="255904"/>
          </a:xfrm>
          <a:prstGeom prst="rect">
            <a:avLst/>
          </a:prstGeom>
        </p:spPr>
        <p:txBody>
          <a:bodyPr vert="horz" wrap="square" lIns="0" tIns="0" rIns="0" bIns="0" rtlCol="0">
            <a:spAutoFit/>
          </a:bodyPr>
          <a:lstStyle/>
          <a:p>
            <a:pPr>
              <a:lnSpc>
                <a:spcPts val="1990"/>
              </a:lnSpc>
            </a:pPr>
            <a:r>
              <a:rPr sz="1800" dirty="0">
                <a:latin typeface="Arial" panose="020B0604020202020204"/>
                <a:cs typeface="Arial" panose="020B0604020202020204"/>
              </a:rPr>
              <a:t>•</a:t>
            </a:r>
            <a:endParaRPr sz="1800">
              <a:latin typeface="Arial" panose="020B0604020202020204"/>
              <a:cs typeface="Arial" panose="020B0604020202020204"/>
            </a:endParaRPr>
          </a:p>
        </p:txBody>
      </p:sp>
      <p:sp>
        <p:nvSpPr>
          <p:cNvPr id="7" name="object 7"/>
          <p:cNvSpPr txBox="1"/>
          <p:nvPr/>
        </p:nvSpPr>
        <p:spPr>
          <a:xfrm>
            <a:off x="2812414" y="2783459"/>
            <a:ext cx="75692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宋体" panose="02010600030101010101" pitchFamily="2" charset="-122"/>
                <a:cs typeface="宋体" panose="02010600030101010101" pitchFamily="2" charset="-122"/>
              </a:rPr>
              <a:t>我们预计中国冬季体育市场上商机巨大，培训设施和技术培训方面缺口较大</a:t>
            </a:r>
            <a:endParaRPr sz="1800">
              <a:latin typeface="宋体" panose="02010600030101010101" pitchFamily="2" charset="-122"/>
              <a:cs typeface="宋体" panose="02010600030101010101" pitchFamily="2" charset="-122"/>
            </a:endParaRPr>
          </a:p>
        </p:txBody>
      </p:sp>
      <p:sp>
        <p:nvSpPr>
          <p:cNvPr id="8" name="object 8"/>
          <p:cNvSpPr txBox="1"/>
          <p:nvPr/>
        </p:nvSpPr>
        <p:spPr>
          <a:xfrm>
            <a:off x="2343785" y="514350"/>
            <a:ext cx="63500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chemeClr val="tx1"/>
                </a:solidFill>
                <a:latin typeface="微软雅黑" panose="020B0503020204020204" charset="-122"/>
                <a:cs typeface="微软雅黑" panose="020B0503020204020204" charset="-122"/>
              </a:rPr>
              <a:t>总结</a:t>
            </a:r>
            <a:endParaRPr sz="2400" b="1" dirty="0">
              <a:solidFill>
                <a:schemeClr val="tx1"/>
              </a:solidFill>
              <a:latin typeface="微软雅黑" panose="020B0503020204020204" charset="-122"/>
              <a:cs typeface="微软雅黑" panose="020B0503020204020204" charset="-122"/>
            </a:endParaRPr>
          </a:p>
        </p:txBody>
      </p:sp>
      <p:sp>
        <p:nvSpPr>
          <p:cNvPr id="9" name="object 9"/>
          <p:cNvSpPr txBox="1"/>
          <p:nvPr/>
        </p:nvSpPr>
        <p:spPr>
          <a:xfrm>
            <a:off x="387984" y="6479501"/>
            <a:ext cx="2780030" cy="148590"/>
          </a:xfrm>
          <a:prstGeom prst="rect">
            <a:avLst/>
          </a:prstGeom>
        </p:spPr>
        <p:txBody>
          <a:bodyPr vert="horz" wrap="square" lIns="0" tIns="13335" rIns="0" bIns="0" rtlCol="0">
            <a:spAutoFit/>
          </a:bodyPr>
          <a:lstStyle/>
          <a:p>
            <a:pPr marL="12700">
              <a:lnSpc>
                <a:spcPct val="100000"/>
              </a:lnSpc>
              <a:spcBef>
                <a:spcPts val="105"/>
              </a:spcBef>
            </a:pPr>
            <a:r>
              <a:rPr sz="800" spc="-5" dirty="0">
                <a:latin typeface="Calibri" panose="020F0502020204030204"/>
                <a:cs typeface="Calibri" panose="020F0502020204030204"/>
              </a:rPr>
              <a:t>1. Based </a:t>
            </a:r>
            <a:r>
              <a:rPr sz="800" dirty="0">
                <a:latin typeface="Calibri" panose="020F0502020204030204"/>
                <a:cs typeface="Calibri" panose="020F0502020204030204"/>
              </a:rPr>
              <a:t>on </a:t>
            </a:r>
            <a:r>
              <a:rPr sz="800" spc="-5" dirty="0">
                <a:latin typeface="Calibri" panose="020F0502020204030204"/>
                <a:cs typeface="Calibri" panose="020F0502020204030204"/>
              </a:rPr>
              <a:t>CAGR of 16% extrapolated based </a:t>
            </a:r>
            <a:r>
              <a:rPr sz="800" dirty="0">
                <a:latin typeface="Calibri" panose="020F0502020204030204"/>
                <a:cs typeface="Calibri" panose="020F0502020204030204"/>
              </a:rPr>
              <a:t>on </a:t>
            </a:r>
            <a:r>
              <a:rPr sz="800" spc="-5" dirty="0">
                <a:latin typeface="Calibri" panose="020F0502020204030204"/>
                <a:cs typeface="Calibri" panose="020F0502020204030204"/>
              </a:rPr>
              <a:t>2018 growth</a:t>
            </a:r>
            <a:r>
              <a:rPr sz="800" spc="65" dirty="0">
                <a:latin typeface="Calibri" panose="020F0502020204030204"/>
                <a:cs typeface="Calibri" panose="020F0502020204030204"/>
              </a:rPr>
              <a:t> </a:t>
            </a:r>
            <a:r>
              <a:rPr sz="800" spc="-5" dirty="0">
                <a:latin typeface="Calibri" panose="020F0502020204030204"/>
                <a:cs typeface="Calibri" panose="020F0502020204030204"/>
              </a:rPr>
              <a:t>rate</a:t>
            </a:r>
            <a:endParaRPr sz="800">
              <a:latin typeface="Calibri" panose="020F0502020204030204"/>
              <a:cs typeface="Calibri" panose="020F0502020204030204"/>
            </a:endParaRPr>
          </a:p>
        </p:txBody>
      </p:sp>
      <p:sp>
        <p:nvSpPr>
          <p:cNvPr id="10" name="object 10"/>
          <p:cNvSpPr/>
          <p:nvPr/>
        </p:nvSpPr>
        <p:spPr>
          <a:xfrm>
            <a:off x="2279904" y="1549908"/>
            <a:ext cx="288290" cy="1917700"/>
          </a:xfrm>
          <a:custGeom>
            <a:avLst/>
            <a:gdLst/>
            <a:ahLst/>
            <a:cxnLst/>
            <a:rect l="l" t="t" r="r" b="b"/>
            <a:pathLst>
              <a:path w="288289" h="1917700">
                <a:moveTo>
                  <a:pt x="0" y="0"/>
                </a:moveTo>
                <a:lnTo>
                  <a:pt x="288036" y="0"/>
                </a:lnTo>
                <a:lnTo>
                  <a:pt x="288036" y="1917191"/>
                </a:lnTo>
                <a:lnTo>
                  <a:pt x="0" y="1917191"/>
                </a:lnTo>
                <a:lnTo>
                  <a:pt x="0" y="0"/>
                </a:lnTo>
                <a:close/>
              </a:path>
            </a:pathLst>
          </a:custGeom>
          <a:solidFill>
            <a:srgbClr val="BEBEBE"/>
          </a:solidFill>
        </p:spPr>
        <p:txBody>
          <a:bodyPr wrap="square" lIns="0" tIns="0" rIns="0" bIns="0" rtlCol="0"/>
          <a:lstStyle/>
          <a:p/>
        </p:txBody>
      </p:sp>
      <p:sp>
        <p:nvSpPr>
          <p:cNvPr id="11" name="object 11"/>
          <p:cNvSpPr/>
          <p:nvPr/>
        </p:nvSpPr>
        <p:spPr>
          <a:xfrm>
            <a:off x="2274811" y="1545526"/>
            <a:ext cx="297815" cy="1927225"/>
          </a:xfrm>
          <a:custGeom>
            <a:avLst/>
            <a:gdLst/>
            <a:ahLst/>
            <a:cxnLst/>
            <a:rect l="l" t="t" r="r" b="b"/>
            <a:pathLst>
              <a:path w="297814" h="1927225">
                <a:moveTo>
                  <a:pt x="297561" y="1926716"/>
                </a:moveTo>
                <a:lnTo>
                  <a:pt x="0" y="1926716"/>
                </a:lnTo>
                <a:lnTo>
                  <a:pt x="0" y="0"/>
                </a:lnTo>
                <a:lnTo>
                  <a:pt x="297561" y="0"/>
                </a:lnTo>
                <a:lnTo>
                  <a:pt x="297561" y="4762"/>
                </a:lnTo>
                <a:lnTo>
                  <a:pt x="9525" y="4762"/>
                </a:lnTo>
                <a:lnTo>
                  <a:pt x="4762" y="9525"/>
                </a:lnTo>
                <a:lnTo>
                  <a:pt x="9525" y="9525"/>
                </a:lnTo>
                <a:lnTo>
                  <a:pt x="9525" y="1917191"/>
                </a:lnTo>
                <a:lnTo>
                  <a:pt x="4762" y="1917191"/>
                </a:lnTo>
                <a:lnTo>
                  <a:pt x="9525" y="1921954"/>
                </a:lnTo>
                <a:lnTo>
                  <a:pt x="297561" y="1921954"/>
                </a:lnTo>
                <a:lnTo>
                  <a:pt x="297561" y="1926716"/>
                </a:lnTo>
                <a:close/>
              </a:path>
              <a:path w="297814" h="1927225">
                <a:moveTo>
                  <a:pt x="9525" y="9525"/>
                </a:moveTo>
                <a:lnTo>
                  <a:pt x="4762" y="9525"/>
                </a:lnTo>
                <a:lnTo>
                  <a:pt x="9525" y="4762"/>
                </a:lnTo>
                <a:lnTo>
                  <a:pt x="9525" y="9525"/>
                </a:lnTo>
                <a:close/>
              </a:path>
              <a:path w="297814" h="1927225">
                <a:moveTo>
                  <a:pt x="288036" y="9525"/>
                </a:moveTo>
                <a:lnTo>
                  <a:pt x="9525" y="9525"/>
                </a:lnTo>
                <a:lnTo>
                  <a:pt x="9525" y="4762"/>
                </a:lnTo>
                <a:lnTo>
                  <a:pt x="288036" y="4762"/>
                </a:lnTo>
                <a:lnTo>
                  <a:pt x="288036" y="9525"/>
                </a:lnTo>
                <a:close/>
              </a:path>
              <a:path w="297814" h="1927225">
                <a:moveTo>
                  <a:pt x="288036" y="1921954"/>
                </a:moveTo>
                <a:lnTo>
                  <a:pt x="288036" y="4762"/>
                </a:lnTo>
                <a:lnTo>
                  <a:pt x="292798" y="9525"/>
                </a:lnTo>
                <a:lnTo>
                  <a:pt x="297561" y="9525"/>
                </a:lnTo>
                <a:lnTo>
                  <a:pt x="297561" y="1917191"/>
                </a:lnTo>
                <a:lnTo>
                  <a:pt x="292798" y="1917191"/>
                </a:lnTo>
                <a:lnTo>
                  <a:pt x="288036" y="1921954"/>
                </a:lnTo>
                <a:close/>
              </a:path>
              <a:path w="297814" h="1927225">
                <a:moveTo>
                  <a:pt x="297561" y="9525"/>
                </a:moveTo>
                <a:lnTo>
                  <a:pt x="292798" y="9525"/>
                </a:lnTo>
                <a:lnTo>
                  <a:pt x="288036" y="4762"/>
                </a:lnTo>
                <a:lnTo>
                  <a:pt x="297561" y="4762"/>
                </a:lnTo>
                <a:lnTo>
                  <a:pt x="297561" y="9525"/>
                </a:lnTo>
                <a:close/>
              </a:path>
              <a:path w="297814" h="1927225">
                <a:moveTo>
                  <a:pt x="9525" y="1921954"/>
                </a:moveTo>
                <a:lnTo>
                  <a:pt x="4762" y="1917191"/>
                </a:lnTo>
                <a:lnTo>
                  <a:pt x="9525" y="1917191"/>
                </a:lnTo>
                <a:lnTo>
                  <a:pt x="9525" y="1921954"/>
                </a:lnTo>
                <a:close/>
              </a:path>
              <a:path w="297814" h="1927225">
                <a:moveTo>
                  <a:pt x="288036" y="1921954"/>
                </a:moveTo>
                <a:lnTo>
                  <a:pt x="9525" y="1921954"/>
                </a:lnTo>
                <a:lnTo>
                  <a:pt x="9525" y="1917191"/>
                </a:lnTo>
                <a:lnTo>
                  <a:pt x="288036" y="1917191"/>
                </a:lnTo>
                <a:lnTo>
                  <a:pt x="288036" y="1921954"/>
                </a:lnTo>
                <a:close/>
              </a:path>
              <a:path w="297814" h="1927225">
                <a:moveTo>
                  <a:pt x="297561" y="1921954"/>
                </a:moveTo>
                <a:lnTo>
                  <a:pt x="288036" y="1921954"/>
                </a:lnTo>
                <a:lnTo>
                  <a:pt x="292798" y="1917191"/>
                </a:lnTo>
                <a:lnTo>
                  <a:pt x="297561" y="1917191"/>
                </a:lnTo>
                <a:lnTo>
                  <a:pt x="297561" y="1921954"/>
                </a:lnTo>
                <a:close/>
              </a:path>
            </a:pathLst>
          </a:custGeom>
          <a:solidFill>
            <a:srgbClr val="FFFFFF"/>
          </a:solidFill>
        </p:spPr>
        <p:txBody>
          <a:bodyPr wrap="square" lIns="0" tIns="0" rIns="0" bIns="0" rtlCol="0"/>
          <a:lstStyle/>
          <a:p/>
        </p:txBody>
      </p:sp>
      <p:sp>
        <p:nvSpPr>
          <p:cNvPr id="12" name="object 12"/>
          <p:cNvSpPr/>
          <p:nvPr/>
        </p:nvSpPr>
        <p:spPr>
          <a:xfrm>
            <a:off x="2432304" y="1702307"/>
            <a:ext cx="238125" cy="253365"/>
          </a:xfrm>
          <a:custGeom>
            <a:avLst/>
            <a:gdLst/>
            <a:ahLst/>
            <a:cxnLst/>
            <a:rect l="l" t="t" r="r" b="b"/>
            <a:pathLst>
              <a:path w="238125" h="253364">
                <a:moveTo>
                  <a:pt x="0" y="0"/>
                </a:moveTo>
                <a:lnTo>
                  <a:pt x="237744" y="0"/>
                </a:lnTo>
                <a:lnTo>
                  <a:pt x="237744" y="252984"/>
                </a:lnTo>
                <a:lnTo>
                  <a:pt x="0" y="252984"/>
                </a:lnTo>
                <a:lnTo>
                  <a:pt x="0" y="0"/>
                </a:lnTo>
                <a:close/>
              </a:path>
            </a:pathLst>
          </a:custGeom>
          <a:solidFill>
            <a:srgbClr val="D9D9D9"/>
          </a:solidFill>
        </p:spPr>
        <p:txBody>
          <a:bodyPr wrap="square" lIns="0" tIns="0" rIns="0" bIns="0" rtlCol="0"/>
          <a:lstStyle/>
          <a:p/>
        </p:txBody>
      </p:sp>
      <p:sp>
        <p:nvSpPr>
          <p:cNvPr id="13" name="object 13"/>
          <p:cNvSpPr/>
          <p:nvPr/>
        </p:nvSpPr>
        <p:spPr>
          <a:xfrm>
            <a:off x="2427211" y="1697926"/>
            <a:ext cx="248285" cy="262255"/>
          </a:xfrm>
          <a:custGeom>
            <a:avLst/>
            <a:gdLst/>
            <a:ahLst/>
            <a:cxnLst/>
            <a:rect l="l" t="t" r="r" b="b"/>
            <a:pathLst>
              <a:path w="248285" h="262255">
                <a:moveTo>
                  <a:pt x="248094" y="262153"/>
                </a:moveTo>
                <a:lnTo>
                  <a:pt x="0" y="262153"/>
                </a:lnTo>
                <a:lnTo>
                  <a:pt x="0" y="0"/>
                </a:lnTo>
                <a:lnTo>
                  <a:pt x="248094" y="0"/>
                </a:lnTo>
                <a:lnTo>
                  <a:pt x="248094" y="4762"/>
                </a:lnTo>
                <a:lnTo>
                  <a:pt x="9525" y="4762"/>
                </a:lnTo>
                <a:lnTo>
                  <a:pt x="4762" y="9525"/>
                </a:lnTo>
                <a:lnTo>
                  <a:pt x="9525" y="9525"/>
                </a:lnTo>
                <a:lnTo>
                  <a:pt x="9525" y="252628"/>
                </a:lnTo>
                <a:lnTo>
                  <a:pt x="4762" y="252628"/>
                </a:lnTo>
                <a:lnTo>
                  <a:pt x="9525" y="257390"/>
                </a:lnTo>
                <a:lnTo>
                  <a:pt x="248094" y="257390"/>
                </a:lnTo>
                <a:lnTo>
                  <a:pt x="248094" y="262153"/>
                </a:lnTo>
                <a:close/>
              </a:path>
              <a:path w="248285" h="262255">
                <a:moveTo>
                  <a:pt x="9525" y="9525"/>
                </a:moveTo>
                <a:lnTo>
                  <a:pt x="4762" y="9525"/>
                </a:lnTo>
                <a:lnTo>
                  <a:pt x="9525" y="4762"/>
                </a:lnTo>
                <a:lnTo>
                  <a:pt x="9525" y="9525"/>
                </a:lnTo>
                <a:close/>
              </a:path>
              <a:path w="248285" h="262255">
                <a:moveTo>
                  <a:pt x="238569" y="9525"/>
                </a:moveTo>
                <a:lnTo>
                  <a:pt x="9525" y="9525"/>
                </a:lnTo>
                <a:lnTo>
                  <a:pt x="9525" y="4762"/>
                </a:lnTo>
                <a:lnTo>
                  <a:pt x="238569" y="4762"/>
                </a:lnTo>
                <a:lnTo>
                  <a:pt x="238569" y="9525"/>
                </a:lnTo>
                <a:close/>
              </a:path>
              <a:path w="248285" h="262255">
                <a:moveTo>
                  <a:pt x="238569" y="257390"/>
                </a:moveTo>
                <a:lnTo>
                  <a:pt x="238569" y="4762"/>
                </a:lnTo>
                <a:lnTo>
                  <a:pt x="243331" y="9525"/>
                </a:lnTo>
                <a:lnTo>
                  <a:pt x="248094" y="9525"/>
                </a:lnTo>
                <a:lnTo>
                  <a:pt x="248094" y="252628"/>
                </a:lnTo>
                <a:lnTo>
                  <a:pt x="243331" y="252628"/>
                </a:lnTo>
                <a:lnTo>
                  <a:pt x="238569" y="257390"/>
                </a:lnTo>
                <a:close/>
              </a:path>
              <a:path w="248285" h="262255">
                <a:moveTo>
                  <a:pt x="248094" y="9525"/>
                </a:moveTo>
                <a:lnTo>
                  <a:pt x="243331" y="9525"/>
                </a:lnTo>
                <a:lnTo>
                  <a:pt x="238569" y="4762"/>
                </a:lnTo>
                <a:lnTo>
                  <a:pt x="248094" y="4762"/>
                </a:lnTo>
                <a:lnTo>
                  <a:pt x="248094" y="9525"/>
                </a:lnTo>
                <a:close/>
              </a:path>
              <a:path w="248285" h="262255">
                <a:moveTo>
                  <a:pt x="9525" y="257390"/>
                </a:moveTo>
                <a:lnTo>
                  <a:pt x="4762" y="252628"/>
                </a:lnTo>
                <a:lnTo>
                  <a:pt x="9525" y="252628"/>
                </a:lnTo>
                <a:lnTo>
                  <a:pt x="9525" y="257390"/>
                </a:lnTo>
                <a:close/>
              </a:path>
              <a:path w="248285" h="262255">
                <a:moveTo>
                  <a:pt x="238569" y="257390"/>
                </a:moveTo>
                <a:lnTo>
                  <a:pt x="9525" y="257390"/>
                </a:lnTo>
                <a:lnTo>
                  <a:pt x="9525" y="252628"/>
                </a:lnTo>
                <a:lnTo>
                  <a:pt x="238569" y="252628"/>
                </a:lnTo>
                <a:lnTo>
                  <a:pt x="238569" y="257390"/>
                </a:lnTo>
                <a:close/>
              </a:path>
              <a:path w="248285" h="262255">
                <a:moveTo>
                  <a:pt x="248094" y="257390"/>
                </a:moveTo>
                <a:lnTo>
                  <a:pt x="238569" y="257390"/>
                </a:lnTo>
                <a:lnTo>
                  <a:pt x="243331" y="252628"/>
                </a:lnTo>
                <a:lnTo>
                  <a:pt x="248094" y="252628"/>
                </a:lnTo>
                <a:lnTo>
                  <a:pt x="248094" y="257390"/>
                </a:lnTo>
                <a:close/>
              </a:path>
            </a:pathLst>
          </a:custGeom>
          <a:solidFill>
            <a:srgbClr val="FFFFFF"/>
          </a:solidFill>
        </p:spPr>
        <p:txBody>
          <a:bodyPr wrap="square" lIns="0" tIns="0" rIns="0" bIns="0" rtlCol="0"/>
          <a:lstStyle/>
          <a:p/>
        </p:txBody>
      </p:sp>
      <p:sp>
        <p:nvSpPr>
          <p:cNvPr id="14" name="object 14"/>
          <p:cNvSpPr/>
          <p:nvPr/>
        </p:nvSpPr>
        <p:spPr>
          <a:xfrm>
            <a:off x="2432304" y="2782823"/>
            <a:ext cx="238125" cy="253365"/>
          </a:xfrm>
          <a:custGeom>
            <a:avLst/>
            <a:gdLst/>
            <a:ahLst/>
            <a:cxnLst/>
            <a:rect l="l" t="t" r="r" b="b"/>
            <a:pathLst>
              <a:path w="238125" h="253364">
                <a:moveTo>
                  <a:pt x="0" y="0"/>
                </a:moveTo>
                <a:lnTo>
                  <a:pt x="237744" y="0"/>
                </a:lnTo>
                <a:lnTo>
                  <a:pt x="237744" y="252984"/>
                </a:lnTo>
                <a:lnTo>
                  <a:pt x="0" y="252984"/>
                </a:lnTo>
                <a:lnTo>
                  <a:pt x="0" y="0"/>
                </a:lnTo>
                <a:close/>
              </a:path>
            </a:pathLst>
          </a:custGeom>
          <a:solidFill>
            <a:srgbClr val="D9D9D9"/>
          </a:solidFill>
        </p:spPr>
        <p:txBody>
          <a:bodyPr wrap="square" lIns="0" tIns="0" rIns="0" bIns="0" rtlCol="0"/>
          <a:lstStyle/>
          <a:p/>
        </p:txBody>
      </p:sp>
      <p:sp>
        <p:nvSpPr>
          <p:cNvPr id="15" name="object 15"/>
          <p:cNvSpPr/>
          <p:nvPr/>
        </p:nvSpPr>
        <p:spPr>
          <a:xfrm>
            <a:off x="2427211" y="2778048"/>
            <a:ext cx="248285" cy="262255"/>
          </a:xfrm>
          <a:custGeom>
            <a:avLst/>
            <a:gdLst/>
            <a:ahLst/>
            <a:cxnLst/>
            <a:rect l="l" t="t" r="r" b="b"/>
            <a:pathLst>
              <a:path w="248285" h="262255">
                <a:moveTo>
                  <a:pt x="248094" y="262153"/>
                </a:moveTo>
                <a:lnTo>
                  <a:pt x="0" y="262153"/>
                </a:lnTo>
                <a:lnTo>
                  <a:pt x="0" y="0"/>
                </a:lnTo>
                <a:lnTo>
                  <a:pt x="248094" y="0"/>
                </a:lnTo>
                <a:lnTo>
                  <a:pt x="248094" y="4762"/>
                </a:lnTo>
                <a:lnTo>
                  <a:pt x="9525" y="4762"/>
                </a:lnTo>
                <a:lnTo>
                  <a:pt x="4762" y="9524"/>
                </a:lnTo>
                <a:lnTo>
                  <a:pt x="9525" y="9524"/>
                </a:lnTo>
                <a:lnTo>
                  <a:pt x="9525" y="252628"/>
                </a:lnTo>
                <a:lnTo>
                  <a:pt x="4762" y="252628"/>
                </a:lnTo>
                <a:lnTo>
                  <a:pt x="9525" y="257390"/>
                </a:lnTo>
                <a:lnTo>
                  <a:pt x="248094" y="257390"/>
                </a:lnTo>
                <a:lnTo>
                  <a:pt x="248094" y="262153"/>
                </a:lnTo>
                <a:close/>
              </a:path>
              <a:path w="248285" h="262255">
                <a:moveTo>
                  <a:pt x="9525" y="9524"/>
                </a:moveTo>
                <a:lnTo>
                  <a:pt x="4762" y="9524"/>
                </a:lnTo>
                <a:lnTo>
                  <a:pt x="9525" y="4762"/>
                </a:lnTo>
                <a:lnTo>
                  <a:pt x="9525" y="9524"/>
                </a:lnTo>
                <a:close/>
              </a:path>
              <a:path w="248285" h="262255">
                <a:moveTo>
                  <a:pt x="238569" y="9524"/>
                </a:moveTo>
                <a:lnTo>
                  <a:pt x="9525" y="9524"/>
                </a:lnTo>
                <a:lnTo>
                  <a:pt x="9525" y="4762"/>
                </a:lnTo>
                <a:lnTo>
                  <a:pt x="238569" y="4762"/>
                </a:lnTo>
                <a:lnTo>
                  <a:pt x="238569" y="9524"/>
                </a:lnTo>
                <a:close/>
              </a:path>
              <a:path w="248285" h="262255">
                <a:moveTo>
                  <a:pt x="238569" y="257390"/>
                </a:moveTo>
                <a:lnTo>
                  <a:pt x="238569" y="4762"/>
                </a:lnTo>
                <a:lnTo>
                  <a:pt x="243331" y="9524"/>
                </a:lnTo>
                <a:lnTo>
                  <a:pt x="248094" y="9524"/>
                </a:lnTo>
                <a:lnTo>
                  <a:pt x="248094" y="252628"/>
                </a:lnTo>
                <a:lnTo>
                  <a:pt x="243331" y="252628"/>
                </a:lnTo>
                <a:lnTo>
                  <a:pt x="238569" y="257390"/>
                </a:lnTo>
                <a:close/>
              </a:path>
              <a:path w="248285" h="262255">
                <a:moveTo>
                  <a:pt x="248094" y="9524"/>
                </a:moveTo>
                <a:lnTo>
                  <a:pt x="243331" y="9524"/>
                </a:lnTo>
                <a:lnTo>
                  <a:pt x="238569" y="4762"/>
                </a:lnTo>
                <a:lnTo>
                  <a:pt x="248094" y="4762"/>
                </a:lnTo>
                <a:lnTo>
                  <a:pt x="248094" y="9524"/>
                </a:lnTo>
                <a:close/>
              </a:path>
              <a:path w="248285" h="262255">
                <a:moveTo>
                  <a:pt x="9525" y="257390"/>
                </a:moveTo>
                <a:lnTo>
                  <a:pt x="4762" y="252628"/>
                </a:lnTo>
                <a:lnTo>
                  <a:pt x="9525" y="252628"/>
                </a:lnTo>
                <a:lnTo>
                  <a:pt x="9525" y="257390"/>
                </a:lnTo>
                <a:close/>
              </a:path>
              <a:path w="248285" h="262255">
                <a:moveTo>
                  <a:pt x="238569" y="257390"/>
                </a:moveTo>
                <a:lnTo>
                  <a:pt x="9525" y="257390"/>
                </a:lnTo>
                <a:lnTo>
                  <a:pt x="9525" y="252628"/>
                </a:lnTo>
                <a:lnTo>
                  <a:pt x="238569" y="252628"/>
                </a:lnTo>
                <a:lnTo>
                  <a:pt x="238569" y="257390"/>
                </a:lnTo>
                <a:close/>
              </a:path>
              <a:path w="248285" h="262255">
                <a:moveTo>
                  <a:pt x="248094" y="257390"/>
                </a:moveTo>
                <a:lnTo>
                  <a:pt x="238569" y="257390"/>
                </a:lnTo>
                <a:lnTo>
                  <a:pt x="243331" y="252628"/>
                </a:lnTo>
                <a:lnTo>
                  <a:pt x="248094" y="252628"/>
                </a:lnTo>
                <a:lnTo>
                  <a:pt x="248094" y="257390"/>
                </a:lnTo>
                <a:close/>
              </a:path>
            </a:pathLst>
          </a:custGeom>
          <a:solidFill>
            <a:srgbClr val="FFFFFF"/>
          </a:solidFill>
        </p:spPr>
        <p:txBody>
          <a:bodyPr wrap="square" lIns="0" tIns="0" rIns="0" bIns="0" rtlCol="0"/>
          <a:lstStyle/>
          <a:p/>
        </p:txBody>
      </p:sp>
      <p:sp>
        <p:nvSpPr>
          <p:cNvPr id="16" name="object 16"/>
          <p:cNvSpPr txBox="1"/>
          <p:nvPr/>
        </p:nvSpPr>
        <p:spPr>
          <a:xfrm>
            <a:off x="309879" y="4291329"/>
            <a:ext cx="1681480" cy="2148840"/>
          </a:xfrm>
          <a:prstGeom prst="rect">
            <a:avLst/>
          </a:prstGeom>
          <a:solidFill>
            <a:srgbClr val="BEBEBE"/>
          </a:solidFill>
          <a:ln w="12700">
            <a:solidFill>
              <a:srgbClr val="FFFFFF"/>
            </a:solidFill>
          </a:ln>
        </p:spPr>
        <p:txBody>
          <a:bodyPr vert="horz" wrap="square" lIns="0" tIns="0" rIns="0" bIns="0" rtlCol="0">
            <a:spAutoFit/>
          </a:bodyPr>
          <a:lstStyle/>
          <a:p>
            <a:pPr>
              <a:lnSpc>
                <a:spcPct val="100000"/>
              </a:lnSpc>
            </a:pPr>
            <a:endParaRPr sz="1800">
              <a:latin typeface="Times New Roman" panose="02020603050405020304"/>
              <a:cs typeface="Times New Roman" panose="02020603050405020304"/>
            </a:endParaRPr>
          </a:p>
          <a:p>
            <a:pPr>
              <a:lnSpc>
                <a:spcPct val="100000"/>
              </a:lnSpc>
            </a:pPr>
            <a:endParaRPr sz="1800">
              <a:latin typeface="Times New Roman" panose="02020603050405020304"/>
              <a:cs typeface="Times New Roman" panose="02020603050405020304"/>
            </a:endParaRPr>
          </a:p>
          <a:p>
            <a:pPr>
              <a:lnSpc>
                <a:spcPct val="100000"/>
              </a:lnSpc>
            </a:pPr>
            <a:endParaRPr sz="1800">
              <a:latin typeface="Times New Roman" panose="02020603050405020304"/>
              <a:cs typeface="Times New Roman" panose="02020603050405020304"/>
            </a:endParaRPr>
          </a:p>
          <a:p>
            <a:pPr marL="381000">
              <a:lnSpc>
                <a:spcPct val="100000"/>
              </a:lnSpc>
              <a:spcBef>
                <a:spcPts val="1070"/>
              </a:spcBef>
            </a:pPr>
            <a:r>
              <a:rPr sz="1800" b="1" dirty="0">
                <a:latin typeface="宋体" panose="02010600030101010101" pitchFamily="2" charset="-122"/>
                <a:cs typeface="宋体" panose="02010600030101010101" pitchFamily="2" charset="-122"/>
              </a:rPr>
              <a:t>关于我</a:t>
            </a:r>
            <a:r>
              <a:rPr sz="1800" b="1" spc="-10" dirty="0">
                <a:latin typeface="宋体" panose="02010600030101010101" pitchFamily="2" charset="-122"/>
                <a:cs typeface="宋体" panose="02010600030101010101" pitchFamily="2" charset="-122"/>
              </a:rPr>
              <a:t>们</a:t>
            </a:r>
            <a:endParaRPr sz="1800">
              <a:latin typeface="宋体" panose="02010600030101010101" pitchFamily="2" charset="-122"/>
              <a:cs typeface="宋体" panose="02010600030101010101" pitchFamily="2" charset="-122"/>
            </a:endParaRPr>
          </a:p>
        </p:txBody>
      </p:sp>
      <p:sp>
        <p:nvSpPr>
          <p:cNvPr id="17" name="object 17"/>
          <p:cNvSpPr txBox="1"/>
          <p:nvPr/>
        </p:nvSpPr>
        <p:spPr>
          <a:xfrm>
            <a:off x="2540000" y="4871784"/>
            <a:ext cx="80645" cy="255904"/>
          </a:xfrm>
          <a:prstGeom prst="rect">
            <a:avLst/>
          </a:prstGeom>
        </p:spPr>
        <p:txBody>
          <a:bodyPr vert="horz" wrap="square" lIns="0" tIns="0" rIns="0" bIns="0" rtlCol="0">
            <a:spAutoFit/>
          </a:bodyPr>
          <a:lstStyle/>
          <a:p>
            <a:pPr>
              <a:lnSpc>
                <a:spcPts val="1990"/>
              </a:lnSpc>
            </a:pPr>
            <a:r>
              <a:rPr sz="1800" dirty="0">
                <a:latin typeface="Arial" panose="020B0604020202020204"/>
                <a:cs typeface="Arial" panose="020B0604020202020204"/>
              </a:rPr>
              <a:t>•</a:t>
            </a:r>
            <a:endParaRPr sz="1800">
              <a:latin typeface="Arial" panose="020B0604020202020204"/>
              <a:cs typeface="Arial" panose="020B0604020202020204"/>
            </a:endParaRPr>
          </a:p>
        </p:txBody>
      </p:sp>
      <p:sp>
        <p:nvSpPr>
          <p:cNvPr id="18" name="object 18"/>
          <p:cNvSpPr txBox="1"/>
          <p:nvPr/>
        </p:nvSpPr>
        <p:spPr>
          <a:xfrm>
            <a:off x="2540000" y="5283264"/>
            <a:ext cx="80645" cy="255904"/>
          </a:xfrm>
          <a:prstGeom prst="rect">
            <a:avLst/>
          </a:prstGeom>
        </p:spPr>
        <p:txBody>
          <a:bodyPr vert="horz" wrap="square" lIns="0" tIns="0" rIns="0" bIns="0" rtlCol="0">
            <a:spAutoFit/>
          </a:bodyPr>
          <a:lstStyle/>
          <a:p>
            <a:pPr>
              <a:lnSpc>
                <a:spcPts val="1990"/>
              </a:lnSpc>
            </a:pPr>
            <a:r>
              <a:rPr sz="1800" dirty="0">
                <a:latin typeface="Arial" panose="020B0604020202020204"/>
                <a:cs typeface="Arial" panose="020B0604020202020204"/>
              </a:rPr>
              <a:t>•</a:t>
            </a:r>
            <a:endParaRPr sz="1800">
              <a:latin typeface="Arial" panose="020B0604020202020204"/>
              <a:cs typeface="Arial" panose="020B0604020202020204"/>
            </a:endParaRPr>
          </a:p>
        </p:txBody>
      </p:sp>
      <p:sp>
        <p:nvSpPr>
          <p:cNvPr id="19" name="object 19"/>
          <p:cNvSpPr txBox="1"/>
          <p:nvPr/>
        </p:nvSpPr>
        <p:spPr>
          <a:xfrm>
            <a:off x="2540000" y="5696014"/>
            <a:ext cx="80645" cy="255904"/>
          </a:xfrm>
          <a:prstGeom prst="rect">
            <a:avLst/>
          </a:prstGeom>
        </p:spPr>
        <p:txBody>
          <a:bodyPr vert="horz" wrap="square" lIns="0" tIns="0" rIns="0" bIns="0" rtlCol="0">
            <a:spAutoFit/>
          </a:bodyPr>
          <a:lstStyle/>
          <a:p>
            <a:pPr>
              <a:lnSpc>
                <a:spcPts val="1990"/>
              </a:lnSpc>
            </a:pPr>
            <a:r>
              <a:rPr sz="1800" dirty="0">
                <a:latin typeface="Arial" panose="020B0604020202020204"/>
                <a:cs typeface="Arial" panose="020B0604020202020204"/>
              </a:rPr>
              <a:t>•</a:t>
            </a:r>
            <a:endParaRPr sz="1800">
              <a:latin typeface="Arial" panose="020B0604020202020204"/>
              <a:cs typeface="Arial" panose="020B0604020202020204"/>
            </a:endParaRPr>
          </a:p>
        </p:txBody>
      </p:sp>
      <p:sp>
        <p:nvSpPr>
          <p:cNvPr id="20" name="object 20"/>
          <p:cNvSpPr txBox="1"/>
          <p:nvPr/>
        </p:nvSpPr>
        <p:spPr>
          <a:xfrm>
            <a:off x="2813050" y="4700269"/>
            <a:ext cx="6858000" cy="1261110"/>
          </a:xfrm>
          <a:prstGeom prst="rect">
            <a:avLst/>
          </a:prstGeom>
        </p:spPr>
        <p:txBody>
          <a:bodyPr vert="horz" wrap="square" lIns="0" tIns="12700" rIns="0" bIns="0" rtlCol="0">
            <a:spAutoFit/>
          </a:bodyPr>
          <a:lstStyle/>
          <a:p>
            <a:pPr marL="12700" marR="436880">
              <a:lnSpc>
                <a:spcPct val="150000"/>
              </a:lnSpc>
              <a:spcBef>
                <a:spcPts val="100"/>
              </a:spcBef>
            </a:pPr>
            <a:r>
              <a:rPr sz="1800" dirty="0">
                <a:latin typeface="宋体" panose="02010600030101010101" pitchFamily="2" charset="-122"/>
                <a:cs typeface="宋体" panose="02010600030101010101" pitchFamily="2" charset="-122"/>
              </a:rPr>
              <a:t>世界级的管理团队组合，在培训与创业方面经验丰富，视野前瞻 与芬兰顶尖的冬季体育技术和管理人才达成战略合作关系</a:t>
            </a:r>
            <a:endParaRPr sz="1800">
              <a:latin typeface="宋体" panose="02010600030101010101" pitchFamily="2" charset="-122"/>
              <a:cs typeface="宋体" panose="02010600030101010101" pitchFamily="2" charset="-122"/>
            </a:endParaRPr>
          </a:p>
          <a:p>
            <a:pPr marL="12700">
              <a:lnSpc>
                <a:spcPct val="100000"/>
              </a:lnSpc>
              <a:spcBef>
                <a:spcPts val="1090"/>
              </a:spcBef>
            </a:pPr>
            <a:r>
              <a:rPr sz="1800" dirty="0">
                <a:latin typeface="宋体" panose="02010600030101010101" pitchFamily="2" charset="-122"/>
                <a:cs typeface="宋体" panose="02010600030101010101" pitchFamily="2" charset="-122"/>
              </a:rPr>
              <a:t>苏州稻谷国际中心</a:t>
            </a:r>
            <a:r>
              <a:rPr sz="1800" spc="-5" dirty="0">
                <a:latin typeface="Arial" panose="020B0604020202020204"/>
                <a:cs typeface="Arial" panose="020B0604020202020204"/>
              </a:rPr>
              <a:t>500</a:t>
            </a:r>
            <a:r>
              <a:rPr sz="1800" dirty="0">
                <a:latin typeface="宋体" panose="02010600030101010101" pitchFamily="2" charset="-122"/>
                <a:cs typeface="宋体" panose="02010600030101010101" pitchFamily="2" charset="-122"/>
              </a:rPr>
              <a:t>平方米的办公室，未来计划扩充到</a:t>
            </a:r>
            <a:r>
              <a:rPr sz="1800" spc="-5" dirty="0">
                <a:latin typeface="Arial" panose="020B0604020202020204"/>
                <a:cs typeface="Arial" panose="020B0604020202020204"/>
              </a:rPr>
              <a:t>1500</a:t>
            </a:r>
            <a:r>
              <a:rPr sz="1800" dirty="0">
                <a:latin typeface="宋体" panose="02010600030101010101" pitchFamily="2" charset="-122"/>
                <a:cs typeface="宋体" panose="02010600030101010101" pitchFamily="2" charset="-122"/>
              </a:rPr>
              <a:t>平方米</a:t>
            </a:r>
            <a:endParaRPr sz="1800">
              <a:latin typeface="宋体" panose="02010600030101010101" pitchFamily="2" charset="-122"/>
              <a:cs typeface="宋体" panose="02010600030101010101" pitchFamily="2" charset="-122"/>
            </a:endParaRPr>
          </a:p>
        </p:txBody>
      </p:sp>
      <p:sp>
        <p:nvSpPr>
          <p:cNvPr id="21" name="object 21"/>
          <p:cNvSpPr/>
          <p:nvPr/>
        </p:nvSpPr>
        <p:spPr>
          <a:xfrm>
            <a:off x="2267711" y="4276344"/>
            <a:ext cx="312420" cy="2105025"/>
          </a:xfrm>
          <a:custGeom>
            <a:avLst/>
            <a:gdLst/>
            <a:ahLst/>
            <a:cxnLst/>
            <a:rect l="l" t="t" r="r" b="b"/>
            <a:pathLst>
              <a:path w="312419" h="2105025">
                <a:moveTo>
                  <a:pt x="0" y="0"/>
                </a:moveTo>
                <a:lnTo>
                  <a:pt x="312419" y="0"/>
                </a:lnTo>
                <a:lnTo>
                  <a:pt x="312419" y="2104644"/>
                </a:lnTo>
                <a:lnTo>
                  <a:pt x="0" y="2104644"/>
                </a:lnTo>
                <a:lnTo>
                  <a:pt x="0" y="0"/>
                </a:lnTo>
                <a:close/>
              </a:path>
            </a:pathLst>
          </a:custGeom>
          <a:solidFill>
            <a:srgbClr val="BEBEBE"/>
          </a:solidFill>
        </p:spPr>
        <p:txBody>
          <a:bodyPr wrap="square" lIns="0" tIns="0" rIns="0" bIns="0" rtlCol="0"/>
          <a:lstStyle/>
          <a:p/>
        </p:txBody>
      </p:sp>
      <p:sp>
        <p:nvSpPr>
          <p:cNvPr id="22" name="object 22"/>
          <p:cNvSpPr/>
          <p:nvPr/>
        </p:nvSpPr>
        <p:spPr>
          <a:xfrm>
            <a:off x="2263686" y="4272191"/>
            <a:ext cx="321310" cy="2113915"/>
          </a:xfrm>
          <a:custGeom>
            <a:avLst/>
            <a:gdLst/>
            <a:ahLst/>
            <a:cxnLst/>
            <a:rect l="l" t="t" r="r" b="b"/>
            <a:pathLst>
              <a:path w="321310" h="2113915">
                <a:moveTo>
                  <a:pt x="320751" y="2113686"/>
                </a:moveTo>
                <a:lnTo>
                  <a:pt x="0" y="2113686"/>
                </a:lnTo>
                <a:lnTo>
                  <a:pt x="0" y="0"/>
                </a:lnTo>
                <a:lnTo>
                  <a:pt x="320751" y="0"/>
                </a:lnTo>
                <a:lnTo>
                  <a:pt x="320751" y="4762"/>
                </a:lnTo>
                <a:lnTo>
                  <a:pt x="9525" y="4762"/>
                </a:lnTo>
                <a:lnTo>
                  <a:pt x="4762" y="9525"/>
                </a:lnTo>
                <a:lnTo>
                  <a:pt x="9525" y="9525"/>
                </a:lnTo>
                <a:lnTo>
                  <a:pt x="9525" y="2104161"/>
                </a:lnTo>
                <a:lnTo>
                  <a:pt x="4762" y="2104161"/>
                </a:lnTo>
                <a:lnTo>
                  <a:pt x="9525" y="2108923"/>
                </a:lnTo>
                <a:lnTo>
                  <a:pt x="320751" y="2108923"/>
                </a:lnTo>
                <a:lnTo>
                  <a:pt x="320751" y="2113686"/>
                </a:lnTo>
                <a:close/>
              </a:path>
              <a:path w="321310" h="2113915">
                <a:moveTo>
                  <a:pt x="9525" y="9525"/>
                </a:moveTo>
                <a:lnTo>
                  <a:pt x="4762" y="9525"/>
                </a:lnTo>
                <a:lnTo>
                  <a:pt x="9525" y="4762"/>
                </a:lnTo>
                <a:lnTo>
                  <a:pt x="9525" y="9525"/>
                </a:lnTo>
                <a:close/>
              </a:path>
              <a:path w="321310" h="2113915">
                <a:moveTo>
                  <a:pt x="311226" y="9525"/>
                </a:moveTo>
                <a:lnTo>
                  <a:pt x="9525" y="9525"/>
                </a:lnTo>
                <a:lnTo>
                  <a:pt x="9525" y="4762"/>
                </a:lnTo>
                <a:lnTo>
                  <a:pt x="311226" y="4762"/>
                </a:lnTo>
                <a:lnTo>
                  <a:pt x="311226" y="9525"/>
                </a:lnTo>
                <a:close/>
              </a:path>
              <a:path w="321310" h="2113915">
                <a:moveTo>
                  <a:pt x="311226" y="2108923"/>
                </a:moveTo>
                <a:lnTo>
                  <a:pt x="311226" y="4762"/>
                </a:lnTo>
                <a:lnTo>
                  <a:pt x="315988" y="9525"/>
                </a:lnTo>
                <a:lnTo>
                  <a:pt x="320751" y="9525"/>
                </a:lnTo>
                <a:lnTo>
                  <a:pt x="320751" y="2104161"/>
                </a:lnTo>
                <a:lnTo>
                  <a:pt x="315988" y="2104161"/>
                </a:lnTo>
                <a:lnTo>
                  <a:pt x="311226" y="2108923"/>
                </a:lnTo>
                <a:close/>
              </a:path>
              <a:path w="321310" h="2113915">
                <a:moveTo>
                  <a:pt x="320751" y="9525"/>
                </a:moveTo>
                <a:lnTo>
                  <a:pt x="315988" y="9525"/>
                </a:lnTo>
                <a:lnTo>
                  <a:pt x="311226" y="4762"/>
                </a:lnTo>
                <a:lnTo>
                  <a:pt x="320751" y="4762"/>
                </a:lnTo>
                <a:lnTo>
                  <a:pt x="320751" y="9525"/>
                </a:lnTo>
                <a:close/>
              </a:path>
              <a:path w="321310" h="2113915">
                <a:moveTo>
                  <a:pt x="9525" y="2108923"/>
                </a:moveTo>
                <a:lnTo>
                  <a:pt x="4762" y="2104161"/>
                </a:lnTo>
                <a:lnTo>
                  <a:pt x="9525" y="2104161"/>
                </a:lnTo>
                <a:lnTo>
                  <a:pt x="9525" y="2108923"/>
                </a:lnTo>
                <a:close/>
              </a:path>
              <a:path w="321310" h="2113915">
                <a:moveTo>
                  <a:pt x="311226" y="2108923"/>
                </a:moveTo>
                <a:lnTo>
                  <a:pt x="9525" y="2108923"/>
                </a:lnTo>
                <a:lnTo>
                  <a:pt x="9525" y="2104161"/>
                </a:lnTo>
                <a:lnTo>
                  <a:pt x="311226" y="2104161"/>
                </a:lnTo>
                <a:lnTo>
                  <a:pt x="311226" y="2108923"/>
                </a:lnTo>
                <a:close/>
              </a:path>
              <a:path w="321310" h="2113915">
                <a:moveTo>
                  <a:pt x="320751" y="2108923"/>
                </a:moveTo>
                <a:lnTo>
                  <a:pt x="311226" y="2108923"/>
                </a:lnTo>
                <a:lnTo>
                  <a:pt x="315988" y="2104161"/>
                </a:lnTo>
                <a:lnTo>
                  <a:pt x="320751" y="2104161"/>
                </a:lnTo>
                <a:lnTo>
                  <a:pt x="320751" y="2108923"/>
                </a:lnTo>
                <a:close/>
              </a:path>
            </a:pathLst>
          </a:custGeom>
          <a:solidFill>
            <a:srgbClr val="FFFFFF"/>
          </a:solidFill>
        </p:spPr>
        <p:txBody>
          <a:bodyPr wrap="square" lIns="0" tIns="0" rIns="0" bIns="0" rtlCol="0"/>
          <a:lstStyle/>
          <a:p/>
        </p:txBody>
      </p:sp>
      <p:sp>
        <p:nvSpPr>
          <p:cNvPr id="23" name="object 23"/>
          <p:cNvSpPr/>
          <p:nvPr/>
        </p:nvSpPr>
        <p:spPr>
          <a:xfrm>
            <a:off x="2264664" y="3707891"/>
            <a:ext cx="22860" cy="253365"/>
          </a:xfrm>
          <a:custGeom>
            <a:avLst/>
            <a:gdLst/>
            <a:ahLst/>
            <a:cxnLst/>
            <a:rect l="l" t="t" r="r" b="b"/>
            <a:pathLst>
              <a:path w="22860" h="253364">
                <a:moveTo>
                  <a:pt x="0" y="252984"/>
                </a:moveTo>
                <a:lnTo>
                  <a:pt x="22860" y="252984"/>
                </a:lnTo>
                <a:lnTo>
                  <a:pt x="22860" y="0"/>
                </a:lnTo>
                <a:lnTo>
                  <a:pt x="0" y="0"/>
                </a:lnTo>
                <a:lnTo>
                  <a:pt x="0" y="252984"/>
                </a:lnTo>
                <a:close/>
              </a:path>
            </a:pathLst>
          </a:custGeom>
          <a:solidFill>
            <a:srgbClr val="D9D9D9"/>
          </a:solidFill>
        </p:spPr>
        <p:txBody>
          <a:bodyPr wrap="square" lIns="0" tIns="0" rIns="0" bIns="0" rtlCol="0"/>
          <a:lstStyle/>
          <a:p/>
        </p:txBody>
      </p:sp>
      <p:sp>
        <p:nvSpPr>
          <p:cNvPr id="24" name="object 24"/>
          <p:cNvSpPr/>
          <p:nvPr/>
        </p:nvSpPr>
        <p:spPr>
          <a:xfrm>
            <a:off x="2260511" y="3703866"/>
            <a:ext cx="248285" cy="262255"/>
          </a:xfrm>
          <a:custGeom>
            <a:avLst/>
            <a:gdLst/>
            <a:ahLst/>
            <a:cxnLst/>
            <a:rect l="l" t="t" r="r" b="b"/>
            <a:pathLst>
              <a:path w="248285" h="262254">
                <a:moveTo>
                  <a:pt x="248094" y="262153"/>
                </a:moveTo>
                <a:lnTo>
                  <a:pt x="0" y="262153"/>
                </a:lnTo>
                <a:lnTo>
                  <a:pt x="0" y="0"/>
                </a:lnTo>
                <a:lnTo>
                  <a:pt x="248094" y="0"/>
                </a:lnTo>
                <a:lnTo>
                  <a:pt x="248094" y="4762"/>
                </a:lnTo>
                <a:lnTo>
                  <a:pt x="9525" y="4762"/>
                </a:lnTo>
                <a:lnTo>
                  <a:pt x="4762" y="9525"/>
                </a:lnTo>
                <a:lnTo>
                  <a:pt x="9525" y="9525"/>
                </a:lnTo>
                <a:lnTo>
                  <a:pt x="9525" y="252628"/>
                </a:lnTo>
                <a:lnTo>
                  <a:pt x="4762" y="252628"/>
                </a:lnTo>
                <a:lnTo>
                  <a:pt x="9525" y="257390"/>
                </a:lnTo>
                <a:lnTo>
                  <a:pt x="248094" y="257390"/>
                </a:lnTo>
                <a:lnTo>
                  <a:pt x="248094" y="262153"/>
                </a:lnTo>
                <a:close/>
              </a:path>
              <a:path w="248285" h="262254">
                <a:moveTo>
                  <a:pt x="9525" y="9525"/>
                </a:moveTo>
                <a:lnTo>
                  <a:pt x="4762" y="9525"/>
                </a:lnTo>
                <a:lnTo>
                  <a:pt x="9525" y="4762"/>
                </a:lnTo>
                <a:lnTo>
                  <a:pt x="9525" y="9525"/>
                </a:lnTo>
                <a:close/>
              </a:path>
              <a:path w="248285" h="262254">
                <a:moveTo>
                  <a:pt x="238569" y="9525"/>
                </a:moveTo>
                <a:lnTo>
                  <a:pt x="9525" y="9525"/>
                </a:lnTo>
                <a:lnTo>
                  <a:pt x="9525" y="4762"/>
                </a:lnTo>
                <a:lnTo>
                  <a:pt x="238569" y="4762"/>
                </a:lnTo>
                <a:lnTo>
                  <a:pt x="238569" y="9525"/>
                </a:lnTo>
                <a:close/>
              </a:path>
              <a:path w="248285" h="262254">
                <a:moveTo>
                  <a:pt x="238569" y="257390"/>
                </a:moveTo>
                <a:lnTo>
                  <a:pt x="238569" y="4762"/>
                </a:lnTo>
                <a:lnTo>
                  <a:pt x="243331" y="9525"/>
                </a:lnTo>
                <a:lnTo>
                  <a:pt x="248094" y="9525"/>
                </a:lnTo>
                <a:lnTo>
                  <a:pt x="248094" y="252628"/>
                </a:lnTo>
                <a:lnTo>
                  <a:pt x="243331" y="252628"/>
                </a:lnTo>
                <a:lnTo>
                  <a:pt x="238569" y="257390"/>
                </a:lnTo>
                <a:close/>
              </a:path>
              <a:path w="248285" h="262254">
                <a:moveTo>
                  <a:pt x="248094" y="9525"/>
                </a:moveTo>
                <a:lnTo>
                  <a:pt x="243331" y="9525"/>
                </a:lnTo>
                <a:lnTo>
                  <a:pt x="238569" y="4762"/>
                </a:lnTo>
                <a:lnTo>
                  <a:pt x="248094" y="4762"/>
                </a:lnTo>
                <a:lnTo>
                  <a:pt x="248094" y="9525"/>
                </a:lnTo>
                <a:close/>
              </a:path>
              <a:path w="248285" h="262254">
                <a:moveTo>
                  <a:pt x="9525" y="257390"/>
                </a:moveTo>
                <a:lnTo>
                  <a:pt x="4762" y="252628"/>
                </a:lnTo>
                <a:lnTo>
                  <a:pt x="9525" y="252628"/>
                </a:lnTo>
                <a:lnTo>
                  <a:pt x="9525" y="257390"/>
                </a:lnTo>
                <a:close/>
              </a:path>
              <a:path w="248285" h="262254">
                <a:moveTo>
                  <a:pt x="238569" y="257390"/>
                </a:moveTo>
                <a:lnTo>
                  <a:pt x="9525" y="257390"/>
                </a:lnTo>
                <a:lnTo>
                  <a:pt x="9525" y="252628"/>
                </a:lnTo>
                <a:lnTo>
                  <a:pt x="238569" y="252628"/>
                </a:lnTo>
                <a:lnTo>
                  <a:pt x="238569" y="257390"/>
                </a:lnTo>
                <a:close/>
              </a:path>
              <a:path w="248285" h="262254">
                <a:moveTo>
                  <a:pt x="248094" y="257390"/>
                </a:moveTo>
                <a:lnTo>
                  <a:pt x="238569" y="257390"/>
                </a:lnTo>
                <a:lnTo>
                  <a:pt x="243331" y="252628"/>
                </a:lnTo>
                <a:lnTo>
                  <a:pt x="248094" y="252628"/>
                </a:lnTo>
                <a:lnTo>
                  <a:pt x="248094" y="257390"/>
                </a:lnTo>
                <a:close/>
              </a:path>
            </a:pathLst>
          </a:custGeom>
          <a:solidFill>
            <a:srgbClr val="FFFFFF"/>
          </a:solidFill>
        </p:spPr>
        <p:txBody>
          <a:bodyPr wrap="square" lIns="0" tIns="0" rIns="0" bIns="0" rtlCol="0"/>
          <a:lstStyle/>
          <a:p/>
        </p:txBody>
      </p:sp>
      <p:sp>
        <p:nvSpPr>
          <p:cNvPr id="25" name="object 25"/>
          <p:cNvSpPr/>
          <p:nvPr/>
        </p:nvSpPr>
        <p:spPr>
          <a:xfrm>
            <a:off x="2407920" y="5239511"/>
            <a:ext cx="238125" cy="251460"/>
          </a:xfrm>
          <a:custGeom>
            <a:avLst/>
            <a:gdLst/>
            <a:ahLst/>
            <a:cxnLst/>
            <a:rect l="l" t="t" r="r" b="b"/>
            <a:pathLst>
              <a:path w="238125" h="251460">
                <a:moveTo>
                  <a:pt x="0" y="0"/>
                </a:moveTo>
                <a:lnTo>
                  <a:pt x="237744" y="0"/>
                </a:lnTo>
                <a:lnTo>
                  <a:pt x="237744" y="251460"/>
                </a:lnTo>
                <a:lnTo>
                  <a:pt x="0" y="251460"/>
                </a:lnTo>
                <a:lnTo>
                  <a:pt x="0" y="0"/>
                </a:lnTo>
                <a:close/>
              </a:path>
            </a:pathLst>
          </a:custGeom>
          <a:solidFill>
            <a:srgbClr val="D9D9D9"/>
          </a:solidFill>
        </p:spPr>
        <p:txBody>
          <a:bodyPr wrap="square" lIns="0" tIns="0" rIns="0" bIns="0" rtlCol="0"/>
          <a:lstStyle/>
          <a:p/>
        </p:txBody>
      </p:sp>
      <p:sp>
        <p:nvSpPr>
          <p:cNvPr id="26" name="object 26"/>
          <p:cNvSpPr/>
          <p:nvPr/>
        </p:nvSpPr>
        <p:spPr>
          <a:xfrm>
            <a:off x="2402751" y="5234304"/>
            <a:ext cx="248285" cy="262255"/>
          </a:xfrm>
          <a:custGeom>
            <a:avLst/>
            <a:gdLst/>
            <a:ahLst/>
            <a:cxnLst/>
            <a:rect l="l" t="t" r="r" b="b"/>
            <a:pathLst>
              <a:path w="248285" h="262254">
                <a:moveTo>
                  <a:pt x="248094" y="262153"/>
                </a:moveTo>
                <a:lnTo>
                  <a:pt x="0" y="262153"/>
                </a:lnTo>
                <a:lnTo>
                  <a:pt x="0" y="0"/>
                </a:lnTo>
                <a:lnTo>
                  <a:pt x="248094" y="0"/>
                </a:lnTo>
                <a:lnTo>
                  <a:pt x="248094" y="4762"/>
                </a:lnTo>
                <a:lnTo>
                  <a:pt x="9525" y="4762"/>
                </a:lnTo>
                <a:lnTo>
                  <a:pt x="4762" y="9525"/>
                </a:lnTo>
                <a:lnTo>
                  <a:pt x="9525" y="9525"/>
                </a:lnTo>
                <a:lnTo>
                  <a:pt x="9525" y="252628"/>
                </a:lnTo>
                <a:lnTo>
                  <a:pt x="4762" y="252628"/>
                </a:lnTo>
                <a:lnTo>
                  <a:pt x="9525" y="257390"/>
                </a:lnTo>
                <a:lnTo>
                  <a:pt x="248094" y="257390"/>
                </a:lnTo>
                <a:lnTo>
                  <a:pt x="248094" y="262153"/>
                </a:lnTo>
                <a:close/>
              </a:path>
              <a:path w="248285" h="262254">
                <a:moveTo>
                  <a:pt x="9525" y="9525"/>
                </a:moveTo>
                <a:lnTo>
                  <a:pt x="4762" y="9525"/>
                </a:lnTo>
                <a:lnTo>
                  <a:pt x="9525" y="4762"/>
                </a:lnTo>
                <a:lnTo>
                  <a:pt x="9525" y="9525"/>
                </a:lnTo>
                <a:close/>
              </a:path>
              <a:path w="248285" h="262254">
                <a:moveTo>
                  <a:pt x="238569" y="9525"/>
                </a:moveTo>
                <a:lnTo>
                  <a:pt x="9525" y="9525"/>
                </a:lnTo>
                <a:lnTo>
                  <a:pt x="9525" y="4762"/>
                </a:lnTo>
                <a:lnTo>
                  <a:pt x="238569" y="4762"/>
                </a:lnTo>
                <a:lnTo>
                  <a:pt x="238569" y="9525"/>
                </a:lnTo>
                <a:close/>
              </a:path>
              <a:path w="248285" h="262254">
                <a:moveTo>
                  <a:pt x="238569" y="257390"/>
                </a:moveTo>
                <a:lnTo>
                  <a:pt x="238569" y="4762"/>
                </a:lnTo>
                <a:lnTo>
                  <a:pt x="243331" y="9525"/>
                </a:lnTo>
                <a:lnTo>
                  <a:pt x="248094" y="9525"/>
                </a:lnTo>
                <a:lnTo>
                  <a:pt x="248094" y="252628"/>
                </a:lnTo>
                <a:lnTo>
                  <a:pt x="243331" y="252628"/>
                </a:lnTo>
                <a:lnTo>
                  <a:pt x="238569" y="257390"/>
                </a:lnTo>
                <a:close/>
              </a:path>
              <a:path w="248285" h="262254">
                <a:moveTo>
                  <a:pt x="248094" y="9525"/>
                </a:moveTo>
                <a:lnTo>
                  <a:pt x="243331" y="9525"/>
                </a:lnTo>
                <a:lnTo>
                  <a:pt x="238569" y="4762"/>
                </a:lnTo>
                <a:lnTo>
                  <a:pt x="248094" y="4762"/>
                </a:lnTo>
                <a:lnTo>
                  <a:pt x="248094" y="9525"/>
                </a:lnTo>
                <a:close/>
              </a:path>
              <a:path w="248285" h="262254">
                <a:moveTo>
                  <a:pt x="9525" y="257390"/>
                </a:moveTo>
                <a:lnTo>
                  <a:pt x="4762" y="252628"/>
                </a:lnTo>
                <a:lnTo>
                  <a:pt x="9525" y="252628"/>
                </a:lnTo>
                <a:lnTo>
                  <a:pt x="9525" y="257390"/>
                </a:lnTo>
                <a:close/>
              </a:path>
              <a:path w="248285" h="262254">
                <a:moveTo>
                  <a:pt x="238569" y="257390"/>
                </a:moveTo>
                <a:lnTo>
                  <a:pt x="9525" y="257390"/>
                </a:lnTo>
                <a:lnTo>
                  <a:pt x="9525" y="252628"/>
                </a:lnTo>
                <a:lnTo>
                  <a:pt x="238569" y="252628"/>
                </a:lnTo>
                <a:lnTo>
                  <a:pt x="238569" y="257390"/>
                </a:lnTo>
                <a:close/>
              </a:path>
              <a:path w="248285" h="262254">
                <a:moveTo>
                  <a:pt x="248094" y="257390"/>
                </a:moveTo>
                <a:lnTo>
                  <a:pt x="238569" y="257390"/>
                </a:lnTo>
                <a:lnTo>
                  <a:pt x="243331" y="252628"/>
                </a:lnTo>
                <a:lnTo>
                  <a:pt x="248094" y="252628"/>
                </a:lnTo>
                <a:lnTo>
                  <a:pt x="248094" y="257390"/>
                </a:lnTo>
                <a:close/>
              </a:path>
            </a:pathLst>
          </a:custGeom>
          <a:solidFill>
            <a:srgbClr val="FFFFFF"/>
          </a:solidFill>
        </p:spPr>
        <p:txBody>
          <a:bodyPr wrap="square" lIns="0" tIns="0" rIns="0" bIns="0" rtlCol="0"/>
          <a:lstStyle/>
          <a:p/>
        </p:txBody>
      </p:sp>
      <p:sp>
        <p:nvSpPr>
          <p:cNvPr id="27" name="object 27"/>
          <p:cNvSpPr/>
          <p:nvPr/>
        </p:nvSpPr>
        <p:spPr>
          <a:xfrm>
            <a:off x="2407920" y="4782311"/>
            <a:ext cx="238125" cy="253365"/>
          </a:xfrm>
          <a:custGeom>
            <a:avLst/>
            <a:gdLst/>
            <a:ahLst/>
            <a:cxnLst/>
            <a:rect l="l" t="t" r="r" b="b"/>
            <a:pathLst>
              <a:path w="238125" h="253364">
                <a:moveTo>
                  <a:pt x="0" y="0"/>
                </a:moveTo>
                <a:lnTo>
                  <a:pt x="237744" y="0"/>
                </a:lnTo>
                <a:lnTo>
                  <a:pt x="237744" y="252984"/>
                </a:lnTo>
                <a:lnTo>
                  <a:pt x="0" y="252984"/>
                </a:lnTo>
                <a:lnTo>
                  <a:pt x="0" y="0"/>
                </a:lnTo>
                <a:close/>
              </a:path>
            </a:pathLst>
          </a:custGeom>
          <a:solidFill>
            <a:srgbClr val="D9D9D9"/>
          </a:solidFill>
        </p:spPr>
        <p:txBody>
          <a:bodyPr wrap="square" lIns="0" tIns="0" rIns="0" bIns="0" rtlCol="0"/>
          <a:lstStyle/>
          <a:p/>
        </p:txBody>
      </p:sp>
      <p:sp>
        <p:nvSpPr>
          <p:cNvPr id="28" name="object 28"/>
          <p:cNvSpPr/>
          <p:nvPr/>
        </p:nvSpPr>
        <p:spPr>
          <a:xfrm>
            <a:off x="2402598" y="4777613"/>
            <a:ext cx="248285" cy="262255"/>
          </a:xfrm>
          <a:custGeom>
            <a:avLst/>
            <a:gdLst/>
            <a:ahLst/>
            <a:cxnLst/>
            <a:rect l="l" t="t" r="r" b="b"/>
            <a:pathLst>
              <a:path w="248285" h="262254">
                <a:moveTo>
                  <a:pt x="248094" y="262153"/>
                </a:moveTo>
                <a:lnTo>
                  <a:pt x="0" y="262153"/>
                </a:lnTo>
                <a:lnTo>
                  <a:pt x="0" y="0"/>
                </a:lnTo>
                <a:lnTo>
                  <a:pt x="248094" y="0"/>
                </a:lnTo>
                <a:lnTo>
                  <a:pt x="248094" y="4762"/>
                </a:lnTo>
                <a:lnTo>
                  <a:pt x="9525" y="4762"/>
                </a:lnTo>
                <a:lnTo>
                  <a:pt x="4762" y="9525"/>
                </a:lnTo>
                <a:lnTo>
                  <a:pt x="9525" y="9525"/>
                </a:lnTo>
                <a:lnTo>
                  <a:pt x="9525" y="252628"/>
                </a:lnTo>
                <a:lnTo>
                  <a:pt x="4762" y="252628"/>
                </a:lnTo>
                <a:lnTo>
                  <a:pt x="9525" y="257390"/>
                </a:lnTo>
                <a:lnTo>
                  <a:pt x="248094" y="257390"/>
                </a:lnTo>
                <a:lnTo>
                  <a:pt x="248094" y="262153"/>
                </a:lnTo>
                <a:close/>
              </a:path>
              <a:path w="248285" h="262254">
                <a:moveTo>
                  <a:pt x="9525" y="9525"/>
                </a:moveTo>
                <a:lnTo>
                  <a:pt x="4762" y="9525"/>
                </a:lnTo>
                <a:lnTo>
                  <a:pt x="9525" y="4762"/>
                </a:lnTo>
                <a:lnTo>
                  <a:pt x="9525" y="9525"/>
                </a:lnTo>
                <a:close/>
              </a:path>
              <a:path w="248285" h="262254">
                <a:moveTo>
                  <a:pt x="238569" y="9525"/>
                </a:moveTo>
                <a:lnTo>
                  <a:pt x="9525" y="9525"/>
                </a:lnTo>
                <a:lnTo>
                  <a:pt x="9525" y="4762"/>
                </a:lnTo>
                <a:lnTo>
                  <a:pt x="238569" y="4762"/>
                </a:lnTo>
                <a:lnTo>
                  <a:pt x="238569" y="9525"/>
                </a:lnTo>
                <a:close/>
              </a:path>
              <a:path w="248285" h="262254">
                <a:moveTo>
                  <a:pt x="238569" y="257390"/>
                </a:moveTo>
                <a:lnTo>
                  <a:pt x="238569" y="4762"/>
                </a:lnTo>
                <a:lnTo>
                  <a:pt x="243331" y="9525"/>
                </a:lnTo>
                <a:lnTo>
                  <a:pt x="248094" y="9525"/>
                </a:lnTo>
                <a:lnTo>
                  <a:pt x="248094" y="252628"/>
                </a:lnTo>
                <a:lnTo>
                  <a:pt x="243331" y="252628"/>
                </a:lnTo>
                <a:lnTo>
                  <a:pt x="238569" y="257390"/>
                </a:lnTo>
                <a:close/>
              </a:path>
              <a:path w="248285" h="262254">
                <a:moveTo>
                  <a:pt x="248094" y="9525"/>
                </a:moveTo>
                <a:lnTo>
                  <a:pt x="243331" y="9525"/>
                </a:lnTo>
                <a:lnTo>
                  <a:pt x="238569" y="4762"/>
                </a:lnTo>
                <a:lnTo>
                  <a:pt x="248094" y="4762"/>
                </a:lnTo>
                <a:lnTo>
                  <a:pt x="248094" y="9525"/>
                </a:lnTo>
                <a:close/>
              </a:path>
              <a:path w="248285" h="262254">
                <a:moveTo>
                  <a:pt x="9525" y="257390"/>
                </a:moveTo>
                <a:lnTo>
                  <a:pt x="4762" y="252628"/>
                </a:lnTo>
                <a:lnTo>
                  <a:pt x="9525" y="252628"/>
                </a:lnTo>
                <a:lnTo>
                  <a:pt x="9525" y="257390"/>
                </a:lnTo>
                <a:close/>
              </a:path>
              <a:path w="248285" h="262254">
                <a:moveTo>
                  <a:pt x="238569" y="257390"/>
                </a:moveTo>
                <a:lnTo>
                  <a:pt x="9525" y="257390"/>
                </a:lnTo>
                <a:lnTo>
                  <a:pt x="9525" y="252628"/>
                </a:lnTo>
                <a:lnTo>
                  <a:pt x="238569" y="252628"/>
                </a:lnTo>
                <a:lnTo>
                  <a:pt x="238569" y="257390"/>
                </a:lnTo>
                <a:close/>
              </a:path>
              <a:path w="248285" h="262254">
                <a:moveTo>
                  <a:pt x="248094" y="257390"/>
                </a:moveTo>
                <a:lnTo>
                  <a:pt x="238569" y="257390"/>
                </a:lnTo>
                <a:lnTo>
                  <a:pt x="243331" y="252628"/>
                </a:lnTo>
                <a:lnTo>
                  <a:pt x="248094" y="252628"/>
                </a:lnTo>
                <a:lnTo>
                  <a:pt x="248094" y="257390"/>
                </a:lnTo>
                <a:close/>
              </a:path>
            </a:pathLst>
          </a:custGeom>
          <a:solidFill>
            <a:srgbClr val="FFFFFF"/>
          </a:solidFill>
        </p:spPr>
        <p:txBody>
          <a:bodyPr wrap="square" lIns="0" tIns="0" rIns="0" bIns="0" rtlCol="0"/>
          <a:lstStyle/>
          <a:p/>
        </p:txBody>
      </p:sp>
      <p:sp>
        <p:nvSpPr>
          <p:cNvPr id="29" name="object 29"/>
          <p:cNvSpPr/>
          <p:nvPr/>
        </p:nvSpPr>
        <p:spPr>
          <a:xfrm>
            <a:off x="2407920" y="5731764"/>
            <a:ext cx="238125" cy="251460"/>
          </a:xfrm>
          <a:custGeom>
            <a:avLst/>
            <a:gdLst/>
            <a:ahLst/>
            <a:cxnLst/>
            <a:rect l="l" t="t" r="r" b="b"/>
            <a:pathLst>
              <a:path w="238125" h="251460">
                <a:moveTo>
                  <a:pt x="0" y="0"/>
                </a:moveTo>
                <a:lnTo>
                  <a:pt x="237744" y="0"/>
                </a:lnTo>
                <a:lnTo>
                  <a:pt x="237744" y="251460"/>
                </a:lnTo>
                <a:lnTo>
                  <a:pt x="0" y="251460"/>
                </a:lnTo>
                <a:lnTo>
                  <a:pt x="0" y="0"/>
                </a:lnTo>
                <a:close/>
              </a:path>
            </a:pathLst>
          </a:custGeom>
          <a:solidFill>
            <a:srgbClr val="D9D9D9"/>
          </a:solidFill>
        </p:spPr>
        <p:txBody>
          <a:bodyPr wrap="square" lIns="0" tIns="0" rIns="0" bIns="0" rtlCol="0"/>
          <a:lstStyle/>
          <a:p/>
        </p:txBody>
      </p:sp>
      <p:sp>
        <p:nvSpPr>
          <p:cNvPr id="30" name="object 30"/>
          <p:cNvSpPr/>
          <p:nvPr/>
        </p:nvSpPr>
        <p:spPr>
          <a:xfrm>
            <a:off x="2402751" y="5726429"/>
            <a:ext cx="248285" cy="262255"/>
          </a:xfrm>
          <a:custGeom>
            <a:avLst/>
            <a:gdLst/>
            <a:ahLst/>
            <a:cxnLst/>
            <a:rect l="l" t="t" r="r" b="b"/>
            <a:pathLst>
              <a:path w="248285" h="262254">
                <a:moveTo>
                  <a:pt x="248094" y="262153"/>
                </a:moveTo>
                <a:lnTo>
                  <a:pt x="0" y="262153"/>
                </a:lnTo>
                <a:lnTo>
                  <a:pt x="0" y="0"/>
                </a:lnTo>
                <a:lnTo>
                  <a:pt x="248094" y="0"/>
                </a:lnTo>
                <a:lnTo>
                  <a:pt x="248094" y="4762"/>
                </a:lnTo>
                <a:lnTo>
                  <a:pt x="9525" y="4762"/>
                </a:lnTo>
                <a:lnTo>
                  <a:pt x="4762" y="9525"/>
                </a:lnTo>
                <a:lnTo>
                  <a:pt x="9525" y="9525"/>
                </a:lnTo>
                <a:lnTo>
                  <a:pt x="9525" y="252628"/>
                </a:lnTo>
                <a:lnTo>
                  <a:pt x="4762" y="252628"/>
                </a:lnTo>
                <a:lnTo>
                  <a:pt x="9525" y="257390"/>
                </a:lnTo>
                <a:lnTo>
                  <a:pt x="248094" y="257390"/>
                </a:lnTo>
                <a:lnTo>
                  <a:pt x="248094" y="262153"/>
                </a:lnTo>
                <a:close/>
              </a:path>
              <a:path w="248285" h="262254">
                <a:moveTo>
                  <a:pt x="9525" y="9525"/>
                </a:moveTo>
                <a:lnTo>
                  <a:pt x="4762" y="9525"/>
                </a:lnTo>
                <a:lnTo>
                  <a:pt x="9525" y="4762"/>
                </a:lnTo>
                <a:lnTo>
                  <a:pt x="9525" y="9525"/>
                </a:lnTo>
                <a:close/>
              </a:path>
              <a:path w="248285" h="262254">
                <a:moveTo>
                  <a:pt x="238569" y="9525"/>
                </a:moveTo>
                <a:lnTo>
                  <a:pt x="9525" y="9525"/>
                </a:lnTo>
                <a:lnTo>
                  <a:pt x="9525" y="4762"/>
                </a:lnTo>
                <a:lnTo>
                  <a:pt x="238569" y="4762"/>
                </a:lnTo>
                <a:lnTo>
                  <a:pt x="238569" y="9525"/>
                </a:lnTo>
                <a:close/>
              </a:path>
              <a:path w="248285" h="262254">
                <a:moveTo>
                  <a:pt x="238569" y="257390"/>
                </a:moveTo>
                <a:lnTo>
                  <a:pt x="238569" y="4762"/>
                </a:lnTo>
                <a:lnTo>
                  <a:pt x="243331" y="9525"/>
                </a:lnTo>
                <a:lnTo>
                  <a:pt x="248094" y="9525"/>
                </a:lnTo>
                <a:lnTo>
                  <a:pt x="248094" y="252628"/>
                </a:lnTo>
                <a:lnTo>
                  <a:pt x="243331" y="252628"/>
                </a:lnTo>
                <a:lnTo>
                  <a:pt x="238569" y="257390"/>
                </a:lnTo>
                <a:close/>
              </a:path>
              <a:path w="248285" h="262254">
                <a:moveTo>
                  <a:pt x="248094" y="9525"/>
                </a:moveTo>
                <a:lnTo>
                  <a:pt x="243331" y="9525"/>
                </a:lnTo>
                <a:lnTo>
                  <a:pt x="238569" y="4762"/>
                </a:lnTo>
                <a:lnTo>
                  <a:pt x="248094" y="4762"/>
                </a:lnTo>
                <a:lnTo>
                  <a:pt x="248094" y="9525"/>
                </a:lnTo>
                <a:close/>
              </a:path>
              <a:path w="248285" h="262254">
                <a:moveTo>
                  <a:pt x="9525" y="257390"/>
                </a:moveTo>
                <a:lnTo>
                  <a:pt x="4762" y="252628"/>
                </a:lnTo>
                <a:lnTo>
                  <a:pt x="9525" y="252628"/>
                </a:lnTo>
                <a:lnTo>
                  <a:pt x="9525" y="257390"/>
                </a:lnTo>
                <a:close/>
              </a:path>
              <a:path w="248285" h="262254">
                <a:moveTo>
                  <a:pt x="238569" y="257390"/>
                </a:moveTo>
                <a:lnTo>
                  <a:pt x="9525" y="257390"/>
                </a:lnTo>
                <a:lnTo>
                  <a:pt x="9525" y="252628"/>
                </a:lnTo>
                <a:lnTo>
                  <a:pt x="238569" y="252628"/>
                </a:lnTo>
                <a:lnTo>
                  <a:pt x="238569" y="257390"/>
                </a:lnTo>
                <a:close/>
              </a:path>
              <a:path w="248285" h="262254">
                <a:moveTo>
                  <a:pt x="248094" y="257390"/>
                </a:moveTo>
                <a:lnTo>
                  <a:pt x="238569" y="257390"/>
                </a:lnTo>
                <a:lnTo>
                  <a:pt x="243331" y="252628"/>
                </a:lnTo>
                <a:lnTo>
                  <a:pt x="248094" y="252628"/>
                </a:lnTo>
                <a:lnTo>
                  <a:pt x="248094" y="257390"/>
                </a:lnTo>
                <a:close/>
              </a:path>
            </a:pathLst>
          </a:custGeom>
          <a:solidFill>
            <a:srgbClr val="FFFFFF"/>
          </a:solidFill>
        </p:spPr>
        <p:txBody>
          <a:bodyPr wrap="square" lIns="0" tIns="0" rIns="0" bIns="0" rtlCol="0"/>
          <a:lstStyle/>
          <a:p/>
        </p:txBody>
      </p:sp>
      <p:sp>
        <p:nvSpPr>
          <p:cNvPr id="31" name="object 31"/>
          <p:cNvSpPr txBox="1"/>
          <p:nvPr/>
        </p:nvSpPr>
        <p:spPr>
          <a:xfrm>
            <a:off x="2724785" y="3519170"/>
            <a:ext cx="8940800" cy="57404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宋体" panose="02010600030101010101" pitchFamily="2" charset="-122"/>
                <a:cs typeface="宋体" panose="02010600030101010101" pitchFamily="2" charset="-122"/>
              </a:rPr>
              <a:t>魏氏体育管理中心在将芬兰等国的先进的冰上体育运动技术和管理模式引入中国，尤其是 弥补苏州地区缺乏国际高端冰上体育运动机构的局面</a:t>
            </a:r>
            <a:endParaRPr sz="1800">
              <a:latin typeface="宋体" panose="02010600030101010101" pitchFamily="2" charset="-122"/>
              <a:cs typeface="宋体" panose="02010600030101010101" pitchFamily="2" charset="-122"/>
            </a:endParaRPr>
          </a:p>
        </p:txBody>
      </p:sp>
      <p:sp>
        <p:nvSpPr>
          <p:cNvPr id="32" name="object 32"/>
          <p:cNvSpPr txBox="1"/>
          <p:nvPr/>
        </p:nvSpPr>
        <p:spPr>
          <a:xfrm>
            <a:off x="388112" y="3641344"/>
            <a:ext cx="1664335" cy="368935"/>
          </a:xfrm>
          <a:prstGeom prst="rect">
            <a:avLst/>
          </a:prstGeom>
          <a:solidFill>
            <a:srgbClr val="D0CECE"/>
          </a:solidFill>
        </p:spPr>
        <p:txBody>
          <a:bodyPr vert="horz" wrap="square" lIns="0" tIns="32384" rIns="0" bIns="0" rtlCol="0">
            <a:spAutoFit/>
          </a:bodyPr>
          <a:lstStyle/>
          <a:p>
            <a:pPr marL="91440">
              <a:lnSpc>
                <a:spcPct val="100000"/>
              </a:lnSpc>
              <a:spcBef>
                <a:spcPts val="255"/>
              </a:spcBef>
            </a:pPr>
            <a:r>
              <a:rPr sz="1800" b="1" dirty="0">
                <a:latin typeface="宋体" panose="02010600030101010101" pitchFamily="2" charset="-122"/>
                <a:cs typeface="宋体" panose="02010600030101010101" pitchFamily="2" charset="-122"/>
              </a:rPr>
              <a:t>我们的使</a:t>
            </a:r>
            <a:r>
              <a:rPr sz="1800" b="1" spc="-10" dirty="0">
                <a:latin typeface="宋体" panose="02010600030101010101" pitchFamily="2" charset="-122"/>
                <a:cs typeface="宋体" panose="02010600030101010101" pitchFamily="2" charset="-122"/>
              </a:rPr>
              <a:t>命</a:t>
            </a:r>
            <a:endParaRPr sz="1800">
              <a:latin typeface="宋体" panose="02010600030101010101" pitchFamily="2" charset="-122"/>
              <a:cs typeface="宋体" panose="02010600030101010101" pitchFamily="2" charset="-122"/>
            </a:endParaRPr>
          </a:p>
        </p:txBody>
      </p:sp>
      <p:sp>
        <p:nvSpPr>
          <p:cNvPr id="33" name="object 33"/>
          <p:cNvSpPr/>
          <p:nvPr/>
        </p:nvSpPr>
        <p:spPr>
          <a:xfrm>
            <a:off x="2287523" y="3610355"/>
            <a:ext cx="288290" cy="460375"/>
          </a:xfrm>
          <a:custGeom>
            <a:avLst/>
            <a:gdLst/>
            <a:ahLst/>
            <a:cxnLst/>
            <a:rect l="l" t="t" r="r" b="b"/>
            <a:pathLst>
              <a:path w="288289" h="460375">
                <a:moveTo>
                  <a:pt x="0" y="0"/>
                </a:moveTo>
                <a:lnTo>
                  <a:pt x="288036" y="0"/>
                </a:lnTo>
                <a:lnTo>
                  <a:pt x="288036" y="460248"/>
                </a:lnTo>
                <a:lnTo>
                  <a:pt x="0" y="460248"/>
                </a:lnTo>
                <a:lnTo>
                  <a:pt x="0" y="0"/>
                </a:lnTo>
                <a:close/>
              </a:path>
            </a:pathLst>
          </a:custGeom>
          <a:solidFill>
            <a:srgbClr val="BEBEBE"/>
          </a:solidFill>
        </p:spPr>
        <p:txBody>
          <a:bodyPr wrap="square" lIns="0" tIns="0" rIns="0" bIns="0" rtlCol="0"/>
          <a:lstStyle/>
          <a:p/>
        </p:txBody>
      </p:sp>
      <p:sp>
        <p:nvSpPr>
          <p:cNvPr id="34" name="object 34"/>
          <p:cNvSpPr/>
          <p:nvPr/>
        </p:nvSpPr>
        <p:spPr>
          <a:xfrm>
            <a:off x="2282507" y="3605847"/>
            <a:ext cx="297815" cy="469265"/>
          </a:xfrm>
          <a:custGeom>
            <a:avLst/>
            <a:gdLst/>
            <a:ahLst/>
            <a:cxnLst/>
            <a:rect l="l" t="t" r="r" b="b"/>
            <a:pathLst>
              <a:path w="297814" h="469264">
                <a:moveTo>
                  <a:pt x="297815" y="469264"/>
                </a:moveTo>
                <a:lnTo>
                  <a:pt x="0" y="469264"/>
                </a:lnTo>
                <a:lnTo>
                  <a:pt x="0" y="0"/>
                </a:lnTo>
                <a:lnTo>
                  <a:pt x="297815" y="0"/>
                </a:lnTo>
                <a:lnTo>
                  <a:pt x="297815" y="4762"/>
                </a:lnTo>
                <a:lnTo>
                  <a:pt x="9525" y="4762"/>
                </a:lnTo>
                <a:lnTo>
                  <a:pt x="4762" y="9525"/>
                </a:lnTo>
                <a:lnTo>
                  <a:pt x="9525" y="9525"/>
                </a:lnTo>
                <a:lnTo>
                  <a:pt x="9525" y="459739"/>
                </a:lnTo>
                <a:lnTo>
                  <a:pt x="4762" y="459739"/>
                </a:lnTo>
                <a:lnTo>
                  <a:pt x="9525" y="464502"/>
                </a:lnTo>
                <a:lnTo>
                  <a:pt x="297815" y="464502"/>
                </a:lnTo>
                <a:lnTo>
                  <a:pt x="297815" y="469264"/>
                </a:lnTo>
                <a:close/>
              </a:path>
              <a:path w="297814" h="469264">
                <a:moveTo>
                  <a:pt x="9525" y="9525"/>
                </a:moveTo>
                <a:lnTo>
                  <a:pt x="4762" y="9525"/>
                </a:lnTo>
                <a:lnTo>
                  <a:pt x="9525" y="4762"/>
                </a:lnTo>
                <a:lnTo>
                  <a:pt x="9525" y="9525"/>
                </a:lnTo>
                <a:close/>
              </a:path>
              <a:path w="297814" h="469264">
                <a:moveTo>
                  <a:pt x="288290" y="9525"/>
                </a:moveTo>
                <a:lnTo>
                  <a:pt x="9525" y="9525"/>
                </a:lnTo>
                <a:lnTo>
                  <a:pt x="9525" y="4762"/>
                </a:lnTo>
                <a:lnTo>
                  <a:pt x="288290" y="4762"/>
                </a:lnTo>
                <a:lnTo>
                  <a:pt x="288290" y="9525"/>
                </a:lnTo>
                <a:close/>
              </a:path>
              <a:path w="297814" h="469264">
                <a:moveTo>
                  <a:pt x="288290" y="464502"/>
                </a:moveTo>
                <a:lnTo>
                  <a:pt x="288290" y="4762"/>
                </a:lnTo>
                <a:lnTo>
                  <a:pt x="293052" y="9525"/>
                </a:lnTo>
                <a:lnTo>
                  <a:pt x="297815" y="9525"/>
                </a:lnTo>
                <a:lnTo>
                  <a:pt x="297815" y="459739"/>
                </a:lnTo>
                <a:lnTo>
                  <a:pt x="293052" y="459739"/>
                </a:lnTo>
                <a:lnTo>
                  <a:pt x="288290" y="464502"/>
                </a:lnTo>
                <a:close/>
              </a:path>
              <a:path w="297814" h="469264">
                <a:moveTo>
                  <a:pt x="297815" y="9525"/>
                </a:moveTo>
                <a:lnTo>
                  <a:pt x="293052" y="9525"/>
                </a:lnTo>
                <a:lnTo>
                  <a:pt x="288290" y="4762"/>
                </a:lnTo>
                <a:lnTo>
                  <a:pt x="297815" y="4762"/>
                </a:lnTo>
                <a:lnTo>
                  <a:pt x="297815" y="9525"/>
                </a:lnTo>
                <a:close/>
              </a:path>
              <a:path w="297814" h="469264">
                <a:moveTo>
                  <a:pt x="9525" y="464502"/>
                </a:moveTo>
                <a:lnTo>
                  <a:pt x="4762" y="459739"/>
                </a:lnTo>
                <a:lnTo>
                  <a:pt x="9525" y="459739"/>
                </a:lnTo>
                <a:lnTo>
                  <a:pt x="9525" y="464502"/>
                </a:lnTo>
                <a:close/>
              </a:path>
              <a:path w="297814" h="469264">
                <a:moveTo>
                  <a:pt x="288290" y="464502"/>
                </a:moveTo>
                <a:lnTo>
                  <a:pt x="9525" y="464502"/>
                </a:lnTo>
                <a:lnTo>
                  <a:pt x="9525" y="459739"/>
                </a:lnTo>
                <a:lnTo>
                  <a:pt x="288290" y="459739"/>
                </a:lnTo>
                <a:lnTo>
                  <a:pt x="288290" y="464502"/>
                </a:lnTo>
                <a:close/>
              </a:path>
              <a:path w="297814" h="469264">
                <a:moveTo>
                  <a:pt x="297815" y="464502"/>
                </a:moveTo>
                <a:lnTo>
                  <a:pt x="288290" y="464502"/>
                </a:lnTo>
                <a:lnTo>
                  <a:pt x="293052" y="459739"/>
                </a:lnTo>
                <a:lnTo>
                  <a:pt x="297815" y="459739"/>
                </a:lnTo>
                <a:lnTo>
                  <a:pt x="297815" y="464502"/>
                </a:lnTo>
                <a:close/>
              </a:path>
            </a:pathLst>
          </a:custGeom>
          <a:solidFill>
            <a:srgbClr val="FFFFFF"/>
          </a:solidFill>
        </p:spPr>
        <p:txBody>
          <a:bodyPr wrap="square" lIns="0" tIns="0" rIns="0" bIns="0" rtlCol="0"/>
          <a:lstStyle/>
          <a:p/>
        </p:txBody>
      </p:sp>
      <p:sp>
        <p:nvSpPr>
          <p:cNvPr id="35" name="object 35"/>
          <p:cNvSpPr/>
          <p:nvPr/>
        </p:nvSpPr>
        <p:spPr>
          <a:xfrm>
            <a:off x="2415539" y="3698747"/>
            <a:ext cx="238125" cy="253365"/>
          </a:xfrm>
          <a:custGeom>
            <a:avLst/>
            <a:gdLst/>
            <a:ahLst/>
            <a:cxnLst/>
            <a:rect l="l" t="t" r="r" b="b"/>
            <a:pathLst>
              <a:path w="238125" h="253364">
                <a:moveTo>
                  <a:pt x="0" y="0"/>
                </a:moveTo>
                <a:lnTo>
                  <a:pt x="237744" y="0"/>
                </a:lnTo>
                <a:lnTo>
                  <a:pt x="237744" y="252984"/>
                </a:lnTo>
                <a:lnTo>
                  <a:pt x="0" y="252984"/>
                </a:lnTo>
                <a:lnTo>
                  <a:pt x="0" y="0"/>
                </a:lnTo>
                <a:close/>
              </a:path>
            </a:pathLst>
          </a:custGeom>
          <a:solidFill>
            <a:srgbClr val="D9D9D9"/>
          </a:solidFill>
        </p:spPr>
        <p:txBody>
          <a:bodyPr wrap="square" lIns="0" tIns="0" rIns="0" bIns="0" rtlCol="0"/>
          <a:lstStyle/>
          <a:p/>
        </p:txBody>
      </p:sp>
      <p:sp>
        <p:nvSpPr>
          <p:cNvPr id="36" name="object 36"/>
          <p:cNvSpPr/>
          <p:nvPr/>
        </p:nvSpPr>
        <p:spPr>
          <a:xfrm>
            <a:off x="2410701" y="3694353"/>
            <a:ext cx="248285" cy="262255"/>
          </a:xfrm>
          <a:custGeom>
            <a:avLst/>
            <a:gdLst/>
            <a:ahLst/>
            <a:cxnLst/>
            <a:rect l="l" t="t" r="r" b="b"/>
            <a:pathLst>
              <a:path w="248285" h="262254">
                <a:moveTo>
                  <a:pt x="248094" y="262153"/>
                </a:moveTo>
                <a:lnTo>
                  <a:pt x="0" y="262153"/>
                </a:lnTo>
                <a:lnTo>
                  <a:pt x="0" y="0"/>
                </a:lnTo>
                <a:lnTo>
                  <a:pt x="248094" y="0"/>
                </a:lnTo>
                <a:lnTo>
                  <a:pt x="248094" y="4762"/>
                </a:lnTo>
                <a:lnTo>
                  <a:pt x="9525" y="4762"/>
                </a:lnTo>
                <a:lnTo>
                  <a:pt x="4762" y="9525"/>
                </a:lnTo>
                <a:lnTo>
                  <a:pt x="9525" y="9525"/>
                </a:lnTo>
                <a:lnTo>
                  <a:pt x="9525" y="252628"/>
                </a:lnTo>
                <a:lnTo>
                  <a:pt x="4762" y="252628"/>
                </a:lnTo>
                <a:lnTo>
                  <a:pt x="9525" y="257390"/>
                </a:lnTo>
                <a:lnTo>
                  <a:pt x="248094" y="257390"/>
                </a:lnTo>
                <a:lnTo>
                  <a:pt x="248094" y="262153"/>
                </a:lnTo>
                <a:close/>
              </a:path>
              <a:path w="248285" h="262254">
                <a:moveTo>
                  <a:pt x="9525" y="9525"/>
                </a:moveTo>
                <a:lnTo>
                  <a:pt x="4762" y="9525"/>
                </a:lnTo>
                <a:lnTo>
                  <a:pt x="9525" y="4762"/>
                </a:lnTo>
                <a:lnTo>
                  <a:pt x="9525" y="9525"/>
                </a:lnTo>
                <a:close/>
              </a:path>
              <a:path w="248285" h="262254">
                <a:moveTo>
                  <a:pt x="238569" y="9525"/>
                </a:moveTo>
                <a:lnTo>
                  <a:pt x="9525" y="9525"/>
                </a:lnTo>
                <a:lnTo>
                  <a:pt x="9525" y="4762"/>
                </a:lnTo>
                <a:lnTo>
                  <a:pt x="238569" y="4762"/>
                </a:lnTo>
                <a:lnTo>
                  <a:pt x="238569" y="9525"/>
                </a:lnTo>
                <a:close/>
              </a:path>
              <a:path w="248285" h="262254">
                <a:moveTo>
                  <a:pt x="238569" y="257390"/>
                </a:moveTo>
                <a:lnTo>
                  <a:pt x="238569" y="4762"/>
                </a:lnTo>
                <a:lnTo>
                  <a:pt x="243332" y="9525"/>
                </a:lnTo>
                <a:lnTo>
                  <a:pt x="248094" y="9525"/>
                </a:lnTo>
                <a:lnTo>
                  <a:pt x="248094" y="252628"/>
                </a:lnTo>
                <a:lnTo>
                  <a:pt x="243332" y="252628"/>
                </a:lnTo>
                <a:lnTo>
                  <a:pt x="238569" y="257390"/>
                </a:lnTo>
                <a:close/>
              </a:path>
              <a:path w="248285" h="262254">
                <a:moveTo>
                  <a:pt x="248094" y="9525"/>
                </a:moveTo>
                <a:lnTo>
                  <a:pt x="243332" y="9525"/>
                </a:lnTo>
                <a:lnTo>
                  <a:pt x="238569" y="4762"/>
                </a:lnTo>
                <a:lnTo>
                  <a:pt x="248094" y="4762"/>
                </a:lnTo>
                <a:lnTo>
                  <a:pt x="248094" y="9525"/>
                </a:lnTo>
                <a:close/>
              </a:path>
              <a:path w="248285" h="262254">
                <a:moveTo>
                  <a:pt x="9525" y="257390"/>
                </a:moveTo>
                <a:lnTo>
                  <a:pt x="4762" y="252628"/>
                </a:lnTo>
                <a:lnTo>
                  <a:pt x="9525" y="252628"/>
                </a:lnTo>
                <a:lnTo>
                  <a:pt x="9525" y="257390"/>
                </a:lnTo>
                <a:close/>
              </a:path>
              <a:path w="248285" h="262254">
                <a:moveTo>
                  <a:pt x="238569" y="257390"/>
                </a:moveTo>
                <a:lnTo>
                  <a:pt x="9525" y="257390"/>
                </a:lnTo>
                <a:lnTo>
                  <a:pt x="9525" y="252628"/>
                </a:lnTo>
                <a:lnTo>
                  <a:pt x="238569" y="252628"/>
                </a:lnTo>
                <a:lnTo>
                  <a:pt x="238569" y="257390"/>
                </a:lnTo>
                <a:close/>
              </a:path>
              <a:path w="248285" h="262254">
                <a:moveTo>
                  <a:pt x="248094" y="257390"/>
                </a:moveTo>
                <a:lnTo>
                  <a:pt x="238569" y="257390"/>
                </a:lnTo>
                <a:lnTo>
                  <a:pt x="243332" y="252628"/>
                </a:lnTo>
                <a:lnTo>
                  <a:pt x="248094" y="252628"/>
                </a:lnTo>
                <a:lnTo>
                  <a:pt x="248094" y="257390"/>
                </a:lnTo>
                <a:close/>
              </a:path>
            </a:pathLst>
          </a:custGeom>
          <a:solidFill>
            <a:srgbClr val="FFFFFF"/>
          </a:solidFill>
        </p:spPr>
        <p:txBody>
          <a:bodyPr wrap="square" lIns="0" tIns="0" rIns="0" bIns="0" rtlCol="0"/>
          <a:lstStyle/>
          <a:p/>
        </p:txBody>
      </p:sp>
      <p:sp>
        <p:nvSpPr>
          <p:cNvPr id="37" name="object 37"/>
          <p:cNvSpPr txBox="1"/>
          <p:nvPr/>
        </p:nvSpPr>
        <p:spPr>
          <a:xfrm>
            <a:off x="10105390" y="6376987"/>
            <a:ext cx="116205" cy="240029"/>
          </a:xfrm>
          <a:prstGeom prst="rect">
            <a:avLst/>
          </a:prstGeom>
        </p:spPr>
        <p:txBody>
          <a:bodyPr vert="horz" wrap="square" lIns="0" tIns="13335" rIns="0" bIns="0" rtlCol="0">
            <a:spAutoFit/>
          </a:bodyPr>
          <a:lstStyle/>
          <a:p>
            <a:pPr marL="12700">
              <a:lnSpc>
                <a:spcPct val="100000"/>
              </a:lnSpc>
              <a:spcBef>
                <a:spcPts val="105"/>
              </a:spcBef>
            </a:pPr>
            <a:r>
              <a:rPr sz="1400" dirty="0">
                <a:latin typeface="Calibri" panose="020F0502020204030204"/>
                <a:cs typeface="Calibri" panose="020F0502020204030204"/>
              </a:rPr>
              <a:t>2</a:t>
            </a:r>
            <a:endParaRPr sz="1400">
              <a:latin typeface="Calibri" panose="020F0502020204030204"/>
              <a:cs typeface="Calibri" panose="020F050202020403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23316" y="3764279"/>
            <a:ext cx="3464052" cy="2414016"/>
          </a:xfrm>
          <a:prstGeom prst="rect">
            <a:avLst/>
          </a:prstGeom>
          <a:blipFill>
            <a:blip r:embed="rId1" cstate="print"/>
            <a:stretch>
              <a:fillRect/>
            </a:stretch>
          </a:blipFill>
        </p:spPr>
        <p:txBody>
          <a:bodyPr wrap="square" lIns="0" tIns="0" rIns="0" bIns="0" rtlCol="0"/>
          <a:lstStyle/>
          <a:p/>
        </p:txBody>
      </p:sp>
      <p:sp>
        <p:nvSpPr>
          <p:cNvPr id="3" name="object 3"/>
          <p:cNvSpPr txBox="1">
            <a:spLocks noGrp="1"/>
          </p:cNvSpPr>
          <p:nvPr>
            <p:ph type="title"/>
          </p:nvPr>
        </p:nvSpPr>
        <p:spPr>
          <a:xfrm>
            <a:off x="2156460" y="452755"/>
            <a:ext cx="4156075" cy="381635"/>
          </a:xfrm>
          <a:prstGeom prst="rect">
            <a:avLst/>
          </a:prstGeom>
        </p:spPr>
        <p:txBody>
          <a:bodyPr vert="horz" wrap="square" lIns="0" tIns="12700" rIns="0" bIns="0" rtlCol="0">
            <a:spAutoFit/>
          </a:bodyPr>
          <a:lstStyle/>
          <a:p>
            <a:pPr marL="12700" algn="l" defTabSz="914400">
              <a:lnSpc>
                <a:spcPct val="100000"/>
              </a:lnSpc>
              <a:spcBef>
                <a:spcPts val="100"/>
              </a:spcBef>
              <a:buClrTx/>
              <a:buSzTx/>
              <a:buFontTx/>
            </a:pPr>
            <a:r>
              <a:rPr kern="1200" dirty="0">
                <a:solidFill>
                  <a:schemeClr val="tx1"/>
                </a:solidFill>
                <a:ea typeface="+mn-ea"/>
              </a:rPr>
              <a:t>魏氏体育管理中心：里程碑</a:t>
            </a:r>
            <a:endParaRPr kern="1200" dirty="0">
              <a:solidFill>
                <a:schemeClr val="tx1"/>
              </a:solidFill>
              <a:ea typeface="+mn-ea"/>
            </a:endParaRPr>
          </a:p>
        </p:txBody>
      </p:sp>
      <p:sp>
        <p:nvSpPr>
          <p:cNvPr id="4" name="object 4"/>
          <p:cNvSpPr txBox="1"/>
          <p:nvPr/>
        </p:nvSpPr>
        <p:spPr>
          <a:xfrm>
            <a:off x="702132" y="3034029"/>
            <a:ext cx="3225800" cy="57404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宋体" panose="02010600030101010101" pitchFamily="2" charset="-122"/>
                <a:cs typeface="宋体" panose="02010600030101010101" pitchFamily="2" charset="-122"/>
              </a:rPr>
              <a:t>与芬兰顶尖的冬季体育技术和管 理人才达成战略合作关系</a:t>
            </a:r>
            <a:endParaRPr sz="1800">
              <a:latin typeface="宋体" panose="02010600030101010101" pitchFamily="2" charset="-122"/>
              <a:cs typeface="宋体" panose="02010600030101010101" pitchFamily="2" charset="-122"/>
            </a:endParaRPr>
          </a:p>
        </p:txBody>
      </p:sp>
      <p:sp>
        <p:nvSpPr>
          <p:cNvPr id="5" name="object 5"/>
          <p:cNvSpPr txBox="1"/>
          <p:nvPr/>
        </p:nvSpPr>
        <p:spPr>
          <a:xfrm>
            <a:off x="728344" y="6203950"/>
            <a:ext cx="3225800" cy="391160"/>
          </a:xfrm>
          <a:prstGeom prst="rect">
            <a:avLst/>
          </a:prstGeom>
        </p:spPr>
        <p:txBody>
          <a:bodyPr vert="horz" wrap="square" lIns="0" tIns="12700" rIns="0" bIns="0" rtlCol="0">
            <a:spAutoFit/>
          </a:bodyPr>
          <a:lstStyle/>
          <a:p>
            <a:pPr marL="1155700" marR="5080" indent="-1143000">
              <a:lnSpc>
                <a:spcPct val="100000"/>
              </a:lnSpc>
              <a:spcBef>
                <a:spcPts val="100"/>
              </a:spcBef>
            </a:pPr>
            <a:r>
              <a:rPr sz="1200" dirty="0">
                <a:latin typeface="宋体" panose="02010600030101010101" pitchFamily="2" charset="-122"/>
                <a:cs typeface="宋体" panose="02010600030101010101" pitchFamily="2" charset="-122"/>
              </a:rPr>
              <a:t>魏氏体育管理中心创始人与芬兰合作伙伴在办公 楼前合影留念</a:t>
            </a:r>
            <a:endParaRPr sz="1200">
              <a:latin typeface="宋体" panose="02010600030101010101" pitchFamily="2" charset="-122"/>
              <a:cs typeface="宋体" panose="02010600030101010101" pitchFamily="2" charset="-122"/>
            </a:endParaRPr>
          </a:p>
        </p:txBody>
      </p:sp>
      <p:sp>
        <p:nvSpPr>
          <p:cNvPr id="6" name="object 6"/>
          <p:cNvSpPr/>
          <p:nvPr/>
        </p:nvSpPr>
        <p:spPr>
          <a:xfrm>
            <a:off x="618629" y="1678432"/>
            <a:ext cx="11029315" cy="563245"/>
          </a:xfrm>
          <a:custGeom>
            <a:avLst/>
            <a:gdLst/>
            <a:ahLst/>
            <a:cxnLst/>
            <a:rect l="l" t="t" r="r" b="b"/>
            <a:pathLst>
              <a:path w="11029315" h="563244">
                <a:moveTo>
                  <a:pt x="10747222" y="146494"/>
                </a:moveTo>
                <a:lnTo>
                  <a:pt x="10747222" y="0"/>
                </a:lnTo>
                <a:lnTo>
                  <a:pt x="10758716" y="11493"/>
                </a:lnTo>
                <a:lnTo>
                  <a:pt x="10756747" y="11493"/>
                </a:lnTo>
                <a:lnTo>
                  <a:pt x="10748619" y="14859"/>
                </a:lnTo>
                <a:lnTo>
                  <a:pt x="10756747" y="22987"/>
                </a:lnTo>
                <a:lnTo>
                  <a:pt x="10756747" y="141732"/>
                </a:lnTo>
                <a:lnTo>
                  <a:pt x="10751985" y="141732"/>
                </a:lnTo>
                <a:lnTo>
                  <a:pt x="10747222" y="146494"/>
                </a:lnTo>
                <a:close/>
              </a:path>
              <a:path w="11029315" h="563244">
                <a:moveTo>
                  <a:pt x="10756747" y="22987"/>
                </a:moveTo>
                <a:lnTo>
                  <a:pt x="10748619" y="14859"/>
                </a:lnTo>
                <a:lnTo>
                  <a:pt x="10756747" y="11493"/>
                </a:lnTo>
                <a:lnTo>
                  <a:pt x="10756747" y="22987"/>
                </a:lnTo>
                <a:close/>
              </a:path>
              <a:path w="11029315" h="563244">
                <a:moveTo>
                  <a:pt x="11015256" y="281495"/>
                </a:moveTo>
                <a:lnTo>
                  <a:pt x="10756747" y="22987"/>
                </a:lnTo>
                <a:lnTo>
                  <a:pt x="10756747" y="11493"/>
                </a:lnTo>
                <a:lnTo>
                  <a:pt x="10758716" y="11493"/>
                </a:lnTo>
                <a:lnTo>
                  <a:pt x="11025352" y="278130"/>
                </a:lnTo>
                <a:lnTo>
                  <a:pt x="11018621" y="278130"/>
                </a:lnTo>
                <a:lnTo>
                  <a:pt x="11015256" y="281495"/>
                </a:lnTo>
                <a:close/>
              </a:path>
              <a:path w="11029315" h="563244">
                <a:moveTo>
                  <a:pt x="10747222" y="421259"/>
                </a:moveTo>
                <a:lnTo>
                  <a:pt x="0" y="421259"/>
                </a:lnTo>
                <a:lnTo>
                  <a:pt x="0" y="141732"/>
                </a:lnTo>
                <a:lnTo>
                  <a:pt x="10747222" y="141732"/>
                </a:lnTo>
                <a:lnTo>
                  <a:pt x="10747222" y="146494"/>
                </a:lnTo>
                <a:lnTo>
                  <a:pt x="9525" y="146494"/>
                </a:lnTo>
                <a:lnTo>
                  <a:pt x="4762" y="151257"/>
                </a:lnTo>
                <a:lnTo>
                  <a:pt x="9525" y="151257"/>
                </a:lnTo>
                <a:lnTo>
                  <a:pt x="9525" y="411734"/>
                </a:lnTo>
                <a:lnTo>
                  <a:pt x="4762" y="411734"/>
                </a:lnTo>
                <a:lnTo>
                  <a:pt x="9525" y="416496"/>
                </a:lnTo>
                <a:lnTo>
                  <a:pt x="10747222" y="416496"/>
                </a:lnTo>
                <a:lnTo>
                  <a:pt x="10747222" y="421259"/>
                </a:lnTo>
                <a:close/>
              </a:path>
              <a:path w="11029315" h="563244">
                <a:moveTo>
                  <a:pt x="10756747" y="151257"/>
                </a:moveTo>
                <a:lnTo>
                  <a:pt x="9525" y="151257"/>
                </a:lnTo>
                <a:lnTo>
                  <a:pt x="9525" y="146494"/>
                </a:lnTo>
                <a:lnTo>
                  <a:pt x="10747222" y="146494"/>
                </a:lnTo>
                <a:lnTo>
                  <a:pt x="10751985" y="141732"/>
                </a:lnTo>
                <a:lnTo>
                  <a:pt x="10756747" y="141732"/>
                </a:lnTo>
                <a:lnTo>
                  <a:pt x="10756747" y="151257"/>
                </a:lnTo>
                <a:close/>
              </a:path>
              <a:path w="11029315" h="563244">
                <a:moveTo>
                  <a:pt x="9525" y="151257"/>
                </a:moveTo>
                <a:lnTo>
                  <a:pt x="4762" y="151257"/>
                </a:lnTo>
                <a:lnTo>
                  <a:pt x="9525" y="146494"/>
                </a:lnTo>
                <a:lnTo>
                  <a:pt x="9525" y="151257"/>
                </a:lnTo>
                <a:close/>
              </a:path>
              <a:path w="11029315" h="563244">
                <a:moveTo>
                  <a:pt x="11018621" y="284861"/>
                </a:moveTo>
                <a:lnTo>
                  <a:pt x="11015256" y="281495"/>
                </a:lnTo>
                <a:lnTo>
                  <a:pt x="11018621" y="278130"/>
                </a:lnTo>
                <a:lnTo>
                  <a:pt x="11018621" y="284861"/>
                </a:lnTo>
                <a:close/>
              </a:path>
              <a:path w="11029315" h="563244">
                <a:moveTo>
                  <a:pt x="11025352" y="284861"/>
                </a:moveTo>
                <a:lnTo>
                  <a:pt x="11018621" y="284861"/>
                </a:lnTo>
                <a:lnTo>
                  <a:pt x="11018621" y="278130"/>
                </a:lnTo>
                <a:lnTo>
                  <a:pt x="11025352" y="278130"/>
                </a:lnTo>
                <a:lnTo>
                  <a:pt x="11028718" y="281495"/>
                </a:lnTo>
                <a:lnTo>
                  <a:pt x="11025352" y="284861"/>
                </a:lnTo>
                <a:close/>
              </a:path>
              <a:path w="11029315" h="563244">
                <a:moveTo>
                  <a:pt x="10758716" y="551497"/>
                </a:moveTo>
                <a:lnTo>
                  <a:pt x="10756747" y="551497"/>
                </a:lnTo>
                <a:lnTo>
                  <a:pt x="10756747" y="540004"/>
                </a:lnTo>
                <a:lnTo>
                  <a:pt x="11015256" y="281495"/>
                </a:lnTo>
                <a:lnTo>
                  <a:pt x="11018621" y="284861"/>
                </a:lnTo>
                <a:lnTo>
                  <a:pt x="11025352" y="284861"/>
                </a:lnTo>
                <a:lnTo>
                  <a:pt x="10758716" y="551497"/>
                </a:lnTo>
                <a:close/>
              </a:path>
              <a:path w="11029315" h="563244">
                <a:moveTo>
                  <a:pt x="9525" y="416496"/>
                </a:moveTo>
                <a:lnTo>
                  <a:pt x="4762" y="411734"/>
                </a:lnTo>
                <a:lnTo>
                  <a:pt x="9525" y="411734"/>
                </a:lnTo>
                <a:lnTo>
                  <a:pt x="9525" y="416496"/>
                </a:lnTo>
                <a:close/>
              </a:path>
              <a:path w="11029315" h="563244">
                <a:moveTo>
                  <a:pt x="10756747" y="421259"/>
                </a:moveTo>
                <a:lnTo>
                  <a:pt x="10751985" y="421259"/>
                </a:lnTo>
                <a:lnTo>
                  <a:pt x="10747222" y="416496"/>
                </a:lnTo>
                <a:lnTo>
                  <a:pt x="9525" y="416496"/>
                </a:lnTo>
                <a:lnTo>
                  <a:pt x="9525" y="411734"/>
                </a:lnTo>
                <a:lnTo>
                  <a:pt x="10756747" y="411734"/>
                </a:lnTo>
                <a:lnTo>
                  <a:pt x="10756747" y="421259"/>
                </a:lnTo>
                <a:close/>
              </a:path>
              <a:path w="11029315" h="563244">
                <a:moveTo>
                  <a:pt x="10747222" y="562991"/>
                </a:moveTo>
                <a:lnTo>
                  <a:pt x="10747222" y="416496"/>
                </a:lnTo>
                <a:lnTo>
                  <a:pt x="10751985" y="421259"/>
                </a:lnTo>
                <a:lnTo>
                  <a:pt x="10756747" y="421259"/>
                </a:lnTo>
                <a:lnTo>
                  <a:pt x="10756747" y="540004"/>
                </a:lnTo>
                <a:lnTo>
                  <a:pt x="10748619" y="548132"/>
                </a:lnTo>
                <a:lnTo>
                  <a:pt x="10756747" y="551497"/>
                </a:lnTo>
                <a:lnTo>
                  <a:pt x="10758716" y="551497"/>
                </a:lnTo>
                <a:lnTo>
                  <a:pt x="10747222" y="562991"/>
                </a:lnTo>
                <a:close/>
              </a:path>
              <a:path w="11029315" h="563244">
                <a:moveTo>
                  <a:pt x="10756747" y="551497"/>
                </a:moveTo>
                <a:lnTo>
                  <a:pt x="10748619" y="548132"/>
                </a:lnTo>
                <a:lnTo>
                  <a:pt x="10756747" y="540004"/>
                </a:lnTo>
                <a:lnTo>
                  <a:pt x="10756747" y="551497"/>
                </a:lnTo>
                <a:close/>
              </a:path>
            </a:pathLst>
          </a:custGeom>
          <a:solidFill>
            <a:srgbClr val="D9D9D9"/>
          </a:solidFill>
        </p:spPr>
        <p:txBody>
          <a:bodyPr wrap="square" lIns="0" tIns="0" rIns="0" bIns="0" rtlCol="0"/>
          <a:lstStyle/>
          <a:p/>
        </p:txBody>
      </p:sp>
      <p:sp>
        <p:nvSpPr>
          <p:cNvPr id="7" name="object 7"/>
          <p:cNvSpPr/>
          <p:nvPr/>
        </p:nvSpPr>
        <p:spPr>
          <a:xfrm>
            <a:off x="1056132" y="1779930"/>
            <a:ext cx="359410" cy="360045"/>
          </a:xfrm>
          <a:custGeom>
            <a:avLst/>
            <a:gdLst/>
            <a:ahLst/>
            <a:cxnLst/>
            <a:rect l="l" t="t" r="r" b="b"/>
            <a:pathLst>
              <a:path w="359409" h="360044">
                <a:moveTo>
                  <a:pt x="179311" y="359994"/>
                </a:moveTo>
                <a:lnTo>
                  <a:pt x="131462" y="353564"/>
                </a:lnTo>
                <a:lnTo>
                  <a:pt x="88486" y="335418"/>
                </a:lnTo>
                <a:lnTo>
                  <a:pt x="52117" y="307268"/>
                </a:lnTo>
                <a:lnTo>
                  <a:pt x="24090" y="270828"/>
                </a:lnTo>
                <a:lnTo>
                  <a:pt x="6140" y="227812"/>
                </a:lnTo>
                <a:lnTo>
                  <a:pt x="0" y="179933"/>
                </a:lnTo>
                <a:lnTo>
                  <a:pt x="6140" y="132107"/>
                </a:lnTo>
                <a:lnTo>
                  <a:pt x="24090" y="89127"/>
                </a:lnTo>
                <a:lnTo>
                  <a:pt x="52117" y="52709"/>
                </a:lnTo>
                <a:lnTo>
                  <a:pt x="88486" y="24571"/>
                </a:lnTo>
                <a:lnTo>
                  <a:pt x="131462" y="6428"/>
                </a:lnTo>
                <a:lnTo>
                  <a:pt x="179311" y="0"/>
                </a:lnTo>
                <a:lnTo>
                  <a:pt x="227159" y="6429"/>
                </a:lnTo>
                <a:lnTo>
                  <a:pt x="270156" y="24573"/>
                </a:lnTo>
                <a:lnTo>
                  <a:pt x="306585" y="52717"/>
                </a:lnTo>
                <a:lnTo>
                  <a:pt x="334732" y="89146"/>
                </a:lnTo>
                <a:lnTo>
                  <a:pt x="352878" y="132144"/>
                </a:lnTo>
                <a:lnTo>
                  <a:pt x="359308" y="179997"/>
                </a:lnTo>
                <a:lnTo>
                  <a:pt x="352878" y="227849"/>
                </a:lnTo>
                <a:lnTo>
                  <a:pt x="334732" y="270847"/>
                </a:lnTo>
                <a:lnTo>
                  <a:pt x="306585" y="307276"/>
                </a:lnTo>
                <a:lnTo>
                  <a:pt x="270156" y="335420"/>
                </a:lnTo>
                <a:lnTo>
                  <a:pt x="227159" y="353564"/>
                </a:lnTo>
                <a:lnTo>
                  <a:pt x="179311" y="359994"/>
                </a:lnTo>
                <a:close/>
              </a:path>
            </a:pathLst>
          </a:custGeom>
          <a:solidFill>
            <a:srgbClr val="BEBEBE"/>
          </a:solidFill>
        </p:spPr>
        <p:txBody>
          <a:bodyPr wrap="square" lIns="0" tIns="0" rIns="0" bIns="0" rtlCol="0"/>
          <a:lstStyle/>
          <a:p/>
        </p:txBody>
      </p:sp>
      <p:sp>
        <p:nvSpPr>
          <p:cNvPr id="8" name="object 8"/>
          <p:cNvSpPr/>
          <p:nvPr/>
        </p:nvSpPr>
        <p:spPr>
          <a:xfrm>
            <a:off x="1050671" y="1775167"/>
            <a:ext cx="369570" cy="368300"/>
          </a:xfrm>
          <a:custGeom>
            <a:avLst/>
            <a:gdLst/>
            <a:ahLst/>
            <a:cxnLst/>
            <a:rect l="l" t="t" r="r" b="b"/>
            <a:pathLst>
              <a:path w="369569" h="368300">
                <a:moveTo>
                  <a:pt x="203657" y="368300"/>
                </a:moveTo>
                <a:lnTo>
                  <a:pt x="165887" y="368300"/>
                </a:lnTo>
                <a:lnTo>
                  <a:pt x="147535" y="365760"/>
                </a:lnTo>
                <a:lnTo>
                  <a:pt x="104660" y="350519"/>
                </a:lnTo>
                <a:lnTo>
                  <a:pt x="88963" y="341630"/>
                </a:lnTo>
                <a:lnTo>
                  <a:pt x="81457" y="337819"/>
                </a:lnTo>
                <a:lnTo>
                  <a:pt x="74218" y="332739"/>
                </a:lnTo>
                <a:lnTo>
                  <a:pt x="67233" y="326389"/>
                </a:lnTo>
                <a:lnTo>
                  <a:pt x="60540" y="321310"/>
                </a:lnTo>
                <a:lnTo>
                  <a:pt x="31559" y="287019"/>
                </a:lnTo>
                <a:lnTo>
                  <a:pt x="11214" y="247650"/>
                </a:lnTo>
                <a:lnTo>
                  <a:pt x="952" y="203200"/>
                </a:lnTo>
                <a:lnTo>
                  <a:pt x="0" y="184150"/>
                </a:lnTo>
                <a:lnTo>
                  <a:pt x="241" y="175260"/>
                </a:lnTo>
                <a:lnTo>
                  <a:pt x="8318" y="129539"/>
                </a:lnTo>
                <a:lnTo>
                  <a:pt x="26758" y="88900"/>
                </a:lnTo>
                <a:lnTo>
                  <a:pt x="54127" y="53339"/>
                </a:lnTo>
                <a:lnTo>
                  <a:pt x="67233" y="41910"/>
                </a:lnTo>
                <a:lnTo>
                  <a:pt x="74218" y="35560"/>
                </a:lnTo>
                <a:lnTo>
                  <a:pt x="81457" y="30480"/>
                </a:lnTo>
                <a:lnTo>
                  <a:pt x="88963" y="26669"/>
                </a:lnTo>
                <a:lnTo>
                  <a:pt x="96697" y="21589"/>
                </a:lnTo>
                <a:lnTo>
                  <a:pt x="147535" y="2539"/>
                </a:lnTo>
                <a:lnTo>
                  <a:pt x="165887" y="0"/>
                </a:lnTo>
                <a:lnTo>
                  <a:pt x="203657" y="0"/>
                </a:lnTo>
                <a:lnTo>
                  <a:pt x="221995" y="2539"/>
                </a:lnTo>
                <a:lnTo>
                  <a:pt x="244005" y="8889"/>
                </a:lnTo>
                <a:lnTo>
                  <a:pt x="175869" y="8889"/>
                </a:lnTo>
                <a:lnTo>
                  <a:pt x="166725" y="10160"/>
                </a:lnTo>
                <a:lnTo>
                  <a:pt x="166966" y="10160"/>
                </a:lnTo>
                <a:lnTo>
                  <a:pt x="157962" y="11430"/>
                </a:lnTo>
                <a:lnTo>
                  <a:pt x="158191" y="11430"/>
                </a:lnTo>
                <a:lnTo>
                  <a:pt x="149326" y="12700"/>
                </a:lnTo>
                <a:lnTo>
                  <a:pt x="149567" y="12700"/>
                </a:lnTo>
                <a:lnTo>
                  <a:pt x="140855" y="13969"/>
                </a:lnTo>
                <a:lnTo>
                  <a:pt x="141084" y="13969"/>
                </a:lnTo>
                <a:lnTo>
                  <a:pt x="132537" y="16510"/>
                </a:lnTo>
                <a:lnTo>
                  <a:pt x="132765" y="16510"/>
                </a:lnTo>
                <a:lnTo>
                  <a:pt x="124409" y="19050"/>
                </a:lnTo>
                <a:lnTo>
                  <a:pt x="124625" y="19050"/>
                </a:lnTo>
                <a:lnTo>
                  <a:pt x="116446" y="22860"/>
                </a:lnTo>
                <a:lnTo>
                  <a:pt x="116662" y="22860"/>
                </a:lnTo>
                <a:lnTo>
                  <a:pt x="108699" y="26669"/>
                </a:lnTo>
                <a:lnTo>
                  <a:pt x="108902" y="26669"/>
                </a:lnTo>
                <a:lnTo>
                  <a:pt x="101142" y="30480"/>
                </a:lnTo>
                <a:lnTo>
                  <a:pt x="101345" y="30480"/>
                </a:lnTo>
                <a:lnTo>
                  <a:pt x="93802" y="34289"/>
                </a:lnTo>
                <a:lnTo>
                  <a:pt x="94005" y="34289"/>
                </a:lnTo>
                <a:lnTo>
                  <a:pt x="86702" y="39369"/>
                </a:lnTo>
                <a:lnTo>
                  <a:pt x="86893" y="39369"/>
                </a:lnTo>
                <a:lnTo>
                  <a:pt x="79832" y="43180"/>
                </a:lnTo>
                <a:lnTo>
                  <a:pt x="80009" y="43180"/>
                </a:lnTo>
                <a:lnTo>
                  <a:pt x="74574" y="48260"/>
                </a:lnTo>
                <a:lnTo>
                  <a:pt x="73393" y="48260"/>
                </a:lnTo>
                <a:lnTo>
                  <a:pt x="66865" y="54610"/>
                </a:lnTo>
                <a:lnTo>
                  <a:pt x="67030" y="54610"/>
                </a:lnTo>
                <a:lnTo>
                  <a:pt x="60782" y="59689"/>
                </a:lnTo>
                <a:lnTo>
                  <a:pt x="60934" y="59689"/>
                </a:lnTo>
                <a:lnTo>
                  <a:pt x="54978" y="66039"/>
                </a:lnTo>
                <a:lnTo>
                  <a:pt x="55130" y="66039"/>
                </a:lnTo>
                <a:lnTo>
                  <a:pt x="49466" y="72389"/>
                </a:lnTo>
                <a:lnTo>
                  <a:pt x="49618" y="72389"/>
                </a:lnTo>
                <a:lnTo>
                  <a:pt x="45163" y="78739"/>
                </a:lnTo>
                <a:lnTo>
                  <a:pt x="44411" y="78739"/>
                </a:lnTo>
                <a:lnTo>
                  <a:pt x="39395" y="86360"/>
                </a:lnTo>
                <a:lnTo>
                  <a:pt x="39522" y="86360"/>
                </a:lnTo>
                <a:lnTo>
                  <a:pt x="35617" y="92710"/>
                </a:lnTo>
                <a:lnTo>
                  <a:pt x="34963" y="92710"/>
                </a:lnTo>
                <a:lnTo>
                  <a:pt x="30619" y="100330"/>
                </a:lnTo>
                <a:lnTo>
                  <a:pt x="26758" y="107950"/>
                </a:lnTo>
                <a:lnTo>
                  <a:pt x="23253" y="115569"/>
                </a:lnTo>
                <a:lnTo>
                  <a:pt x="20577" y="123189"/>
                </a:lnTo>
                <a:lnTo>
                  <a:pt x="20205" y="123189"/>
                </a:lnTo>
                <a:lnTo>
                  <a:pt x="17373" y="132080"/>
                </a:lnTo>
                <a:lnTo>
                  <a:pt x="15357" y="139700"/>
                </a:lnTo>
                <a:lnTo>
                  <a:pt x="15074" y="139700"/>
                </a:lnTo>
                <a:lnTo>
                  <a:pt x="13068" y="148589"/>
                </a:lnTo>
                <a:lnTo>
                  <a:pt x="11531" y="157480"/>
                </a:lnTo>
                <a:lnTo>
                  <a:pt x="10426" y="166369"/>
                </a:lnTo>
                <a:lnTo>
                  <a:pt x="9753" y="175260"/>
                </a:lnTo>
                <a:lnTo>
                  <a:pt x="9525" y="184150"/>
                </a:lnTo>
                <a:lnTo>
                  <a:pt x="9766" y="193039"/>
                </a:lnTo>
                <a:lnTo>
                  <a:pt x="10452" y="201930"/>
                </a:lnTo>
                <a:lnTo>
                  <a:pt x="11569" y="210819"/>
                </a:lnTo>
                <a:lnTo>
                  <a:pt x="13119" y="219710"/>
                </a:lnTo>
                <a:lnTo>
                  <a:pt x="15074" y="228600"/>
                </a:lnTo>
                <a:lnTo>
                  <a:pt x="15357" y="228600"/>
                </a:lnTo>
                <a:lnTo>
                  <a:pt x="17437" y="236219"/>
                </a:lnTo>
                <a:lnTo>
                  <a:pt x="20205" y="245110"/>
                </a:lnTo>
                <a:lnTo>
                  <a:pt x="20577" y="245110"/>
                </a:lnTo>
                <a:lnTo>
                  <a:pt x="23342" y="252730"/>
                </a:lnTo>
                <a:lnTo>
                  <a:pt x="26860" y="260350"/>
                </a:lnTo>
                <a:lnTo>
                  <a:pt x="30734" y="267969"/>
                </a:lnTo>
                <a:lnTo>
                  <a:pt x="34963" y="275589"/>
                </a:lnTo>
                <a:lnTo>
                  <a:pt x="35617" y="275589"/>
                </a:lnTo>
                <a:lnTo>
                  <a:pt x="39522" y="281939"/>
                </a:lnTo>
                <a:lnTo>
                  <a:pt x="39395" y="281939"/>
                </a:lnTo>
                <a:lnTo>
                  <a:pt x="44411" y="289560"/>
                </a:lnTo>
                <a:lnTo>
                  <a:pt x="45163" y="289560"/>
                </a:lnTo>
                <a:lnTo>
                  <a:pt x="49618" y="295910"/>
                </a:lnTo>
                <a:lnTo>
                  <a:pt x="49466" y="295910"/>
                </a:lnTo>
                <a:lnTo>
                  <a:pt x="55130" y="302260"/>
                </a:lnTo>
                <a:lnTo>
                  <a:pt x="54978" y="302260"/>
                </a:lnTo>
                <a:lnTo>
                  <a:pt x="60934" y="308610"/>
                </a:lnTo>
                <a:lnTo>
                  <a:pt x="62031" y="308610"/>
                </a:lnTo>
                <a:lnTo>
                  <a:pt x="67030" y="313689"/>
                </a:lnTo>
                <a:lnTo>
                  <a:pt x="66865" y="313689"/>
                </a:lnTo>
                <a:lnTo>
                  <a:pt x="73393" y="320039"/>
                </a:lnTo>
                <a:lnTo>
                  <a:pt x="74574" y="320039"/>
                </a:lnTo>
                <a:lnTo>
                  <a:pt x="80009" y="325119"/>
                </a:lnTo>
                <a:lnTo>
                  <a:pt x="79832" y="325119"/>
                </a:lnTo>
                <a:lnTo>
                  <a:pt x="86893" y="328930"/>
                </a:lnTo>
                <a:lnTo>
                  <a:pt x="86702" y="328930"/>
                </a:lnTo>
                <a:lnTo>
                  <a:pt x="94005" y="334010"/>
                </a:lnTo>
                <a:lnTo>
                  <a:pt x="93802" y="334010"/>
                </a:lnTo>
                <a:lnTo>
                  <a:pt x="101345" y="337819"/>
                </a:lnTo>
                <a:lnTo>
                  <a:pt x="101142" y="337819"/>
                </a:lnTo>
                <a:lnTo>
                  <a:pt x="108902" y="341630"/>
                </a:lnTo>
                <a:lnTo>
                  <a:pt x="108699" y="341630"/>
                </a:lnTo>
                <a:lnTo>
                  <a:pt x="116662" y="345439"/>
                </a:lnTo>
                <a:lnTo>
                  <a:pt x="116446" y="345439"/>
                </a:lnTo>
                <a:lnTo>
                  <a:pt x="124625" y="349250"/>
                </a:lnTo>
                <a:lnTo>
                  <a:pt x="124409" y="349250"/>
                </a:lnTo>
                <a:lnTo>
                  <a:pt x="132765" y="351789"/>
                </a:lnTo>
                <a:lnTo>
                  <a:pt x="132537" y="351789"/>
                </a:lnTo>
                <a:lnTo>
                  <a:pt x="141084" y="354330"/>
                </a:lnTo>
                <a:lnTo>
                  <a:pt x="140855" y="354330"/>
                </a:lnTo>
                <a:lnTo>
                  <a:pt x="149567" y="355600"/>
                </a:lnTo>
                <a:lnTo>
                  <a:pt x="149326" y="355600"/>
                </a:lnTo>
                <a:lnTo>
                  <a:pt x="158191" y="356869"/>
                </a:lnTo>
                <a:lnTo>
                  <a:pt x="157962" y="356869"/>
                </a:lnTo>
                <a:lnTo>
                  <a:pt x="166966" y="358139"/>
                </a:lnTo>
                <a:lnTo>
                  <a:pt x="166725" y="358139"/>
                </a:lnTo>
                <a:lnTo>
                  <a:pt x="175869" y="359410"/>
                </a:lnTo>
                <a:lnTo>
                  <a:pt x="244005" y="359410"/>
                </a:lnTo>
                <a:lnTo>
                  <a:pt x="221995" y="365760"/>
                </a:lnTo>
                <a:lnTo>
                  <a:pt x="203657" y="368300"/>
                </a:lnTo>
                <a:close/>
              </a:path>
              <a:path w="369569" h="368300">
                <a:moveTo>
                  <a:pt x="296329" y="49530"/>
                </a:moveTo>
                <a:lnTo>
                  <a:pt x="289521" y="43180"/>
                </a:lnTo>
                <a:lnTo>
                  <a:pt x="289699" y="43180"/>
                </a:lnTo>
                <a:lnTo>
                  <a:pt x="282651" y="39369"/>
                </a:lnTo>
                <a:lnTo>
                  <a:pt x="282841" y="39369"/>
                </a:lnTo>
                <a:lnTo>
                  <a:pt x="275539" y="34289"/>
                </a:lnTo>
                <a:lnTo>
                  <a:pt x="275729" y="34289"/>
                </a:lnTo>
                <a:lnTo>
                  <a:pt x="268198" y="30480"/>
                </a:lnTo>
                <a:lnTo>
                  <a:pt x="268401" y="30480"/>
                </a:lnTo>
                <a:lnTo>
                  <a:pt x="260629" y="26669"/>
                </a:lnTo>
                <a:lnTo>
                  <a:pt x="260845" y="26669"/>
                </a:lnTo>
                <a:lnTo>
                  <a:pt x="252869" y="22860"/>
                </a:lnTo>
                <a:lnTo>
                  <a:pt x="253085" y="22860"/>
                </a:lnTo>
                <a:lnTo>
                  <a:pt x="244906" y="19050"/>
                </a:lnTo>
                <a:lnTo>
                  <a:pt x="245135" y="19050"/>
                </a:lnTo>
                <a:lnTo>
                  <a:pt x="236766" y="16510"/>
                </a:lnTo>
                <a:lnTo>
                  <a:pt x="236994" y="16510"/>
                </a:lnTo>
                <a:lnTo>
                  <a:pt x="228447" y="13969"/>
                </a:lnTo>
                <a:lnTo>
                  <a:pt x="228688" y="13969"/>
                </a:lnTo>
                <a:lnTo>
                  <a:pt x="219976" y="12700"/>
                </a:lnTo>
                <a:lnTo>
                  <a:pt x="220205" y="12700"/>
                </a:lnTo>
                <a:lnTo>
                  <a:pt x="211340" y="11430"/>
                </a:lnTo>
                <a:lnTo>
                  <a:pt x="211581" y="11430"/>
                </a:lnTo>
                <a:lnTo>
                  <a:pt x="202577" y="10160"/>
                </a:lnTo>
                <a:lnTo>
                  <a:pt x="202806" y="10160"/>
                </a:lnTo>
                <a:lnTo>
                  <a:pt x="193675" y="8889"/>
                </a:lnTo>
                <a:lnTo>
                  <a:pt x="244005" y="8889"/>
                </a:lnTo>
                <a:lnTo>
                  <a:pt x="280581" y="26669"/>
                </a:lnTo>
                <a:lnTo>
                  <a:pt x="288074" y="30480"/>
                </a:lnTo>
                <a:lnTo>
                  <a:pt x="295313" y="35560"/>
                </a:lnTo>
                <a:lnTo>
                  <a:pt x="302298" y="41910"/>
                </a:lnTo>
                <a:lnTo>
                  <a:pt x="309003" y="46989"/>
                </a:lnTo>
                <a:lnTo>
                  <a:pt x="310286" y="48260"/>
                </a:lnTo>
                <a:lnTo>
                  <a:pt x="296151" y="48260"/>
                </a:lnTo>
                <a:lnTo>
                  <a:pt x="296329" y="49530"/>
                </a:lnTo>
                <a:close/>
              </a:path>
              <a:path w="369569" h="368300">
                <a:moveTo>
                  <a:pt x="73215" y="49530"/>
                </a:moveTo>
                <a:lnTo>
                  <a:pt x="73393" y="48260"/>
                </a:lnTo>
                <a:lnTo>
                  <a:pt x="74574" y="48260"/>
                </a:lnTo>
                <a:lnTo>
                  <a:pt x="73215" y="49530"/>
                </a:lnTo>
                <a:close/>
              </a:path>
              <a:path w="369569" h="368300">
                <a:moveTo>
                  <a:pt x="325259" y="80010"/>
                </a:moveTo>
                <a:lnTo>
                  <a:pt x="319925" y="72389"/>
                </a:lnTo>
                <a:lnTo>
                  <a:pt x="320065" y="72389"/>
                </a:lnTo>
                <a:lnTo>
                  <a:pt x="314413" y="66039"/>
                </a:lnTo>
                <a:lnTo>
                  <a:pt x="314566" y="66039"/>
                </a:lnTo>
                <a:lnTo>
                  <a:pt x="308597" y="59689"/>
                </a:lnTo>
                <a:lnTo>
                  <a:pt x="308762" y="59689"/>
                </a:lnTo>
                <a:lnTo>
                  <a:pt x="302513" y="54610"/>
                </a:lnTo>
                <a:lnTo>
                  <a:pt x="302679" y="54610"/>
                </a:lnTo>
                <a:lnTo>
                  <a:pt x="296151" y="48260"/>
                </a:lnTo>
                <a:lnTo>
                  <a:pt x="310286" y="48260"/>
                </a:lnTo>
                <a:lnTo>
                  <a:pt x="315417" y="53339"/>
                </a:lnTo>
                <a:lnTo>
                  <a:pt x="321538" y="59689"/>
                </a:lnTo>
                <a:lnTo>
                  <a:pt x="327342" y="66039"/>
                </a:lnTo>
                <a:lnTo>
                  <a:pt x="332828" y="73660"/>
                </a:lnTo>
                <a:lnTo>
                  <a:pt x="336257" y="78739"/>
                </a:lnTo>
                <a:lnTo>
                  <a:pt x="325132" y="78739"/>
                </a:lnTo>
                <a:lnTo>
                  <a:pt x="325259" y="80010"/>
                </a:lnTo>
                <a:close/>
              </a:path>
              <a:path w="369569" h="368300">
                <a:moveTo>
                  <a:pt x="44272" y="80010"/>
                </a:moveTo>
                <a:lnTo>
                  <a:pt x="44411" y="78739"/>
                </a:lnTo>
                <a:lnTo>
                  <a:pt x="45163" y="78739"/>
                </a:lnTo>
                <a:lnTo>
                  <a:pt x="44272" y="80010"/>
                </a:lnTo>
                <a:close/>
              </a:path>
              <a:path w="369569" h="368300">
                <a:moveTo>
                  <a:pt x="334695" y="93980"/>
                </a:moveTo>
                <a:lnTo>
                  <a:pt x="330022" y="86360"/>
                </a:lnTo>
                <a:lnTo>
                  <a:pt x="330149" y="86360"/>
                </a:lnTo>
                <a:lnTo>
                  <a:pt x="325132" y="78739"/>
                </a:lnTo>
                <a:lnTo>
                  <a:pt x="336257" y="78739"/>
                </a:lnTo>
                <a:lnTo>
                  <a:pt x="337972" y="81280"/>
                </a:lnTo>
                <a:lnTo>
                  <a:pt x="342785" y="88900"/>
                </a:lnTo>
                <a:lnTo>
                  <a:pt x="345008" y="92710"/>
                </a:lnTo>
                <a:lnTo>
                  <a:pt x="334581" y="92710"/>
                </a:lnTo>
                <a:lnTo>
                  <a:pt x="334695" y="93980"/>
                </a:lnTo>
                <a:close/>
              </a:path>
              <a:path w="369569" h="368300">
                <a:moveTo>
                  <a:pt x="34836" y="93980"/>
                </a:moveTo>
                <a:lnTo>
                  <a:pt x="34963" y="92710"/>
                </a:lnTo>
                <a:lnTo>
                  <a:pt x="35617" y="92710"/>
                </a:lnTo>
                <a:lnTo>
                  <a:pt x="34836" y="93980"/>
                </a:lnTo>
                <a:close/>
              </a:path>
              <a:path w="369569" h="368300">
                <a:moveTo>
                  <a:pt x="349415" y="124460"/>
                </a:moveTo>
                <a:lnTo>
                  <a:pt x="346189" y="115569"/>
                </a:lnTo>
                <a:lnTo>
                  <a:pt x="342684" y="107950"/>
                </a:lnTo>
                <a:lnTo>
                  <a:pt x="338810" y="100330"/>
                </a:lnTo>
                <a:lnTo>
                  <a:pt x="334581" y="92710"/>
                </a:lnTo>
                <a:lnTo>
                  <a:pt x="345008" y="92710"/>
                </a:lnTo>
                <a:lnTo>
                  <a:pt x="359148" y="123189"/>
                </a:lnTo>
                <a:lnTo>
                  <a:pt x="349338" y="123189"/>
                </a:lnTo>
                <a:lnTo>
                  <a:pt x="349415" y="124460"/>
                </a:lnTo>
                <a:close/>
              </a:path>
              <a:path w="369569" h="368300">
                <a:moveTo>
                  <a:pt x="20116" y="124460"/>
                </a:moveTo>
                <a:lnTo>
                  <a:pt x="20205" y="123189"/>
                </a:lnTo>
                <a:lnTo>
                  <a:pt x="20577" y="123189"/>
                </a:lnTo>
                <a:lnTo>
                  <a:pt x="20116" y="124460"/>
                </a:lnTo>
                <a:close/>
              </a:path>
              <a:path w="369569" h="368300">
                <a:moveTo>
                  <a:pt x="354520" y="140969"/>
                </a:moveTo>
                <a:lnTo>
                  <a:pt x="352094" y="132080"/>
                </a:lnTo>
                <a:lnTo>
                  <a:pt x="349338" y="123189"/>
                </a:lnTo>
                <a:lnTo>
                  <a:pt x="359148" y="123189"/>
                </a:lnTo>
                <a:lnTo>
                  <a:pt x="361226" y="129539"/>
                </a:lnTo>
                <a:lnTo>
                  <a:pt x="363715" y="138430"/>
                </a:lnTo>
                <a:lnTo>
                  <a:pt x="364011" y="139700"/>
                </a:lnTo>
                <a:lnTo>
                  <a:pt x="354456" y="139700"/>
                </a:lnTo>
                <a:lnTo>
                  <a:pt x="354520" y="140969"/>
                </a:lnTo>
                <a:close/>
              </a:path>
              <a:path w="369569" h="368300">
                <a:moveTo>
                  <a:pt x="15011" y="140969"/>
                </a:moveTo>
                <a:lnTo>
                  <a:pt x="15074" y="139700"/>
                </a:lnTo>
                <a:lnTo>
                  <a:pt x="15357" y="139700"/>
                </a:lnTo>
                <a:lnTo>
                  <a:pt x="15011" y="140969"/>
                </a:lnTo>
                <a:close/>
              </a:path>
              <a:path w="369569" h="368300">
                <a:moveTo>
                  <a:pt x="364011" y="228600"/>
                </a:moveTo>
                <a:lnTo>
                  <a:pt x="354456" y="228600"/>
                </a:lnTo>
                <a:lnTo>
                  <a:pt x="356476" y="219710"/>
                </a:lnTo>
                <a:lnTo>
                  <a:pt x="358013" y="210819"/>
                </a:lnTo>
                <a:lnTo>
                  <a:pt x="359117" y="201930"/>
                </a:lnTo>
                <a:lnTo>
                  <a:pt x="359791" y="193039"/>
                </a:lnTo>
                <a:lnTo>
                  <a:pt x="360006" y="184150"/>
                </a:lnTo>
                <a:lnTo>
                  <a:pt x="359778" y="175260"/>
                </a:lnTo>
                <a:lnTo>
                  <a:pt x="359092" y="166369"/>
                </a:lnTo>
                <a:lnTo>
                  <a:pt x="357974" y="157480"/>
                </a:lnTo>
                <a:lnTo>
                  <a:pt x="356425" y="148589"/>
                </a:lnTo>
                <a:lnTo>
                  <a:pt x="354456" y="139700"/>
                </a:lnTo>
                <a:lnTo>
                  <a:pt x="364011" y="139700"/>
                </a:lnTo>
                <a:lnTo>
                  <a:pt x="369531" y="184150"/>
                </a:lnTo>
                <a:lnTo>
                  <a:pt x="369290" y="193039"/>
                </a:lnTo>
                <a:lnTo>
                  <a:pt x="368579" y="203200"/>
                </a:lnTo>
                <a:lnTo>
                  <a:pt x="367398" y="212089"/>
                </a:lnTo>
                <a:lnTo>
                  <a:pt x="365785" y="220980"/>
                </a:lnTo>
                <a:lnTo>
                  <a:pt x="364011" y="228600"/>
                </a:lnTo>
                <a:close/>
              </a:path>
              <a:path w="369569" h="368300">
                <a:moveTo>
                  <a:pt x="15357" y="228600"/>
                </a:moveTo>
                <a:lnTo>
                  <a:pt x="15074" y="228600"/>
                </a:lnTo>
                <a:lnTo>
                  <a:pt x="15011" y="227330"/>
                </a:lnTo>
                <a:lnTo>
                  <a:pt x="15357" y="228600"/>
                </a:lnTo>
                <a:close/>
              </a:path>
              <a:path w="369569" h="368300">
                <a:moveTo>
                  <a:pt x="359148" y="245110"/>
                </a:moveTo>
                <a:lnTo>
                  <a:pt x="349338" y="245110"/>
                </a:lnTo>
                <a:lnTo>
                  <a:pt x="352170" y="236219"/>
                </a:lnTo>
                <a:lnTo>
                  <a:pt x="354520" y="227330"/>
                </a:lnTo>
                <a:lnTo>
                  <a:pt x="354456" y="228600"/>
                </a:lnTo>
                <a:lnTo>
                  <a:pt x="364011" y="228600"/>
                </a:lnTo>
                <a:lnTo>
                  <a:pt x="363715" y="229869"/>
                </a:lnTo>
                <a:lnTo>
                  <a:pt x="361226" y="238760"/>
                </a:lnTo>
                <a:lnTo>
                  <a:pt x="359148" y="245110"/>
                </a:lnTo>
                <a:close/>
              </a:path>
              <a:path w="369569" h="368300">
                <a:moveTo>
                  <a:pt x="20577" y="245110"/>
                </a:moveTo>
                <a:lnTo>
                  <a:pt x="20205" y="245110"/>
                </a:lnTo>
                <a:lnTo>
                  <a:pt x="20116" y="243839"/>
                </a:lnTo>
                <a:lnTo>
                  <a:pt x="20577" y="245110"/>
                </a:lnTo>
                <a:close/>
              </a:path>
              <a:path w="369569" h="368300">
                <a:moveTo>
                  <a:pt x="345008" y="275589"/>
                </a:moveTo>
                <a:lnTo>
                  <a:pt x="334581" y="275589"/>
                </a:lnTo>
                <a:lnTo>
                  <a:pt x="338912" y="267969"/>
                </a:lnTo>
                <a:lnTo>
                  <a:pt x="342785" y="260350"/>
                </a:lnTo>
                <a:lnTo>
                  <a:pt x="346278" y="252730"/>
                </a:lnTo>
                <a:lnTo>
                  <a:pt x="349415" y="243839"/>
                </a:lnTo>
                <a:lnTo>
                  <a:pt x="349338" y="245110"/>
                </a:lnTo>
                <a:lnTo>
                  <a:pt x="359148" y="245110"/>
                </a:lnTo>
                <a:lnTo>
                  <a:pt x="358317" y="247650"/>
                </a:lnTo>
                <a:lnTo>
                  <a:pt x="355015" y="256539"/>
                </a:lnTo>
                <a:lnTo>
                  <a:pt x="351307" y="264160"/>
                </a:lnTo>
                <a:lnTo>
                  <a:pt x="347230" y="271780"/>
                </a:lnTo>
                <a:lnTo>
                  <a:pt x="345008" y="275589"/>
                </a:lnTo>
                <a:close/>
              </a:path>
              <a:path w="369569" h="368300">
                <a:moveTo>
                  <a:pt x="35617" y="275589"/>
                </a:moveTo>
                <a:lnTo>
                  <a:pt x="34963" y="275589"/>
                </a:lnTo>
                <a:lnTo>
                  <a:pt x="34836" y="274319"/>
                </a:lnTo>
                <a:lnTo>
                  <a:pt x="35617" y="275589"/>
                </a:lnTo>
                <a:close/>
              </a:path>
              <a:path w="369569" h="368300">
                <a:moveTo>
                  <a:pt x="336257" y="289560"/>
                </a:moveTo>
                <a:lnTo>
                  <a:pt x="325132" y="289560"/>
                </a:lnTo>
                <a:lnTo>
                  <a:pt x="330149" y="281939"/>
                </a:lnTo>
                <a:lnTo>
                  <a:pt x="330022" y="281939"/>
                </a:lnTo>
                <a:lnTo>
                  <a:pt x="334695" y="274319"/>
                </a:lnTo>
                <a:lnTo>
                  <a:pt x="334581" y="275589"/>
                </a:lnTo>
                <a:lnTo>
                  <a:pt x="345008" y="275589"/>
                </a:lnTo>
                <a:lnTo>
                  <a:pt x="342785" y="279400"/>
                </a:lnTo>
                <a:lnTo>
                  <a:pt x="337972" y="287019"/>
                </a:lnTo>
                <a:lnTo>
                  <a:pt x="336257" y="289560"/>
                </a:lnTo>
                <a:close/>
              </a:path>
              <a:path w="369569" h="368300">
                <a:moveTo>
                  <a:pt x="45163" y="289560"/>
                </a:moveTo>
                <a:lnTo>
                  <a:pt x="44411" y="289560"/>
                </a:lnTo>
                <a:lnTo>
                  <a:pt x="44272" y="288289"/>
                </a:lnTo>
                <a:lnTo>
                  <a:pt x="45163" y="289560"/>
                </a:lnTo>
                <a:close/>
              </a:path>
              <a:path w="369569" h="368300">
                <a:moveTo>
                  <a:pt x="321538" y="308610"/>
                </a:moveTo>
                <a:lnTo>
                  <a:pt x="308597" y="308610"/>
                </a:lnTo>
                <a:lnTo>
                  <a:pt x="314566" y="302260"/>
                </a:lnTo>
                <a:lnTo>
                  <a:pt x="314413" y="302260"/>
                </a:lnTo>
                <a:lnTo>
                  <a:pt x="320065" y="295910"/>
                </a:lnTo>
                <a:lnTo>
                  <a:pt x="319925" y="295910"/>
                </a:lnTo>
                <a:lnTo>
                  <a:pt x="325259" y="288289"/>
                </a:lnTo>
                <a:lnTo>
                  <a:pt x="325132" y="289560"/>
                </a:lnTo>
                <a:lnTo>
                  <a:pt x="336257" y="289560"/>
                </a:lnTo>
                <a:lnTo>
                  <a:pt x="332828" y="294639"/>
                </a:lnTo>
                <a:lnTo>
                  <a:pt x="327342" y="302260"/>
                </a:lnTo>
                <a:lnTo>
                  <a:pt x="321538" y="308610"/>
                </a:lnTo>
                <a:close/>
              </a:path>
              <a:path w="369569" h="368300">
                <a:moveTo>
                  <a:pt x="62031" y="308610"/>
                </a:moveTo>
                <a:lnTo>
                  <a:pt x="60934" y="308610"/>
                </a:lnTo>
                <a:lnTo>
                  <a:pt x="60782" y="307339"/>
                </a:lnTo>
                <a:lnTo>
                  <a:pt x="62031" y="308610"/>
                </a:lnTo>
                <a:close/>
              </a:path>
              <a:path w="369569" h="368300">
                <a:moveTo>
                  <a:pt x="310286" y="320039"/>
                </a:moveTo>
                <a:lnTo>
                  <a:pt x="296151" y="320039"/>
                </a:lnTo>
                <a:lnTo>
                  <a:pt x="302679" y="313689"/>
                </a:lnTo>
                <a:lnTo>
                  <a:pt x="302513" y="313689"/>
                </a:lnTo>
                <a:lnTo>
                  <a:pt x="308762" y="307339"/>
                </a:lnTo>
                <a:lnTo>
                  <a:pt x="308597" y="308610"/>
                </a:lnTo>
                <a:lnTo>
                  <a:pt x="321538" y="308610"/>
                </a:lnTo>
                <a:lnTo>
                  <a:pt x="315417" y="314960"/>
                </a:lnTo>
                <a:lnTo>
                  <a:pt x="310286" y="320039"/>
                </a:lnTo>
                <a:close/>
              </a:path>
              <a:path w="369569" h="368300">
                <a:moveTo>
                  <a:pt x="74574" y="320039"/>
                </a:moveTo>
                <a:lnTo>
                  <a:pt x="73393" y="320039"/>
                </a:lnTo>
                <a:lnTo>
                  <a:pt x="73215" y="318769"/>
                </a:lnTo>
                <a:lnTo>
                  <a:pt x="74574" y="320039"/>
                </a:lnTo>
                <a:close/>
              </a:path>
              <a:path w="369569" h="368300">
                <a:moveTo>
                  <a:pt x="244005" y="359410"/>
                </a:moveTo>
                <a:lnTo>
                  <a:pt x="193675" y="359410"/>
                </a:lnTo>
                <a:lnTo>
                  <a:pt x="202806" y="358139"/>
                </a:lnTo>
                <a:lnTo>
                  <a:pt x="202577" y="358139"/>
                </a:lnTo>
                <a:lnTo>
                  <a:pt x="211581" y="356869"/>
                </a:lnTo>
                <a:lnTo>
                  <a:pt x="211340" y="356869"/>
                </a:lnTo>
                <a:lnTo>
                  <a:pt x="220205" y="355600"/>
                </a:lnTo>
                <a:lnTo>
                  <a:pt x="219976" y="355600"/>
                </a:lnTo>
                <a:lnTo>
                  <a:pt x="228688" y="354330"/>
                </a:lnTo>
                <a:lnTo>
                  <a:pt x="228447" y="354330"/>
                </a:lnTo>
                <a:lnTo>
                  <a:pt x="236994" y="351789"/>
                </a:lnTo>
                <a:lnTo>
                  <a:pt x="236766" y="351789"/>
                </a:lnTo>
                <a:lnTo>
                  <a:pt x="245135" y="349250"/>
                </a:lnTo>
                <a:lnTo>
                  <a:pt x="244906" y="349250"/>
                </a:lnTo>
                <a:lnTo>
                  <a:pt x="253085" y="345439"/>
                </a:lnTo>
                <a:lnTo>
                  <a:pt x="252869" y="345439"/>
                </a:lnTo>
                <a:lnTo>
                  <a:pt x="260845" y="341630"/>
                </a:lnTo>
                <a:lnTo>
                  <a:pt x="260629" y="341630"/>
                </a:lnTo>
                <a:lnTo>
                  <a:pt x="268401" y="337819"/>
                </a:lnTo>
                <a:lnTo>
                  <a:pt x="268198" y="337819"/>
                </a:lnTo>
                <a:lnTo>
                  <a:pt x="275729" y="334010"/>
                </a:lnTo>
                <a:lnTo>
                  <a:pt x="275539" y="334010"/>
                </a:lnTo>
                <a:lnTo>
                  <a:pt x="282841" y="328930"/>
                </a:lnTo>
                <a:lnTo>
                  <a:pt x="282651" y="328930"/>
                </a:lnTo>
                <a:lnTo>
                  <a:pt x="289699" y="325119"/>
                </a:lnTo>
                <a:lnTo>
                  <a:pt x="289521" y="325119"/>
                </a:lnTo>
                <a:lnTo>
                  <a:pt x="296329" y="318769"/>
                </a:lnTo>
                <a:lnTo>
                  <a:pt x="296151" y="320039"/>
                </a:lnTo>
                <a:lnTo>
                  <a:pt x="310286" y="320039"/>
                </a:lnTo>
                <a:lnTo>
                  <a:pt x="309003" y="321310"/>
                </a:lnTo>
                <a:lnTo>
                  <a:pt x="302298" y="326389"/>
                </a:lnTo>
                <a:lnTo>
                  <a:pt x="295313" y="332739"/>
                </a:lnTo>
                <a:lnTo>
                  <a:pt x="288074" y="337819"/>
                </a:lnTo>
                <a:lnTo>
                  <a:pt x="280581" y="341630"/>
                </a:lnTo>
                <a:lnTo>
                  <a:pt x="272846" y="346710"/>
                </a:lnTo>
                <a:lnTo>
                  <a:pt x="264871" y="350519"/>
                </a:lnTo>
                <a:lnTo>
                  <a:pt x="256692" y="354330"/>
                </a:lnTo>
                <a:lnTo>
                  <a:pt x="248297" y="358139"/>
                </a:lnTo>
                <a:lnTo>
                  <a:pt x="244005" y="359410"/>
                </a:lnTo>
                <a:close/>
              </a:path>
            </a:pathLst>
          </a:custGeom>
          <a:solidFill>
            <a:srgbClr val="FFFFFF"/>
          </a:solidFill>
        </p:spPr>
        <p:txBody>
          <a:bodyPr wrap="square" lIns="0" tIns="0" rIns="0" bIns="0" rtlCol="0"/>
          <a:lstStyle/>
          <a:p/>
        </p:txBody>
      </p:sp>
      <p:sp>
        <p:nvSpPr>
          <p:cNvPr id="9" name="object 9"/>
          <p:cNvSpPr txBox="1"/>
          <p:nvPr/>
        </p:nvSpPr>
        <p:spPr>
          <a:xfrm>
            <a:off x="948918" y="1474927"/>
            <a:ext cx="4826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宋体" panose="02010600030101010101" pitchFamily="2" charset="-122"/>
                <a:cs typeface="宋体" panose="02010600030101010101" pitchFamily="2" charset="-122"/>
              </a:rPr>
              <a:t>如今</a:t>
            </a:r>
            <a:endParaRPr sz="1800">
              <a:latin typeface="宋体" panose="02010600030101010101" pitchFamily="2" charset="-122"/>
              <a:cs typeface="宋体" panose="02010600030101010101" pitchFamily="2" charset="-122"/>
            </a:endParaRPr>
          </a:p>
        </p:txBody>
      </p:sp>
      <p:sp>
        <p:nvSpPr>
          <p:cNvPr id="10" name="object 10"/>
          <p:cNvSpPr/>
          <p:nvPr/>
        </p:nvSpPr>
        <p:spPr>
          <a:xfrm>
            <a:off x="1235443" y="2139924"/>
            <a:ext cx="0" cy="785495"/>
          </a:xfrm>
          <a:custGeom>
            <a:avLst/>
            <a:gdLst/>
            <a:ahLst/>
            <a:cxnLst/>
            <a:rect l="l" t="t" r="r" b="b"/>
            <a:pathLst>
              <a:path h="785494">
                <a:moveTo>
                  <a:pt x="0" y="0"/>
                </a:moveTo>
                <a:lnTo>
                  <a:pt x="0" y="785025"/>
                </a:lnTo>
              </a:path>
            </a:pathLst>
          </a:custGeom>
          <a:ln w="19050">
            <a:solidFill>
              <a:srgbClr val="BEBEBE"/>
            </a:solidFill>
          </a:ln>
        </p:spPr>
        <p:txBody>
          <a:bodyPr wrap="square" lIns="0" tIns="0" rIns="0" bIns="0" rtlCol="0"/>
          <a:lstStyle/>
          <a:p/>
        </p:txBody>
      </p:sp>
      <p:sp>
        <p:nvSpPr>
          <p:cNvPr id="11" name="object 11"/>
          <p:cNvSpPr txBox="1"/>
          <p:nvPr/>
        </p:nvSpPr>
        <p:spPr>
          <a:xfrm>
            <a:off x="4429213" y="3034029"/>
            <a:ext cx="3387090" cy="2494280"/>
          </a:xfrm>
          <a:prstGeom prst="rect">
            <a:avLst/>
          </a:prstGeom>
        </p:spPr>
        <p:txBody>
          <a:bodyPr vert="horz" wrap="square" lIns="0" tIns="12700" rIns="0" bIns="0" rtlCol="0">
            <a:spAutoFit/>
          </a:bodyPr>
          <a:lstStyle/>
          <a:p>
            <a:pPr marL="12700" marR="167005">
              <a:lnSpc>
                <a:spcPct val="100000"/>
              </a:lnSpc>
              <a:spcBef>
                <a:spcPts val="100"/>
              </a:spcBef>
            </a:pPr>
            <a:r>
              <a:rPr sz="1800" dirty="0">
                <a:latin typeface="宋体" panose="02010600030101010101" pitchFamily="2" charset="-122"/>
                <a:cs typeface="宋体" panose="02010600030101010101" pitchFamily="2" charset="-122"/>
              </a:rPr>
              <a:t>在苏州组建体育管理中心，提供 以下产品与服务：</a:t>
            </a:r>
            <a:endParaRPr sz="1800">
              <a:latin typeface="宋体" panose="02010600030101010101" pitchFamily="2" charset="-122"/>
              <a:cs typeface="宋体" panose="02010600030101010101" pitchFamily="2" charset="-122"/>
            </a:endParaRPr>
          </a:p>
          <a:p>
            <a:pPr>
              <a:lnSpc>
                <a:spcPct val="100000"/>
              </a:lnSpc>
              <a:spcBef>
                <a:spcPts val="30"/>
              </a:spcBef>
            </a:pPr>
            <a:endParaRPr sz="1850">
              <a:latin typeface="Times New Roman" panose="02020603050405020304"/>
              <a:cs typeface="Times New Roman" panose="02020603050405020304"/>
            </a:endParaRPr>
          </a:p>
          <a:p>
            <a:pPr marL="298450" marR="109855" indent="-285750">
              <a:lnSpc>
                <a:spcPct val="100000"/>
              </a:lnSpc>
              <a:buClr>
                <a:srgbClr val="D6171F"/>
              </a:buClr>
              <a:buFont typeface="Arial" panose="020B0604020202020204"/>
              <a:buChar char="•"/>
              <a:tabLst>
                <a:tab pos="297815" algn="l"/>
                <a:tab pos="298450" algn="l"/>
              </a:tabLst>
            </a:pPr>
            <a:r>
              <a:rPr sz="1800" dirty="0">
                <a:latin typeface="宋体" panose="02010600030101010101" pitchFamily="2" charset="-122"/>
                <a:cs typeface="宋体" panose="02010600030101010101" pitchFamily="2" charset="-122"/>
              </a:rPr>
              <a:t>芬兰的冬季体育技术和管理人 才为中国青少年提供培训</a:t>
            </a:r>
            <a:endParaRPr sz="1800">
              <a:latin typeface="宋体" panose="02010600030101010101" pitchFamily="2" charset="-122"/>
              <a:cs typeface="宋体" panose="02010600030101010101" pitchFamily="2" charset="-122"/>
            </a:endParaRPr>
          </a:p>
          <a:p>
            <a:pPr>
              <a:lnSpc>
                <a:spcPct val="100000"/>
              </a:lnSpc>
              <a:spcBef>
                <a:spcPts val="35"/>
              </a:spcBef>
              <a:buClr>
                <a:srgbClr val="D6171F"/>
              </a:buClr>
              <a:buFont typeface="Arial" panose="020B0604020202020204"/>
              <a:buChar char="•"/>
            </a:pPr>
            <a:endParaRPr sz="1850">
              <a:latin typeface="Times New Roman" panose="02020603050405020304"/>
              <a:cs typeface="Times New Roman" panose="02020603050405020304"/>
            </a:endParaRPr>
          </a:p>
          <a:p>
            <a:pPr marL="298450" marR="5080" indent="-285750">
              <a:lnSpc>
                <a:spcPct val="100000"/>
              </a:lnSpc>
              <a:buClr>
                <a:srgbClr val="D6171F"/>
              </a:buClr>
              <a:buFont typeface="Arial" panose="020B0604020202020204"/>
              <a:buChar char="•"/>
              <a:tabLst>
                <a:tab pos="297815" algn="l"/>
                <a:tab pos="298450" algn="l"/>
              </a:tabLst>
            </a:pPr>
            <a:r>
              <a:rPr sz="1800" dirty="0">
                <a:latin typeface="宋体" panose="02010600030101010101" pitchFamily="2" charset="-122"/>
                <a:cs typeface="宋体" panose="02010600030101010101" pitchFamily="2" charset="-122"/>
              </a:rPr>
              <a:t>体育管理方向</a:t>
            </a:r>
            <a:r>
              <a:rPr sz="1800" dirty="0">
                <a:latin typeface="Calibri" panose="020F0502020204030204"/>
                <a:cs typeface="Calibri" panose="020F0502020204030204"/>
              </a:rPr>
              <a:t>EM</a:t>
            </a:r>
            <a:r>
              <a:rPr sz="1800" spc="-20" dirty="0">
                <a:latin typeface="Calibri" panose="020F0502020204030204"/>
                <a:cs typeface="Calibri" panose="020F0502020204030204"/>
              </a:rPr>
              <a:t>B</a:t>
            </a:r>
            <a:r>
              <a:rPr sz="1800" spc="-5" dirty="0">
                <a:latin typeface="Calibri" panose="020F0502020204030204"/>
                <a:cs typeface="Calibri" panose="020F0502020204030204"/>
              </a:rPr>
              <a:t>A</a:t>
            </a:r>
            <a:r>
              <a:rPr sz="1800" dirty="0">
                <a:latin typeface="宋体" panose="02010600030101010101" pitchFamily="2" charset="-122"/>
                <a:cs typeface="宋体" panose="02010600030101010101" pitchFamily="2" charset="-122"/>
              </a:rPr>
              <a:t>学位，为中 国培养体育赛事管理和经纪人 才。</a:t>
            </a:r>
            <a:endParaRPr sz="1800">
              <a:latin typeface="宋体" panose="02010600030101010101" pitchFamily="2" charset="-122"/>
              <a:cs typeface="宋体" panose="02010600030101010101" pitchFamily="2" charset="-122"/>
            </a:endParaRPr>
          </a:p>
        </p:txBody>
      </p:sp>
      <p:sp>
        <p:nvSpPr>
          <p:cNvPr id="12" name="object 12"/>
          <p:cNvSpPr/>
          <p:nvPr/>
        </p:nvSpPr>
        <p:spPr>
          <a:xfrm>
            <a:off x="4872228" y="1779930"/>
            <a:ext cx="360045" cy="360045"/>
          </a:xfrm>
          <a:custGeom>
            <a:avLst/>
            <a:gdLst/>
            <a:ahLst/>
            <a:cxnLst/>
            <a:rect l="l" t="t" r="r" b="b"/>
            <a:pathLst>
              <a:path w="360045" h="360044">
                <a:moveTo>
                  <a:pt x="179641" y="359994"/>
                </a:moveTo>
                <a:lnTo>
                  <a:pt x="131789" y="353564"/>
                </a:lnTo>
                <a:lnTo>
                  <a:pt x="88801" y="335418"/>
                </a:lnTo>
                <a:lnTo>
                  <a:pt x="52401" y="307268"/>
                </a:lnTo>
                <a:lnTo>
                  <a:pt x="24317" y="270828"/>
                </a:lnTo>
                <a:lnTo>
                  <a:pt x="6275" y="227812"/>
                </a:lnTo>
                <a:lnTo>
                  <a:pt x="0" y="179933"/>
                </a:lnTo>
                <a:lnTo>
                  <a:pt x="6275" y="132107"/>
                </a:lnTo>
                <a:lnTo>
                  <a:pt x="24317" y="89127"/>
                </a:lnTo>
                <a:lnTo>
                  <a:pt x="52401" y="52709"/>
                </a:lnTo>
                <a:lnTo>
                  <a:pt x="88801" y="24571"/>
                </a:lnTo>
                <a:lnTo>
                  <a:pt x="131789" y="6428"/>
                </a:lnTo>
                <a:lnTo>
                  <a:pt x="179641" y="0"/>
                </a:lnTo>
                <a:lnTo>
                  <a:pt x="227489" y="6429"/>
                </a:lnTo>
                <a:lnTo>
                  <a:pt x="270486" y="24573"/>
                </a:lnTo>
                <a:lnTo>
                  <a:pt x="306916" y="52717"/>
                </a:lnTo>
                <a:lnTo>
                  <a:pt x="335062" y="89146"/>
                </a:lnTo>
                <a:lnTo>
                  <a:pt x="353208" y="132144"/>
                </a:lnTo>
                <a:lnTo>
                  <a:pt x="359638" y="179997"/>
                </a:lnTo>
                <a:lnTo>
                  <a:pt x="353208" y="227849"/>
                </a:lnTo>
                <a:lnTo>
                  <a:pt x="335062" y="270847"/>
                </a:lnTo>
                <a:lnTo>
                  <a:pt x="306916" y="307276"/>
                </a:lnTo>
                <a:lnTo>
                  <a:pt x="270486" y="335420"/>
                </a:lnTo>
                <a:lnTo>
                  <a:pt x="227489" y="353564"/>
                </a:lnTo>
                <a:lnTo>
                  <a:pt x="179641" y="359994"/>
                </a:lnTo>
                <a:close/>
              </a:path>
            </a:pathLst>
          </a:custGeom>
          <a:solidFill>
            <a:srgbClr val="BEBEBE"/>
          </a:solidFill>
        </p:spPr>
        <p:txBody>
          <a:bodyPr wrap="square" lIns="0" tIns="0" rIns="0" bIns="0" rtlCol="0"/>
          <a:lstStyle/>
          <a:p/>
        </p:txBody>
      </p:sp>
      <p:sp>
        <p:nvSpPr>
          <p:cNvPr id="13" name="object 13"/>
          <p:cNvSpPr/>
          <p:nvPr/>
        </p:nvSpPr>
        <p:spPr>
          <a:xfrm>
            <a:off x="4867097" y="1775167"/>
            <a:ext cx="369570" cy="368300"/>
          </a:xfrm>
          <a:custGeom>
            <a:avLst/>
            <a:gdLst/>
            <a:ahLst/>
            <a:cxnLst/>
            <a:rect l="l" t="t" r="r" b="b"/>
            <a:pathLst>
              <a:path w="369570" h="368300">
                <a:moveTo>
                  <a:pt x="203657" y="368300"/>
                </a:moveTo>
                <a:lnTo>
                  <a:pt x="165887" y="368300"/>
                </a:lnTo>
                <a:lnTo>
                  <a:pt x="147535" y="365760"/>
                </a:lnTo>
                <a:lnTo>
                  <a:pt x="104660" y="350519"/>
                </a:lnTo>
                <a:lnTo>
                  <a:pt x="88950" y="341630"/>
                </a:lnTo>
                <a:lnTo>
                  <a:pt x="81457" y="337819"/>
                </a:lnTo>
                <a:lnTo>
                  <a:pt x="74218" y="332739"/>
                </a:lnTo>
                <a:lnTo>
                  <a:pt x="67233" y="326389"/>
                </a:lnTo>
                <a:lnTo>
                  <a:pt x="60540" y="321310"/>
                </a:lnTo>
                <a:lnTo>
                  <a:pt x="31559" y="287019"/>
                </a:lnTo>
                <a:lnTo>
                  <a:pt x="11214" y="247650"/>
                </a:lnTo>
                <a:lnTo>
                  <a:pt x="952" y="203200"/>
                </a:lnTo>
                <a:lnTo>
                  <a:pt x="0" y="184150"/>
                </a:lnTo>
                <a:lnTo>
                  <a:pt x="241" y="175260"/>
                </a:lnTo>
                <a:lnTo>
                  <a:pt x="8305" y="129539"/>
                </a:lnTo>
                <a:lnTo>
                  <a:pt x="26758" y="88900"/>
                </a:lnTo>
                <a:lnTo>
                  <a:pt x="54114" y="53339"/>
                </a:lnTo>
                <a:lnTo>
                  <a:pt x="67233" y="41910"/>
                </a:lnTo>
                <a:lnTo>
                  <a:pt x="74218" y="35560"/>
                </a:lnTo>
                <a:lnTo>
                  <a:pt x="81457" y="30480"/>
                </a:lnTo>
                <a:lnTo>
                  <a:pt x="88950" y="26669"/>
                </a:lnTo>
                <a:lnTo>
                  <a:pt x="96697" y="21589"/>
                </a:lnTo>
                <a:lnTo>
                  <a:pt x="147535" y="2539"/>
                </a:lnTo>
                <a:lnTo>
                  <a:pt x="165887" y="0"/>
                </a:lnTo>
                <a:lnTo>
                  <a:pt x="203657" y="0"/>
                </a:lnTo>
                <a:lnTo>
                  <a:pt x="221996" y="2539"/>
                </a:lnTo>
                <a:lnTo>
                  <a:pt x="244005" y="8889"/>
                </a:lnTo>
                <a:lnTo>
                  <a:pt x="175869" y="8889"/>
                </a:lnTo>
                <a:lnTo>
                  <a:pt x="166725" y="10160"/>
                </a:lnTo>
                <a:lnTo>
                  <a:pt x="166966" y="10160"/>
                </a:lnTo>
                <a:lnTo>
                  <a:pt x="157949" y="11430"/>
                </a:lnTo>
                <a:lnTo>
                  <a:pt x="158191" y="11430"/>
                </a:lnTo>
                <a:lnTo>
                  <a:pt x="149326" y="12700"/>
                </a:lnTo>
                <a:lnTo>
                  <a:pt x="149555" y="12700"/>
                </a:lnTo>
                <a:lnTo>
                  <a:pt x="140855" y="13969"/>
                </a:lnTo>
                <a:lnTo>
                  <a:pt x="141084" y="13969"/>
                </a:lnTo>
                <a:lnTo>
                  <a:pt x="132537" y="16510"/>
                </a:lnTo>
                <a:lnTo>
                  <a:pt x="132765" y="16510"/>
                </a:lnTo>
                <a:lnTo>
                  <a:pt x="124409" y="19050"/>
                </a:lnTo>
                <a:lnTo>
                  <a:pt x="124625" y="19050"/>
                </a:lnTo>
                <a:lnTo>
                  <a:pt x="116446" y="22860"/>
                </a:lnTo>
                <a:lnTo>
                  <a:pt x="116662" y="22860"/>
                </a:lnTo>
                <a:lnTo>
                  <a:pt x="108686" y="26669"/>
                </a:lnTo>
                <a:lnTo>
                  <a:pt x="108902" y="26669"/>
                </a:lnTo>
                <a:lnTo>
                  <a:pt x="101142" y="30480"/>
                </a:lnTo>
                <a:lnTo>
                  <a:pt x="101346" y="30480"/>
                </a:lnTo>
                <a:lnTo>
                  <a:pt x="93802" y="34289"/>
                </a:lnTo>
                <a:lnTo>
                  <a:pt x="94005" y="34289"/>
                </a:lnTo>
                <a:lnTo>
                  <a:pt x="86702" y="39369"/>
                </a:lnTo>
                <a:lnTo>
                  <a:pt x="86880" y="39369"/>
                </a:lnTo>
                <a:lnTo>
                  <a:pt x="79832" y="43180"/>
                </a:lnTo>
                <a:lnTo>
                  <a:pt x="80010" y="43180"/>
                </a:lnTo>
                <a:lnTo>
                  <a:pt x="74574" y="48260"/>
                </a:lnTo>
                <a:lnTo>
                  <a:pt x="73393" y="48260"/>
                </a:lnTo>
                <a:lnTo>
                  <a:pt x="66852" y="54610"/>
                </a:lnTo>
                <a:lnTo>
                  <a:pt x="67030" y="54610"/>
                </a:lnTo>
                <a:lnTo>
                  <a:pt x="60769" y="59689"/>
                </a:lnTo>
                <a:lnTo>
                  <a:pt x="60934" y="59689"/>
                </a:lnTo>
                <a:lnTo>
                  <a:pt x="54978" y="66039"/>
                </a:lnTo>
                <a:lnTo>
                  <a:pt x="55130" y="66039"/>
                </a:lnTo>
                <a:lnTo>
                  <a:pt x="49466" y="72389"/>
                </a:lnTo>
                <a:lnTo>
                  <a:pt x="49618" y="72389"/>
                </a:lnTo>
                <a:lnTo>
                  <a:pt x="45163" y="78739"/>
                </a:lnTo>
                <a:lnTo>
                  <a:pt x="44411" y="78739"/>
                </a:lnTo>
                <a:lnTo>
                  <a:pt x="39382" y="86360"/>
                </a:lnTo>
                <a:lnTo>
                  <a:pt x="39522" y="86360"/>
                </a:lnTo>
                <a:lnTo>
                  <a:pt x="35617" y="92710"/>
                </a:lnTo>
                <a:lnTo>
                  <a:pt x="34950" y="92710"/>
                </a:lnTo>
                <a:lnTo>
                  <a:pt x="30619" y="100330"/>
                </a:lnTo>
                <a:lnTo>
                  <a:pt x="26758" y="107950"/>
                </a:lnTo>
                <a:lnTo>
                  <a:pt x="23253" y="115569"/>
                </a:lnTo>
                <a:lnTo>
                  <a:pt x="20577" y="123189"/>
                </a:lnTo>
                <a:lnTo>
                  <a:pt x="20205" y="123189"/>
                </a:lnTo>
                <a:lnTo>
                  <a:pt x="17373" y="132080"/>
                </a:lnTo>
                <a:lnTo>
                  <a:pt x="15357" y="139700"/>
                </a:lnTo>
                <a:lnTo>
                  <a:pt x="15074" y="139700"/>
                </a:lnTo>
                <a:lnTo>
                  <a:pt x="13068" y="148589"/>
                </a:lnTo>
                <a:lnTo>
                  <a:pt x="11531" y="157480"/>
                </a:lnTo>
                <a:lnTo>
                  <a:pt x="10426" y="166369"/>
                </a:lnTo>
                <a:lnTo>
                  <a:pt x="9753" y="175260"/>
                </a:lnTo>
                <a:lnTo>
                  <a:pt x="9525" y="184150"/>
                </a:lnTo>
                <a:lnTo>
                  <a:pt x="9766" y="193039"/>
                </a:lnTo>
                <a:lnTo>
                  <a:pt x="10439" y="201930"/>
                </a:lnTo>
                <a:lnTo>
                  <a:pt x="11569" y="210819"/>
                </a:lnTo>
                <a:lnTo>
                  <a:pt x="13106" y="219710"/>
                </a:lnTo>
                <a:lnTo>
                  <a:pt x="15074" y="228600"/>
                </a:lnTo>
                <a:lnTo>
                  <a:pt x="15357" y="228600"/>
                </a:lnTo>
                <a:lnTo>
                  <a:pt x="17437" y="236219"/>
                </a:lnTo>
                <a:lnTo>
                  <a:pt x="20205" y="245110"/>
                </a:lnTo>
                <a:lnTo>
                  <a:pt x="20577" y="245110"/>
                </a:lnTo>
                <a:lnTo>
                  <a:pt x="23342" y="252730"/>
                </a:lnTo>
                <a:lnTo>
                  <a:pt x="26860" y="260350"/>
                </a:lnTo>
                <a:lnTo>
                  <a:pt x="30734" y="267969"/>
                </a:lnTo>
                <a:lnTo>
                  <a:pt x="34950" y="275589"/>
                </a:lnTo>
                <a:lnTo>
                  <a:pt x="35617" y="275589"/>
                </a:lnTo>
                <a:lnTo>
                  <a:pt x="39522" y="281939"/>
                </a:lnTo>
                <a:lnTo>
                  <a:pt x="39382" y="281939"/>
                </a:lnTo>
                <a:lnTo>
                  <a:pt x="44411" y="289560"/>
                </a:lnTo>
                <a:lnTo>
                  <a:pt x="45163" y="289560"/>
                </a:lnTo>
                <a:lnTo>
                  <a:pt x="49618" y="295910"/>
                </a:lnTo>
                <a:lnTo>
                  <a:pt x="49466" y="295910"/>
                </a:lnTo>
                <a:lnTo>
                  <a:pt x="55130" y="302260"/>
                </a:lnTo>
                <a:lnTo>
                  <a:pt x="54978" y="302260"/>
                </a:lnTo>
                <a:lnTo>
                  <a:pt x="60934" y="308610"/>
                </a:lnTo>
                <a:lnTo>
                  <a:pt x="62021" y="308610"/>
                </a:lnTo>
                <a:lnTo>
                  <a:pt x="67030" y="313689"/>
                </a:lnTo>
                <a:lnTo>
                  <a:pt x="66852" y="313689"/>
                </a:lnTo>
                <a:lnTo>
                  <a:pt x="73393" y="320039"/>
                </a:lnTo>
                <a:lnTo>
                  <a:pt x="74574" y="320039"/>
                </a:lnTo>
                <a:lnTo>
                  <a:pt x="80010" y="325119"/>
                </a:lnTo>
                <a:lnTo>
                  <a:pt x="79832" y="325119"/>
                </a:lnTo>
                <a:lnTo>
                  <a:pt x="86880" y="328930"/>
                </a:lnTo>
                <a:lnTo>
                  <a:pt x="86702" y="328930"/>
                </a:lnTo>
                <a:lnTo>
                  <a:pt x="94005" y="334010"/>
                </a:lnTo>
                <a:lnTo>
                  <a:pt x="93802" y="334010"/>
                </a:lnTo>
                <a:lnTo>
                  <a:pt x="101346" y="337819"/>
                </a:lnTo>
                <a:lnTo>
                  <a:pt x="101142" y="337819"/>
                </a:lnTo>
                <a:lnTo>
                  <a:pt x="108902" y="341630"/>
                </a:lnTo>
                <a:lnTo>
                  <a:pt x="108686" y="341630"/>
                </a:lnTo>
                <a:lnTo>
                  <a:pt x="116662" y="345439"/>
                </a:lnTo>
                <a:lnTo>
                  <a:pt x="116446" y="345439"/>
                </a:lnTo>
                <a:lnTo>
                  <a:pt x="124625" y="349250"/>
                </a:lnTo>
                <a:lnTo>
                  <a:pt x="124409" y="349250"/>
                </a:lnTo>
                <a:lnTo>
                  <a:pt x="132765" y="351789"/>
                </a:lnTo>
                <a:lnTo>
                  <a:pt x="132537" y="351789"/>
                </a:lnTo>
                <a:lnTo>
                  <a:pt x="141084" y="354330"/>
                </a:lnTo>
                <a:lnTo>
                  <a:pt x="140855" y="354330"/>
                </a:lnTo>
                <a:lnTo>
                  <a:pt x="149555" y="355600"/>
                </a:lnTo>
                <a:lnTo>
                  <a:pt x="149326" y="355600"/>
                </a:lnTo>
                <a:lnTo>
                  <a:pt x="158191" y="356869"/>
                </a:lnTo>
                <a:lnTo>
                  <a:pt x="157949" y="356869"/>
                </a:lnTo>
                <a:lnTo>
                  <a:pt x="166966" y="358139"/>
                </a:lnTo>
                <a:lnTo>
                  <a:pt x="166725" y="358139"/>
                </a:lnTo>
                <a:lnTo>
                  <a:pt x="175869" y="359410"/>
                </a:lnTo>
                <a:lnTo>
                  <a:pt x="244005" y="359410"/>
                </a:lnTo>
                <a:lnTo>
                  <a:pt x="221996" y="365760"/>
                </a:lnTo>
                <a:lnTo>
                  <a:pt x="203657" y="368300"/>
                </a:lnTo>
                <a:close/>
              </a:path>
              <a:path w="369570" h="368300">
                <a:moveTo>
                  <a:pt x="296316" y="49530"/>
                </a:moveTo>
                <a:lnTo>
                  <a:pt x="289521" y="43180"/>
                </a:lnTo>
                <a:lnTo>
                  <a:pt x="289699" y="43180"/>
                </a:lnTo>
                <a:lnTo>
                  <a:pt x="282651" y="39369"/>
                </a:lnTo>
                <a:lnTo>
                  <a:pt x="282841" y="39369"/>
                </a:lnTo>
                <a:lnTo>
                  <a:pt x="275526" y="34289"/>
                </a:lnTo>
                <a:lnTo>
                  <a:pt x="275729" y="34289"/>
                </a:lnTo>
                <a:lnTo>
                  <a:pt x="268185" y="30480"/>
                </a:lnTo>
                <a:lnTo>
                  <a:pt x="268389" y="30480"/>
                </a:lnTo>
                <a:lnTo>
                  <a:pt x="260629" y="26669"/>
                </a:lnTo>
                <a:lnTo>
                  <a:pt x="260845" y="26669"/>
                </a:lnTo>
                <a:lnTo>
                  <a:pt x="252869" y="22860"/>
                </a:lnTo>
                <a:lnTo>
                  <a:pt x="253085" y="22860"/>
                </a:lnTo>
                <a:lnTo>
                  <a:pt x="244906" y="19050"/>
                </a:lnTo>
                <a:lnTo>
                  <a:pt x="245135" y="19050"/>
                </a:lnTo>
                <a:lnTo>
                  <a:pt x="236766" y="16510"/>
                </a:lnTo>
                <a:lnTo>
                  <a:pt x="236994" y="16510"/>
                </a:lnTo>
                <a:lnTo>
                  <a:pt x="228447" y="13969"/>
                </a:lnTo>
                <a:lnTo>
                  <a:pt x="228676" y="13969"/>
                </a:lnTo>
                <a:lnTo>
                  <a:pt x="219976" y="12700"/>
                </a:lnTo>
                <a:lnTo>
                  <a:pt x="220205" y="12700"/>
                </a:lnTo>
                <a:lnTo>
                  <a:pt x="211340" y="11430"/>
                </a:lnTo>
                <a:lnTo>
                  <a:pt x="211582" y="11430"/>
                </a:lnTo>
                <a:lnTo>
                  <a:pt x="202564" y="10160"/>
                </a:lnTo>
                <a:lnTo>
                  <a:pt x="202806" y="10160"/>
                </a:lnTo>
                <a:lnTo>
                  <a:pt x="193662" y="8889"/>
                </a:lnTo>
                <a:lnTo>
                  <a:pt x="244005" y="8889"/>
                </a:lnTo>
                <a:lnTo>
                  <a:pt x="280581" y="26669"/>
                </a:lnTo>
                <a:lnTo>
                  <a:pt x="288074" y="30480"/>
                </a:lnTo>
                <a:lnTo>
                  <a:pt x="295313" y="35560"/>
                </a:lnTo>
                <a:lnTo>
                  <a:pt x="302298" y="41910"/>
                </a:lnTo>
                <a:lnTo>
                  <a:pt x="309003" y="46989"/>
                </a:lnTo>
                <a:lnTo>
                  <a:pt x="310286" y="48260"/>
                </a:lnTo>
                <a:lnTo>
                  <a:pt x="296151" y="48260"/>
                </a:lnTo>
                <a:lnTo>
                  <a:pt x="296316" y="49530"/>
                </a:lnTo>
                <a:close/>
              </a:path>
              <a:path w="369570" h="368300">
                <a:moveTo>
                  <a:pt x="73215" y="49530"/>
                </a:moveTo>
                <a:lnTo>
                  <a:pt x="73393" y="48260"/>
                </a:lnTo>
                <a:lnTo>
                  <a:pt x="74574" y="48260"/>
                </a:lnTo>
                <a:lnTo>
                  <a:pt x="73215" y="49530"/>
                </a:lnTo>
                <a:close/>
              </a:path>
              <a:path w="369570" h="368300">
                <a:moveTo>
                  <a:pt x="325259" y="80010"/>
                </a:moveTo>
                <a:lnTo>
                  <a:pt x="319913" y="72389"/>
                </a:lnTo>
                <a:lnTo>
                  <a:pt x="320065" y="72389"/>
                </a:lnTo>
                <a:lnTo>
                  <a:pt x="314401" y="66039"/>
                </a:lnTo>
                <a:lnTo>
                  <a:pt x="314553" y="66039"/>
                </a:lnTo>
                <a:lnTo>
                  <a:pt x="308597" y="59689"/>
                </a:lnTo>
                <a:lnTo>
                  <a:pt x="308762" y="59689"/>
                </a:lnTo>
                <a:lnTo>
                  <a:pt x="302513" y="54610"/>
                </a:lnTo>
                <a:lnTo>
                  <a:pt x="302679" y="54610"/>
                </a:lnTo>
                <a:lnTo>
                  <a:pt x="296151" y="48260"/>
                </a:lnTo>
                <a:lnTo>
                  <a:pt x="310286" y="48260"/>
                </a:lnTo>
                <a:lnTo>
                  <a:pt x="315417" y="53339"/>
                </a:lnTo>
                <a:lnTo>
                  <a:pt x="321525" y="59689"/>
                </a:lnTo>
                <a:lnTo>
                  <a:pt x="327342" y="66039"/>
                </a:lnTo>
                <a:lnTo>
                  <a:pt x="332816" y="73660"/>
                </a:lnTo>
                <a:lnTo>
                  <a:pt x="336253" y="78739"/>
                </a:lnTo>
                <a:lnTo>
                  <a:pt x="325120" y="78739"/>
                </a:lnTo>
                <a:lnTo>
                  <a:pt x="325259" y="80010"/>
                </a:lnTo>
                <a:close/>
              </a:path>
              <a:path w="369570" h="368300">
                <a:moveTo>
                  <a:pt x="44272" y="80010"/>
                </a:moveTo>
                <a:lnTo>
                  <a:pt x="44411" y="78739"/>
                </a:lnTo>
                <a:lnTo>
                  <a:pt x="45163" y="78739"/>
                </a:lnTo>
                <a:lnTo>
                  <a:pt x="44272" y="80010"/>
                </a:lnTo>
                <a:close/>
              </a:path>
              <a:path w="369570" h="368300">
                <a:moveTo>
                  <a:pt x="334695" y="93980"/>
                </a:moveTo>
                <a:lnTo>
                  <a:pt x="330022" y="86360"/>
                </a:lnTo>
                <a:lnTo>
                  <a:pt x="330149" y="86360"/>
                </a:lnTo>
                <a:lnTo>
                  <a:pt x="325120" y="78739"/>
                </a:lnTo>
                <a:lnTo>
                  <a:pt x="336253" y="78739"/>
                </a:lnTo>
                <a:lnTo>
                  <a:pt x="337972" y="81280"/>
                </a:lnTo>
                <a:lnTo>
                  <a:pt x="342773" y="88900"/>
                </a:lnTo>
                <a:lnTo>
                  <a:pt x="345001" y="92710"/>
                </a:lnTo>
                <a:lnTo>
                  <a:pt x="334581" y="92710"/>
                </a:lnTo>
                <a:lnTo>
                  <a:pt x="334695" y="93980"/>
                </a:lnTo>
                <a:close/>
              </a:path>
              <a:path w="369570" h="368300">
                <a:moveTo>
                  <a:pt x="34836" y="93980"/>
                </a:moveTo>
                <a:lnTo>
                  <a:pt x="34950" y="92710"/>
                </a:lnTo>
                <a:lnTo>
                  <a:pt x="35617" y="92710"/>
                </a:lnTo>
                <a:lnTo>
                  <a:pt x="34836" y="93980"/>
                </a:lnTo>
                <a:close/>
              </a:path>
              <a:path w="369570" h="368300">
                <a:moveTo>
                  <a:pt x="349415" y="124460"/>
                </a:moveTo>
                <a:lnTo>
                  <a:pt x="346189" y="115569"/>
                </a:lnTo>
                <a:lnTo>
                  <a:pt x="342671" y="107950"/>
                </a:lnTo>
                <a:lnTo>
                  <a:pt x="338797" y="100330"/>
                </a:lnTo>
                <a:lnTo>
                  <a:pt x="334581" y="92710"/>
                </a:lnTo>
                <a:lnTo>
                  <a:pt x="345001" y="92710"/>
                </a:lnTo>
                <a:lnTo>
                  <a:pt x="359148" y="123189"/>
                </a:lnTo>
                <a:lnTo>
                  <a:pt x="349338" y="123189"/>
                </a:lnTo>
                <a:lnTo>
                  <a:pt x="349415" y="124460"/>
                </a:lnTo>
                <a:close/>
              </a:path>
              <a:path w="369570" h="368300">
                <a:moveTo>
                  <a:pt x="20116" y="124460"/>
                </a:moveTo>
                <a:lnTo>
                  <a:pt x="20205" y="123189"/>
                </a:lnTo>
                <a:lnTo>
                  <a:pt x="20577" y="123189"/>
                </a:lnTo>
                <a:lnTo>
                  <a:pt x="20116" y="124460"/>
                </a:lnTo>
                <a:close/>
              </a:path>
              <a:path w="369570" h="368300">
                <a:moveTo>
                  <a:pt x="354520" y="140969"/>
                </a:moveTo>
                <a:lnTo>
                  <a:pt x="352094" y="132080"/>
                </a:lnTo>
                <a:lnTo>
                  <a:pt x="349338" y="123189"/>
                </a:lnTo>
                <a:lnTo>
                  <a:pt x="359148" y="123189"/>
                </a:lnTo>
                <a:lnTo>
                  <a:pt x="361226" y="129539"/>
                </a:lnTo>
                <a:lnTo>
                  <a:pt x="363715" y="138430"/>
                </a:lnTo>
                <a:lnTo>
                  <a:pt x="364009" y="139700"/>
                </a:lnTo>
                <a:lnTo>
                  <a:pt x="354457" y="139700"/>
                </a:lnTo>
                <a:lnTo>
                  <a:pt x="354520" y="140969"/>
                </a:lnTo>
                <a:close/>
              </a:path>
              <a:path w="369570" h="368300">
                <a:moveTo>
                  <a:pt x="15011" y="140969"/>
                </a:moveTo>
                <a:lnTo>
                  <a:pt x="15074" y="139700"/>
                </a:lnTo>
                <a:lnTo>
                  <a:pt x="15357" y="139700"/>
                </a:lnTo>
                <a:lnTo>
                  <a:pt x="15011" y="140969"/>
                </a:lnTo>
                <a:close/>
              </a:path>
              <a:path w="369570" h="368300">
                <a:moveTo>
                  <a:pt x="364009" y="228600"/>
                </a:moveTo>
                <a:lnTo>
                  <a:pt x="354457" y="228600"/>
                </a:lnTo>
                <a:lnTo>
                  <a:pt x="356463" y="219710"/>
                </a:lnTo>
                <a:lnTo>
                  <a:pt x="358000" y="210819"/>
                </a:lnTo>
                <a:lnTo>
                  <a:pt x="359117" y="201930"/>
                </a:lnTo>
                <a:lnTo>
                  <a:pt x="359778" y="193039"/>
                </a:lnTo>
                <a:lnTo>
                  <a:pt x="360006" y="184150"/>
                </a:lnTo>
                <a:lnTo>
                  <a:pt x="359765" y="175260"/>
                </a:lnTo>
                <a:lnTo>
                  <a:pt x="359092" y="166369"/>
                </a:lnTo>
                <a:lnTo>
                  <a:pt x="357962" y="157480"/>
                </a:lnTo>
                <a:lnTo>
                  <a:pt x="356425" y="148589"/>
                </a:lnTo>
                <a:lnTo>
                  <a:pt x="354457" y="139700"/>
                </a:lnTo>
                <a:lnTo>
                  <a:pt x="364009" y="139700"/>
                </a:lnTo>
                <a:lnTo>
                  <a:pt x="369531" y="184150"/>
                </a:lnTo>
                <a:lnTo>
                  <a:pt x="369290" y="193039"/>
                </a:lnTo>
                <a:lnTo>
                  <a:pt x="368579" y="203200"/>
                </a:lnTo>
                <a:lnTo>
                  <a:pt x="367398" y="212089"/>
                </a:lnTo>
                <a:lnTo>
                  <a:pt x="365772" y="220980"/>
                </a:lnTo>
                <a:lnTo>
                  <a:pt x="364009" y="228600"/>
                </a:lnTo>
                <a:close/>
              </a:path>
              <a:path w="369570" h="368300">
                <a:moveTo>
                  <a:pt x="15357" y="228600"/>
                </a:moveTo>
                <a:lnTo>
                  <a:pt x="15074" y="228600"/>
                </a:lnTo>
                <a:lnTo>
                  <a:pt x="15011" y="227330"/>
                </a:lnTo>
                <a:lnTo>
                  <a:pt x="15357" y="228600"/>
                </a:lnTo>
                <a:close/>
              </a:path>
              <a:path w="369570" h="368300">
                <a:moveTo>
                  <a:pt x="359148" y="245110"/>
                </a:moveTo>
                <a:lnTo>
                  <a:pt x="349338" y="245110"/>
                </a:lnTo>
                <a:lnTo>
                  <a:pt x="352158" y="236219"/>
                </a:lnTo>
                <a:lnTo>
                  <a:pt x="354520" y="227330"/>
                </a:lnTo>
                <a:lnTo>
                  <a:pt x="354457" y="228600"/>
                </a:lnTo>
                <a:lnTo>
                  <a:pt x="364009" y="228600"/>
                </a:lnTo>
                <a:lnTo>
                  <a:pt x="363715" y="229869"/>
                </a:lnTo>
                <a:lnTo>
                  <a:pt x="361226" y="238760"/>
                </a:lnTo>
                <a:lnTo>
                  <a:pt x="359148" y="245110"/>
                </a:lnTo>
                <a:close/>
              </a:path>
              <a:path w="369570" h="368300">
                <a:moveTo>
                  <a:pt x="20577" y="245110"/>
                </a:moveTo>
                <a:lnTo>
                  <a:pt x="20205" y="245110"/>
                </a:lnTo>
                <a:lnTo>
                  <a:pt x="20116" y="243839"/>
                </a:lnTo>
                <a:lnTo>
                  <a:pt x="20577" y="245110"/>
                </a:lnTo>
                <a:close/>
              </a:path>
              <a:path w="369570" h="368300">
                <a:moveTo>
                  <a:pt x="345001" y="275589"/>
                </a:moveTo>
                <a:lnTo>
                  <a:pt x="334581" y="275589"/>
                </a:lnTo>
                <a:lnTo>
                  <a:pt x="338912" y="267969"/>
                </a:lnTo>
                <a:lnTo>
                  <a:pt x="342773" y="260350"/>
                </a:lnTo>
                <a:lnTo>
                  <a:pt x="346278" y="252730"/>
                </a:lnTo>
                <a:lnTo>
                  <a:pt x="349415" y="243839"/>
                </a:lnTo>
                <a:lnTo>
                  <a:pt x="349338" y="245110"/>
                </a:lnTo>
                <a:lnTo>
                  <a:pt x="359148" y="245110"/>
                </a:lnTo>
                <a:lnTo>
                  <a:pt x="358317" y="247650"/>
                </a:lnTo>
                <a:lnTo>
                  <a:pt x="355003" y="256539"/>
                </a:lnTo>
                <a:lnTo>
                  <a:pt x="351307" y="264160"/>
                </a:lnTo>
                <a:lnTo>
                  <a:pt x="347230" y="271780"/>
                </a:lnTo>
                <a:lnTo>
                  <a:pt x="345001" y="275589"/>
                </a:lnTo>
                <a:close/>
              </a:path>
              <a:path w="369570" h="368300">
                <a:moveTo>
                  <a:pt x="35617" y="275589"/>
                </a:moveTo>
                <a:lnTo>
                  <a:pt x="34950" y="275589"/>
                </a:lnTo>
                <a:lnTo>
                  <a:pt x="34836" y="274319"/>
                </a:lnTo>
                <a:lnTo>
                  <a:pt x="35617" y="275589"/>
                </a:lnTo>
                <a:close/>
              </a:path>
              <a:path w="369570" h="368300">
                <a:moveTo>
                  <a:pt x="336253" y="289560"/>
                </a:moveTo>
                <a:lnTo>
                  <a:pt x="325120" y="289560"/>
                </a:lnTo>
                <a:lnTo>
                  <a:pt x="330149" y="281939"/>
                </a:lnTo>
                <a:lnTo>
                  <a:pt x="330022" y="281939"/>
                </a:lnTo>
                <a:lnTo>
                  <a:pt x="334695" y="274319"/>
                </a:lnTo>
                <a:lnTo>
                  <a:pt x="334581" y="275589"/>
                </a:lnTo>
                <a:lnTo>
                  <a:pt x="345001" y="275589"/>
                </a:lnTo>
                <a:lnTo>
                  <a:pt x="342773" y="279400"/>
                </a:lnTo>
                <a:lnTo>
                  <a:pt x="337972" y="287019"/>
                </a:lnTo>
                <a:lnTo>
                  <a:pt x="336253" y="289560"/>
                </a:lnTo>
                <a:close/>
              </a:path>
              <a:path w="369570" h="368300">
                <a:moveTo>
                  <a:pt x="45163" y="289560"/>
                </a:moveTo>
                <a:lnTo>
                  <a:pt x="44411" y="289560"/>
                </a:lnTo>
                <a:lnTo>
                  <a:pt x="44272" y="288289"/>
                </a:lnTo>
                <a:lnTo>
                  <a:pt x="45163" y="289560"/>
                </a:lnTo>
                <a:close/>
              </a:path>
              <a:path w="369570" h="368300">
                <a:moveTo>
                  <a:pt x="321525" y="308610"/>
                </a:moveTo>
                <a:lnTo>
                  <a:pt x="308597" y="308610"/>
                </a:lnTo>
                <a:lnTo>
                  <a:pt x="314553" y="302260"/>
                </a:lnTo>
                <a:lnTo>
                  <a:pt x="314401" y="302260"/>
                </a:lnTo>
                <a:lnTo>
                  <a:pt x="320065" y="295910"/>
                </a:lnTo>
                <a:lnTo>
                  <a:pt x="319913" y="295910"/>
                </a:lnTo>
                <a:lnTo>
                  <a:pt x="325259" y="288289"/>
                </a:lnTo>
                <a:lnTo>
                  <a:pt x="325120" y="289560"/>
                </a:lnTo>
                <a:lnTo>
                  <a:pt x="336253" y="289560"/>
                </a:lnTo>
                <a:lnTo>
                  <a:pt x="332816" y="294639"/>
                </a:lnTo>
                <a:lnTo>
                  <a:pt x="327342" y="302260"/>
                </a:lnTo>
                <a:lnTo>
                  <a:pt x="321525" y="308610"/>
                </a:lnTo>
                <a:close/>
              </a:path>
              <a:path w="369570" h="368300">
                <a:moveTo>
                  <a:pt x="62021" y="308610"/>
                </a:moveTo>
                <a:lnTo>
                  <a:pt x="60934" y="308610"/>
                </a:lnTo>
                <a:lnTo>
                  <a:pt x="60769" y="307339"/>
                </a:lnTo>
                <a:lnTo>
                  <a:pt x="62021" y="308610"/>
                </a:lnTo>
                <a:close/>
              </a:path>
              <a:path w="369570" h="368300">
                <a:moveTo>
                  <a:pt x="310286" y="320039"/>
                </a:moveTo>
                <a:lnTo>
                  <a:pt x="296151" y="320039"/>
                </a:lnTo>
                <a:lnTo>
                  <a:pt x="302679" y="313689"/>
                </a:lnTo>
                <a:lnTo>
                  <a:pt x="302513" y="313689"/>
                </a:lnTo>
                <a:lnTo>
                  <a:pt x="308762" y="307339"/>
                </a:lnTo>
                <a:lnTo>
                  <a:pt x="308597" y="308610"/>
                </a:lnTo>
                <a:lnTo>
                  <a:pt x="321525" y="308610"/>
                </a:lnTo>
                <a:lnTo>
                  <a:pt x="315417" y="314960"/>
                </a:lnTo>
                <a:lnTo>
                  <a:pt x="310286" y="320039"/>
                </a:lnTo>
                <a:close/>
              </a:path>
              <a:path w="369570" h="368300">
                <a:moveTo>
                  <a:pt x="74574" y="320039"/>
                </a:moveTo>
                <a:lnTo>
                  <a:pt x="73393" y="320039"/>
                </a:lnTo>
                <a:lnTo>
                  <a:pt x="73215" y="318769"/>
                </a:lnTo>
                <a:lnTo>
                  <a:pt x="74574" y="320039"/>
                </a:lnTo>
                <a:close/>
              </a:path>
              <a:path w="369570" h="368300">
                <a:moveTo>
                  <a:pt x="244005" y="359410"/>
                </a:moveTo>
                <a:lnTo>
                  <a:pt x="193662" y="359410"/>
                </a:lnTo>
                <a:lnTo>
                  <a:pt x="202806" y="358139"/>
                </a:lnTo>
                <a:lnTo>
                  <a:pt x="202564" y="358139"/>
                </a:lnTo>
                <a:lnTo>
                  <a:pt x="211582" y="356869"/>
                </a:lnTo>
                <a:lnTo>
                  <a:pt x="211340" y="356869"/>
                </a:lnTo>
                <a:lnTo>
                  <a:pt x="220205" y="355600"/>
                </a:lnTo>
                <a:lnTo>
                  <a:pt x="219976" y="355600"/>
                </a:lnTo>
                <a:lnTo>
                  <a:pt x="228676" y="354330"/>
                </a:lnTo>
                <a:lnTo>
                  <a:pt x="228447" y="354330"/>
                </a:lnTo>
                <a:lnTo>
                  <a:pt x="236994" y="351789"/>
                </a:lnTo>
                <a:lnTo>
                  <a:pt x="236766" y="351789"/>
                </a:lnTo>
                <a:lnTo>
                  <a:pt x="245135" y="349250"/>
                </a:lnTo>
                <a:lnTo>
                  <a:pt x="244906" y="349250"/>
                </a:lnTo>
                <a:lnTo>
                  <a:pt x="253085" y="345439"/>
                </a:lnTo>
                <a:lnTo>
                  <a:pt x="252869" y="345439"/>
                </a:lnTo>
                <a:lnTo>
                  <a:pt x="260845" y="341630"/>
                </a:lnTo>
                <a:lnTo>
                  <a:pt x="260629" y="341630"/>
                </a:lnTo>
                <a:lnTo>
                  <a:pt x="268389" y="337819"/>
                </a:lnTo>
                <a:lnTo>
                  <a:pt x="268185" y="337819"/>
                </a:lnTo>
                <a:lnTo>
                  <a:pt x="275729" y="334010"/>
                </a:lnTo>
                <a:lnTo>
                  <a:pt x="275526" y="334010"/>
                </a:lnTo>
                <a:lnTo>
                  <a:pt x="282841" y="328930"/>
                </a:lnTo>
                <a:lnTo>
                  <a:pt x="282651" y="328930"/>
                </a:lnTo>
                <a:lnTo>
                  <a:pt x="289699" y="325119"/>
                </a:lnTo>
                <a:lnTo>
                  <a:pt x="289521" y="325119"/>
                </a:lnTo>
                <a:lnTo>
                  <a:pt x="296316" y="318769"/>
                </a:lnTo>
                <a:lnTo>
                  <a:pt x="296151" y="320039"/>
                </a:lnTo>
                <a:lnTo>
                  <a:pt x="310286" y="320039"/>
                </a:lnTo>
                <a:lnTo>
                  <a:pt x="309003" y="321310"/>
                </a:lnTo>
                <a:lnTo>
                  <a:pt x="302298" y="326389"/>
                </a:lnTo>
                <a:lnTo>
                  <a:pt x="295313" y="332739"/>
                </a:lnTo>
                <a:lnTo>
                  <a:pt x="288074" y="337819"/>
                </a:lnTo>
                <a:lnTo>
                  <a:pt x="280581" y="341630"/>
                </a:lnTo>
                <a:lnTo>
                  <a:pt x="272834" y="346710"/>
                </a:lnTo>
                <a:lnTo>
                  <a:pt x="264871" y="350519"/>
                </a:lnTo>
                <a:lnTo>
                  <a:pt x="256692" y="354330"/>
                </a:lnTo>
                <a:lnTo>
                  <a:pt x="248297" y="358139"/>
                </a:lnTo>
                <a:lnTo>
                  <a:pt x="244005" y="359410"/>
                </a:lnTo>
                <a:close/>
              </a:path>
            </a:pathLst>
          </a:custGeom>
          <a:solidFill>
            <a:srgbClr val="FFFFFF"/>
          </a:solidFill>
        </p:spPr>
        <p:txBody>
          <a:bodyPr wrap="square" lIns="0" tIns="0" rIns="0" bIns="0" rtlCol="0"/>
          <a:lstStyle/>
          <a:p/>
        </p:txBody>
      </p:sp>
      <p:sp>
        <p:nvSpPr>
          <p:cNvPr id="14" name="object 14"/>
          <p:cNvSpPr txBox="1"/>
          <p:nvPr/>
        </p:nvSpPr>
        <p:spPr>
          <a:xfrm>
            <a:off x="4765344" y="1474927"/>
            <a:ext cx="124841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panose="020F0502020204030204"/>
                <a:cs typeface="Calibri" panose="020F0502020204030204"/>
              </a:rPr>
              <a:t>2020-2021</a:t>
            </a:r>
            <a:r>
              <a:rPr sz="1800" dirty="0">
                <a:latin typeface="宋体" panose="02010600030101010101" pitchFamily="2" charset="-122"/>
                <a:cs typeface="宋体" panose="02010600030101010101" pitchFamily="2" charset="-122"/>
              </a:rPr>
              <a:t>年</a:t>
            </a:r>
            <a:endParaRPr sz="1800">
              <a:latin typeface="宋体" panose="02010600030101010101" pitchFamily="2" charset="-122"/>
              <a:cs typeface="宋体" panose="02010600030101010101" pitchFamily="2" charset="-122"/>
            </a:endParaRPr>
          </a:p>
        </p:txBody>
      </p:sp>
      <p:sp>
        <p:nvSpPr>
          <p:cNvPr id="15" name="object 15"/>
          <p:cNvSpPr/>
          <p:nvPr/>
        </p:nvSpPr>
        <p:spPr>
          <a:xfrm>
            <a:off x="5051862" y="2139924"/>
            <a:ext cx="0" cy="785495"/>
          </a:xfrm>
          <a:custGeom>
            <a:avLst/>
            <a:gdLst/>
            <a:ahLst/>
            <a:cxnLst/>
            <a:rect l="l" t="t" r="r" b="b"/>
            <a:pathLst>
              <a:path h="785494">
                <a:moveTo>
                  <a:pt x="0" y="0"/>
                </a:moveTo>
                <a:lnTo>
                  <a:pt x="0" y="785025"/>
                </a:lnTo>
              </a:path>
            </a:pathLst>
          </a:custGeom>
          <a:ln w="19062">
            <a:solidFill>
              <a:srgbClr val="BEBEBE"/>
            </a:solidFill>
          </a:ln>
        </p:spPr>
        <p:txBody>
          <a:bodyPr wrap="square" lIns="0" tIns="0" rIns="0" bIns="0" rtlCol="0"/>
          <a:lstStyle/>
          <a:p/>
        </p:txBody>
      </p:sp>
      <p:sp>
        <p:nvSpPr>
          <p:cNvPr id="16" name="object 16"/>
          <p:cNvSpPr/>
          <p:nvPr/>
        </p:nvSpPr>
        <p:spPr>
          <a:xfrm>
            <a:off x="9054083" y="1779930"/>
            <a:ext cx="360045" cy="360045"/>
          </a:xfrm>
          <a:custGeom>
            <a:avLst/>
            <a:gdLst/>
            <a:ahLst/>
            <a:cxnLst/>
            <a:rect l="l" t="t" r="r" b="b"/>
            <a:pathLst>
              <a:path w="360045" h="360044">
                <a:moveTo>
                  <a:pt x="179463" y="359994"/>
                </a:moveTo>
                <a:lnTo>
                  <a:pt x="131613" y="353564"/>
                </a:lnTo>
                <a:lnTo>
                  <a:pt x="88632" y="335418"/>
                </a:lnTo>
                <a:lnTo>
                  <a:pt x="52250" y="307268"/>
                </a:lnTo>
                <a:lnTo>
                  <a:pt x="24198" y="270828"/>
                </a:lnTo>
                <a:lnTo>
                  <a:pt x="6204" y="227812"/>
                </a:lnTo>
                <a:lnTo>
                  <a:pt x="0" y="179933"/>
                </a:lnTo>
                <a:lnTo>
                  <a:pt x="6204" y="132107"/>
                </a:lnTo>
                <a:lnTo>
                  <a:pt x="24198" y="89127"/>
                </a:lnTo>
                <a:lnTo>
                  <a:pt x="52250" y="52709"/>
                </a:lnTo>
                <a:lnTo>
                  <a:pt x="88632" y="24571"/>
                </a:lnTo>
                <a:lnTo>
                  <a:pt x="131613" y="6428"/>
                </a:lnTo>
                <a:lnTo>
                  <a:pt x="179463" y="0"/>
                </a:lnTo>
                <a:lnTo>
                  <a:pt x="227316" y="6429"/>
                </a:lnTo>
                <a:lnTo>
                  <a:pt x="270314" y="24573"/>
                </a:lnTo>
                <a:lnTo>
                  <a:pt x="306743" y="52717"/>
                </a:lnTo>
                <a:lnTo>
                  <a:pt x="334887" y="89146"/>
                </a:lnTo>
                <a:lnTo>
                  <a:pt x="353031" y="132144"/>
                </a:lnTo>
                <a:lnTo>
                  <a:pt x="359460" y="179997"/>
                </a:lnTo>
                <a:lnTo>
                  <a:pt x="353031" y="227849"/>
                </a:lnTo>
                <a:lnTo>
                  <a:pt x="334887" y="270847"/>
                </a:lnTo>
                <a:lnTo>
                  <a:pt x="306743" y="307276"/>
                </a:lnTo>
                <a:lnTo>
                  <a:pt x="270314" y="335420"/>
                </a:lnTo>
                <a:lnTo>
                  <a:pt x="227316" y="353564"/>
                </a:lnTo>
                <a:lnTo>
                  <a:pt x="179463" y="359994"/>
                </a:lnTo>
                <a:close/>
              </a:path>
            </a:pathLst>
          </a:custGeom>
          <a:solidFill>
            <a:srgbClr val="BEBEBE"/>
          </a:solidFill>
        </p:spPr>
        <p:txBody>
          <a:bodyPr wrap="square" lIns="0" tIns="0" rIns="0" bIns="0" rtlCol="0"/>
          <a:lstStyle/>
          <a:p/>
        </p:txBody>
      </p:sp>
      <p:sp>
        <p:nvSpPr>
          <p:cNvPr id="17" name="object 17"/>
          <p:cNvSpPr/>
          <p:nvPr/>
        </p:nvSpPr>
        <p:spPr>
          <a:xfrm>
            <a:off x="9048787" y="1775167"/>
            <a:ext cx="369570" cy="368300"/>
          </a:xfrm>
          <a:custGeom>
            <a:avLst/>
            <a:gdLst/>
            <a:ahLst/>
            <a:cxnLst/>
            <a:rect l="l" t="t" r="r" b="b"/>
            <a:pathLst>
              <a:path w="369570" h="368300">
                <a:moveTo>
                  <a:pt x="203644" y="368300"/>
                </a:moveTo>
                <a:lnTo>
                  <a:pt x="165874" y="368300"/>
                </a:lnTo>
                <a:lnTo>
                  <a:pt x="147523" y="365760"/>
                </a:lnTo>
                <a:lnTo>
                  <a:pt x="104660" y="350519"/>
                </a:lnTo>
                <a:lnTo>
                  <a:pt x="88950" y="341630"/>
                </a:lnTo>
                <a:lnTo>
                  <a:pt x="81457" y="337819"/>
                </a:lnTo>
                <a:lnTo>
                  <a:pt x="74206" y="332739"/>
                </a:lnTo>
                <a:lnTo>
                  <a:pt x="67233" y="326389"/>
                </a:lnTo>
                <a:lnTo>
                  <a:pt x="60528" y="321310"/>
                </a:lnTo>
                <a:lnTo>
                  <a:pt x="31559" y="287019"/>
                </a:lnTo>
                <a:lnTo>
                  <a:pt x="11214" y="247650"/>
                </a:lnTo>
                <a:lnTo>
                  <a:pt x="952" y="203200"/>
                </a:lnTo>
                <a:lnTo>
                  <a:pt x="0" y="184150"/>
                </a:lnTo>
                <a:lnTo>
                  <a:pt x="241" y="175260"/>
                </a:lnTo>
                <a:lnTo>
                  <a:pt x="8305" y="129539"/>
                </a:lnTo>
                <a:lnTo>
                  <a:pt x="26746" y="88900"/>
                </a:lnTo>
                <a:lnTo>
                  <a:pt x="54114" y="53339"/>
                </a:lnTo>
                <a:lnTo>
                  <a:pt x="67233" y="41910"/>
                </a:lnTo>
                <a:lnTo>
                  <a:pt x="74206" y="35560"/>
                </a:lnTo>
                <a:lnTo>
                  <a:pt x="81457" y="30480"/>
                </a:lnTo>
                <a:lnTo>
                  <a:pt x="88950" y="26669"/>
                </a:lnTo>
                <a:lnTo>
                  <a:pt x="96685" y="21589"/>
                </a:lnTo>
                <a:lnTo>
                  <a:pt x="147523" y="2539"/>
                </a:lnTo>
                <a:lnTo>
                  <a:pt x="165874" y="0"/>
                </a:lnTo>
                <a:lnTo>
                  <a:pt x="203644" y="0"/>
                </a:lnTo>
                <a:lnTo>
                  <a:pt x="221995" y="2539"/>
                </a:lnTo>
                <a:lnTo>
                  <a:pt x="243992" y="8889"/>
                </a:lnTo>
                <a:lnTo>
                  <a:pt x="175856" y="8889"/>
                </a:lnTo>
                <a:lnTo>
                  <a:pt x="166712" y="10160"/>
                </a:lnTo>
                <a:lnTo>
                  <a:pt x="166954" y="10160"/>
                </a:lnTo>
                <a:lnTo>
                  <a:pt x="157949" y="11430"/>
                </a:lnTo>
                <a:lnTo>
                  <a:pt x="158178" y="11430"/>
                </a:lnTo>
                <a:lnTo>
                  <a:pt x="149326" y="12700"/>
                </a:lnTo>
                <a:lnTo>
                  <a:pt x="149555" y="12700"/>
                </a:lnTo>
                <a:lnTo>
                  <a:pt x="140842" y="13969"/>
                </a:lnTo>
                <a:lnTo>
                  <a:pt x="141071" y="13969"/>
                </a:lnTo>
                <a:lnTo>
                  <a:pt x="132537" y="16510"/>
                </a:lnTo>
                <a:lnTo>
                  <a:pt x="132765" y="16510"/>
                </a:lnTo>
                <a:lnTo>
                  <a:pt x="124396" y="19050"/>
                </a:lnTo>
                <a:lnTo>
                  <a:pt x="124612" y="19050"/>
                </a:lnTo>
                <a:lnTo>
                  <a:pt x="116446" y="22860"/>
                </a:lnTo>
                <a:lnTo>
                  <a:pt x="116662" y="22860"/>
                </a:lnTo>
                <a:lnTo>
                  <a:pt x="108686" y="26669"/>
                </a:lnTo>
                <a:lnTo>
                  <a:pt x="108889" y="26669"/>
                </a:lnTo>
                <a:lnTo>
                  <a:pt x="101130" y="30480"/>
                </a:lnTo>
                <a:lnTo>
                  <a:pt x="101333" y="30480"/>
                </a:lnTo>
                <a:lnTo>
                  <a:pt x="93802" y="34289"/>
                </a:lnTo>
                <a:lnTo>
                  <a:pt x="93992" y="34289"/>
                </a:lnTo>
                <a:lnTo>
                  <a:pt x="86690" y="39369"/>
                </a:lnTo>
                <a:lnTo>
                  <a:pt x="86880" y="39369"/>
                </a:lnTo>
                <a:lnTo>
                  <a:pt x="79819" y="43180"/>
                </a:lnTo>
                <a:lnTo>
                  <a:pt x="80009" y="43180"/>
                </a:lnTo>
                <a:lnTo>
                  <a:pt x="74564" y="48260"/>
                </a:lnTo>
                <a:lnTo>
                  <a:pt x="73380" y="48260"/>
                </a:lnTo>
                <a:lnTo>
                  <a:pt x="66852" y="54610"/>
                </a:lnTo>
                <a:lnTo>
                  <a:pt x="67017" y="54610"/>
                </a:lnTo>
                <a:lnTo>
                  <a:pt x="60769" y="59689"/>
                </a:lnTo>
                <a:lnTo>
                  <a:pt x="60921" y="59689"/>
                </a:lnTo>
                <a:lnTo>
                  <a:pt x="54965" y="66039"/>
                </a:lnTo>
                <a:lnTo>
                  <a:pt x="55117" y="66039"/>
                </a:lnTo>
                <a:lnTo>
                  <a:pt x="49466" y="72389"/>
                </a:lnTo>
                <a:lnTo>
                  <a:pt x="49606" y="72389"/>
                </a:lnTo>
                <a:lnTo>
                  <a:pt x="45150" y="78739"/>
                </a:lnTo>
                <a:lnTo>
                  <a:pt x="44399" y="78739"/>
                </a:lnTo>
                <a:lnTo>
                  <a:pt x="39382" y="86360"/>
                </a:lnTo>
                <a:lnTo>
                  <a:pt x="35604" y="92710"/>
                </a:lnTo>
                <a:lnTo>
                  <a:pt x="34950" y="92710"/>
                </a:lnTo>
                <a:lnTo>
                  <a:pt x="30619" y="100330"/>
                </a:lnTo>
                <a:lnTo>
                  <a:pt x="26746" y="107950"/>
                </a:lnTo>
                <a:lnTo>
                  <a:pt x="23240" y="115569"/>
                </a:lnTo>
                <a:lnTo>
                  <a:pt x="20575" y="123189"/>
                </a:lnTo>
                <a:lnTo>
                  <a:pt x="20192" y="123189"/>
                </a:lnTo>
                <a:lnTo>
                  <a:pt x="17360" y="132080"/>
                </a:lnTo>
                <a:lnTo>
                  <a:pt x="15357" y="139700"/>
                </a:lnTo>
                <a:lnTo>
                  <a:pt x="15062" y="139700"/>
                </a:lnTo>
                <a:lnTo>
                  <a:pt x="13055" y="148589"/>
                </a:lnTo>
                <a:lnTo>
                  <a:pt x="11518" y="157480"/>
                </a:lnTo>
                <a:lnTo>
                  <a:pt x="10413" y="166369"/>
                </a:lnTo>
                <a:lnTo>
                  <a:pt x="9740" y="175260"/>
                </a:lnTo>
                <a:lnTo>
                  <a:pt x="9525" y="184150"/>
                </a:lnTo>
                <a:lnTo>
                  <a:pt x="9753" y="193039"/>
                </a:lnTo>
                <a:lnTo>
                  <a:pt x="10439" y="201930"/>
                </a:lnTo>
                <a:lnTo>
                  <a:pt x="11556" y="210819"/>
                </a:lnTo>
                <a:lnTo>
                  <a:pt x="13106" y="219710"/>
                </a:lnTo>
                <a:lnTo>
                  <a:pt x="15062" y="228600"/>
                </a:lnTo>
                <a:lnTo>
                  <a:pt x="15357" y="228600"/>
                </a:lnTo>
                <a:lnTo>
                  <a:pt x="17437" y="236219"/>
                </a:lnTo>
                <a:lnTo>
                  <a:pt x="20192" y="245110"/>
                </a:lnTo>
                <a:lnTo>
                  <a:pt x="20575" y="245110"/>
                </a:lnTo>
                <a:lnTo>
                  <a:pt x="23329" y="252730"/>
                </a:lnTo>
                <a:lnTo>
                  <a:pt x="26847" y="260350"/>
                </a:lnTo>
                <a:lnTo>
                  <a:pt x="30721" y="267969"/>
                </a:lnTo>
                <a:lnTo>
                  <a:pt x="34950" y="275589"/>
                </a:lnTo>
                <a:lnTo>
                  <a:pt x="35604" y="275589"/>
                </a:lnTo>
                <a:lnTo>
                  <a:pt x="39509" y="281939"/>
                </a:lnTo>
                <a:lnTo>
                  <a:pt x="44399" y="289560"/>
                </a:lnTo>
                <a:lnTo>
                  <a:pt x="45150" y="289560"/>
                </a:lnTo>
                <a:lnTo>
                  <a:pt x="49606" y="295910"/>
                </a:lnTo>
                <a:lnTo>
                  <a:pt x="49466" y="295910"/>
                </a:lnTo>
                <a:lnTo>
                  <a:pt x="55117" y="302260"/>
                </a:lnTo>
                <a:lnTo>
                  <a:pt x="54965" y="302260"/>
                </a:lnTo>
                <a:lnTo>
                  <a:pt x="60921" y="308610"/>
                </a:lnTo>
                <a:lnTo>
                  <a:pt x="62019" y="308610"/>
                </a:lnTo>
                <a:lnTo>
                  <a:pt x="67017" y="313689"/>
                </a:lnTo>
                <a:lnTo>
                  <a:pt x="66852" y="313689"/>
                </a:lnTo>
                <a:lnTo>
                  <a:pt x="73380" y="320039"/>
                </a:lnTo>
                <a:lnTo>
                  <a:pt x="74564" y="320039"/>
                </a:lnTo>
                <a:lnTo>
                  <a:pt x="80009" y="325119"/>
                </a:lnTo>
                <a:lnTo>
                  <a:pt x="79819" y="325119"/>
                </a:lnTo>
                <a:lnTo>
                  <a:pt x="86880" y="328930"/>
                </a:lnTo>
                <a:lnTo>
                  <a:pt x="86690" y="328930"/>
                </a:lnTo>
                <a:lnTo>
                  <a:pt x="93992" y="334010"/>
                </a:lnTo>
                <a:lnTo>
                  <a:pt x="93802" y="334010"/>
                </a:lnTo>
                <a:lnTo>
                  <a:pt x="101333" y="337819"/>
                </a:lnTo>
                <a:lnTo>
                  <a:pt x="101130" y="337819"/>
                </a:lnTo>
                <a:lnTo>
                  <a:pt x="108889" y="341630"/>
                </a:lnTo>
                <a:lnTo>
                  <a:pt x="108686" y="341630"/>
                </a:lnTo>
                <a:lnTo>
                  <a:pt x="116662" y="345439"/>
                </a:lnTo>
                <a:lnTo>
                  <a:pt x="116446" y="345439"/>
                </a:lnTo>
                <a:lnTo>
                  <a:pt x="124612" y="349250"/>
                </a:lnTo>
                <a:lnTo>
                  <a:pt x="124396" y="349250"/>
                </a:lnTo>
                <a:lnTo>
                  <a:pt x="132765" y="351789"/>
                </a:lnTo>
                <a:lnTo>
                  <a:pt x="132537" y="351789"/>
                </a:lnTo>
                <a:lnTo>
                  <a:pt x="141071" y="354330"/>
                </a:lnTo>
                <a:lnTo>
                  <a:pt x="140842" y="354330"/>
                </a:lnTo>
                <a:lnTo>
                  <a:pt x="149555" y="355600"/>
                </a:lnTo>
                <a:lnTo>
                  <a:pt x="149326" y="355600"/>
                </a:lnTo>
                <a:lnTo>
                  <a:pt x="158178" y="356869"/>
                </a:lnTo>
                <a:lnTo>
                  <a:pt x="157949" y="356869"/>
                </a:lnTo>
                <a:lnTo>
                  <a:pt x="166954" y="358139"/>
                </a:lnTo>
                <a:lnTo>
                  <a:pt x="166712" y="358139"/>
                </a:lnTo>
                <a:lnTo>
                  <a:pt x="175856" y="359410"/>
                </a:lnTo>
                <a:lnTo>
                  <a:pt x="243992" y="359410"/>
                </a:lnTo>
                <a:lnTo>
                  <a:pt x="221995" y="365760"/>
                </a:lnTo>
                <a:lnTo>
                  <a:pt x="203644" y="368300"/>
                </a:lnTo>
                <a:close/>
              </a:path>
              <a:path w="369570" h="368300">
                <a:moveTo>
                  <a:pt x="296316" y="49530"/>
                </a:moveTo>
                <a:lnTo>
                  <a:pt x="289509" y="43180"/>
                </a:lnTo>
                <a:lnTo>
                  <a:pt x="289699" y="43180"/>
                </a:lnTo>
                <a:lnTo>
                  <a:pt x="282638" y="39369"/>
                </a:lnTo>
                <a:lnTo>
                  <a:pt x="282828" y="39369"/>
                </a:lnTo>
                <a:lnTo>
                  <a:pt x="275526" y="34289"/>
                </a:lnTo>
                <a:lnTo>
                  <a:pt x="275716" y="34289"/>
                </a:lnTo>
                <a:lnTo>
                  <a:pt x="268185" y="30480"/>
                </a:lnTo>
                <a:lnTo>
                  <a:pt x="268389" y="30480"/>
                </a:lnTo>
                <a:lnTo>
                  <a:pt x="260629" y="26669"/>
                </a:lnTo>
                <a:lnTo>
                  <a:pt x="260832" y="26669"/>
                </a:lnTo>
                <a:lnTo>
                  <a:pt x="252856" y="22860"/>
                </a:lnTo>
                <a:lnTo>
                  <a:pt x="253072" y="22860"/>
                </a:lnTo>
                <a:lnTo>
                  <a:pt x="244906" y="19050"/>
                </a:lnTo>
                <a:lnTo>
                  <a:pt x="245122" y="19050"/>
                </a:lnTo>
                <a:lnTo>
                  <a:pt x="236766" y="16510"/>
                </a:lnTo>
                <a:lnTo>
                  <a:pt x="236981" y="16510"/>
                </a:lnTo>
                <a:lnTo>
                  <a:pt x="228447" y="13969"/>
                </a:lnTo>
                <a:lnTo>
                  <a:pt x="228676" y="13969"/>
                </a:lnTo>
                <a:lnTo>
                  <a:pt x="219963" y="12700"/>
                </a:lnTo>
                <a:lnTo>
                  <a:pt x="220192" y="12700"/>
                </a:lnTo>
                <a:lnTo>
                  <a:pt x="211340" y="11430"/>
                </a:lnTo>
                <a:lnTo>
                  <a:pt x="211569" y="11430"/>
                </a:lnTo>
                <a:lnTo>
                  <a:pt x="202564" y="10160"/>
                </a:lnTo>
                <a:lnTo>
                  <a:pt x="202806" y="10160"/>
                </a:lnTo>
                <a:lnTo>
                  <a:pt x="193662" y="8889"/>
                </a:lnTo>
                <a:lnTo>
                  <a:pt x="243992" y="8889"/>
                </a:lnTo>
                <a:lnTo>
                  <a:pt x="280568" y="26669"/>
                </a:lnTo>
                <a:lnTo>
                  <a:pt x="288061" y="30480"/>
                </a:lnTo>
                <a:lnTo>
                  <a:pt x="295313" y="35560"/>
                </a:lnTo>
                <a:lnTo>
                  <a:pt x="302285" y="41910"/>
                </a:lnTo>
                <a:lnTo>
                  <a:pt x="308990" y="46989"/>
                </a:lnTo>
                <a:lnTo>
                  <a:pt x="310273" y="48260"/>
                </a:lnTo>
                <a:lnTo>
                  <a:pt x="296138" y="48260"/>
                </a:lnTo>
                <a:lnTo>
                  <a:pt x="296316" y="49530"/>
                </a:lnTo>
                <a:close/>
              </a:path>
              <a:path w="369570" h="368300">
                <a:moveTo>
                  <a:pt x="73202" y="49530"/>
                </a:moveTo>
                <a:lnTo>
                  <a:pt x="73380" y="48260"/>
                </a:lnTo>
                <a:lnTo>
                  <a:pt x="74564" y="48260"/>
                </a:lnTo>
                <a:lnTo>
                  <a:pt x="73202" y="49530"/>
                </a:lnTo>
                <a:close/>
              </a:path>
              <a:path w="369570" h="368300">
                <a:moveTo>
                  <a:pt x="325259" y="80010"/>
                </a:moveTo>
                <a:lnTo>
                  <a:pt x="319912" y="72389"/>
                </a:lnTo>
                <a:lnTo>
                  <a:pt x="320052" y="72389"/>
                </a:lnTo>
                <a:lnTo>
                  <a:pt x="314401" y="66039"/>
                </a:lnTo>
                <a:lnTo>
                  <a:pt x="314553" y="66039"/>
                </a:lnTo>
                <a:lnTo>
                  <a:pt x="308597" y="59689"/>
                </a:lnTo>
                <a:lnTo>
                  <a:pt x="308749" y="59689"/>
                </a:lnTo>
                <a:lnTo>
                  <a:pt x="302501" y="54610"/>
                </a:lnTo>
                <a:lnTo>
                  <a:pt x="302666" y="54610"/>
                </a:lnTo>
                <a:lnTo>
                  <a:pt x="296138" y="48260"/>
                </a:lnTo>
                <a:lnTo>
                  <a:pt x="310273" y="48260"/>
                </a:lnTo>
                <a:lnTo>
                  <a:pt x="315404" y="53339"/>
                </a:lnTo>
                <a:lnTo>
                  <a:pt x="321525" y="59689"/>
                </a:lnTo>
                <a:lnTo>
                  <a:pt x="327329" y="66039"/>
                </a:lnTo>
                <a:lnTo>
                  <a:pt x="332816" y="73660"/>
                </a:lnTo>
                <a:lnTo>
                  <a:pt x="336253" y="78739"/>
                </a:lnTo>
                <a:lnTo>
                  <a:pt x="325119" y="78739"/>
                </a:lnTo>
                <a:lnTo>
                  <a:pt x="325259" y="80010"/>
                </a:lnTo>
                <a:close/>
              </a:path>
              <a:path w="369570" h="368300">
                <a:moveTo>
                  <a:pt x="44259" y="80010"/>
                </a:moveTo>
                <a:lnTo>
                  <a:pt x="44399" y="78739"/>
                </a:lnTo>
                <a:lnTo>
                  <a:pt x="45150" y="78739"/>
                </a:lnTo>
                <a:lnTo>
                  <a:pt x="44259" y="80010"/>
                </a:lnTo>
                <a:close/>
              </a:path>
              <a:path w="369570" h="368300">
                <a:moveTo>
                  <a:pt x="334695" y="93980"/>
                </a:moveTo>
                <a:lnTo>
                  <a:pt x="330009" y="86360"/>
                </a:lnTo>
                <a:lnTo>
                  <a:pt x="325119" y="78739"/>
                </a:lnTo>
                <a:lnTo>
                  <a:pt x="336253" y="78739"/>
                </a:lnTo>
                <a:lnTo>
                  <a:pt x="337972" y="81280"/>
                </a:lnTo>
                <a:lnTo>
                  <a:pt x="342773" y="88900"/>
                </a:lnTo>
                <a:lnTo>
                  <a:pt x="344995" y="92710"/>
                </a:lnTo>
                <a:lnTo>
                  <a:pt x="334568" y="92710"/>
                </a:lnTo>
                <a:lnTo>
                  <a:pt x="334695" y="93980"/>
                </a:lnTo>
                <a:close/>
              </a:path>
              <a:path w="369570" h="368300">
                <a:moveTo>
                  <a:pt x="34823" y="93980"/>
                </a:moveTo>
                <a:lnTo>
                  <a:pt x="34950" y="92710"/>
                </a:lnTo>
                <a:lnTo>
                  <a:pt x="35604" y="92710"/>
                </a:lnTo>
                <a:lnTo>
                  <a:pt x="34823" y="93980"/>
                </a:lnTo>
                <a:close/>
              </a:path>
              <a:path w="369570" h="368300">
                <a:moveTo>
                  <a:pt x="349402" y="124460"/>
                </a:moveTo>
                <a:lnTo>
                  <a:pt x="346189" y="115569"/>
                </a:lnTo>
                <a:lnTo>
                  <a:pt x="342671" y="107950"/>
                </a:lnTo>
                <a:lnTo>
                  <a:pt x="338797" y="100330"/>
                </a:lnTo>
                <a:lnTo>
                  <a:pt x="334568" y="92710"/>
                </a:lnTo>
                <a:lnTo>
                  <a:pt x="344995" y="92710"/>
                </a:lnTo>
                <a:lnTo>
                  <a:pt x="359136" y="123189"/>
                </a:lnTo>
                <a:lnTo>
                  <a:pt x="349326" y="123189"/>
                </a:lnTo>
                <a:lnTo>
                  <a:pt x="349402" y="124460"/>
                </a:lnTo>
                <a:close/>
              </a:path>
              <a:path w="369570" h="368300">
                <a:moveTo>
                  <a:pt x="20116" y="124460"/>
                </a:moveTo>
                <a:lnTo>
                  <a:pt x="20192" y="123189"/>
                </a:lnTo>
                <a:lnTo>
                  <a:pt x="20575" y="123189"/>
                </a:lnTo>
                <a:lnTo>
                  <a:pt x="20116" y="124460"/>
                </a:lnTo>
                <a:close/>
              </a:path>
              <a:path w="369570" h="368300">
                <a:moveTo>
                  <a:pt x="354507" y="140969"/>
                </a:moveTo>
                <a:lnTo>
                  <a:pt x="352082" y="132080"/>
                </a:lnTo>
                <a:lnTo>
                  <a:pt x="349326" y="123189"/>
                </a:lnTo>
                <a:lnTo>
                  <a:pt x="359136" y="123189"/>
                </a:lnTo>
                <a:lnTo>
                  <a:pt x="361213" y="129539"/>
                </a:lnTo>
                <a:lnTo>
                  <a:pt x="363702" y="138430"/>
                </a:lnTo>
                <a:lnTo>
                  <a:pt x="363998" y="139700"/>
                </a:lnTo>
                <a:lnTo>
                  <a:pt x="354456" y="139700"/>
                </a:lnTo>
                <a:lnTo>
                  <a:pt x="354507" y="140969"/>
                </a:lnTo>
                <a:close/>
              </a:path>
              <a:path w="369570" h="368300">
                <a:moveTo>
                  <a:pt x="15011" y="140969"/>
                </a:moveTo>
                <a:lnTo>
                  <a:pt x="15062" y="139700"/>
                </a:lnTo>
                <a:lnTo>
                  <a:pt x="15357" y="139700"/>
                </a:lnTo>
                <a:lnTo>
                  <a:pt x="15011" y="140969"/>
                </a:lnTo>
                <a:close/>
              </a:path>
              <a:path w="369570" h="368300">
                <a:moveTo>
                  <a:pt x="363998" y="228600"/>
                </a:moveTo>
                <a:lnTo>
                  <a:pt x="354456" y="228600"/>
                </a:lnTo>
                <a:lnTo>
                  <a:pt x="356463" y="219710"/>
                </a:lnTo>
                <a:lnTo>
                  <a:pt x="358000" y="210819"/>
                </a:lnTo>
                <a:lnTo>
                  <a:pt x="359105" y="201930"/>
                </a:lnTo>
                <a:lnTo>
                  <a:pt x="359778" y="193039"/>
                </a:lnTo>
                <a:lnTo>
                  <a:pt x="359994" y="184150"/>
                </a:lnTo>
                <a:lnTo>
                  <a:pt x="359765" y="175260"/>
                </a:lnTo>
                <a:lnTo>
                  <a:pt x="359079" y="166369"/>
                </a:lnTo>
                <a:lnTo>
                  <a:pt x="357962" y="157480"/>
                </a:lnTo>
                <a:lnTo>
                  <a:pt x="356412" y="148589"/>
                </a:lnTo>
                <a:lnTo>
                  <a:pt x="354456" y="139700"/>
                </a:lnTo>
                <a:lnTo>
                  <a:pt x="363998" y="139700"/>
                </a:lnTo>
                <a:lnTo>
                  <a:pt x="369519" y="184150"/>
                </a:lnTo>
                <a:lnTo>
                  <a:pt x="369277" y="193039"/>
                </a:lnTo>
                <a:lnTo>
                  <a:pt x="368566" y="203200"/>
                </a:lnTo>
                <a:lnTo>
                  <a:pt x="367398" y="212089"/>
                </a:lnTo>
                <a:lnTo>
                  <a:pt x="365772" y="220980"/>
                </a:lnTo>
                <a:lnTo>
                  <a:pt x="363998" y="228600"/>
                </a:lnTo>
                <a:close/>
              </a:path>
              <a:path w="369570" h="368300">
                <a:moveTo>
                  <a:pt x="15357" y="228600"/>
                </a:moveTo>
                <a:lnTo>
                  <a:pt x="15062" y="228600"/>
                </a:lnTo>
                <a:lnTo>
                  <a:pt x="15011" y="227330"/>
                </a:lnTo>
                <a:lnTo>
                  <a:pt x="15357" y="228600"/>
                </a:lnTo>
                <a:close/>
              </a:path>
              <a:path w="369570" h="368300">
                <a:moveTo>
                  <a:pt x="359136" y="245110"/>
                </a:moveTo>
                <a:lnTo>
                  <a:pt x="349326" y="245110"/>
                </a:lnTo>
                <a:lnTo>
                  <a:pt x="352158" y="236219"/>
                </a:lnTo>
                <a:lnTo>
                  <a:pt x="354507" y="227330"/>
                </a:lnTo>
                <a:lnTo>
                  <a:pt x="354456" y="228600"/>
                </a:lnTo>
                <a:lnTo>
                  <a:pt x="363998" y="228600"/>
                </a:lnTo>
                <a:lnTo>
                  <a:pt x="363702" y="229869"/>
                </a:lnTo>
                <a:lnTo>
                  <a:pt x="361213" y="238760"/>
                </a:lnTo>
                <a:lnTo>
                  <a:pt x="359136" y="245110"/>
                </a:lnTo>
                <a:close/>
              </a:path>
              <a:path w="369570" h="368300">
                <a:moveTo>
                  <a:pt x="20575" y="245110"/>
                </a:moveTo>
                <a:lnTo>
                  <a:pt x="20192" y="245110"/>
                </a:lnTo>
                <a:lnTo>
                  <a:pt x="20116" y="243839"/>
                </a:lnTo>
                <a:lnTo>
                  <a:pt x="20575" y="245110"/>
                </a:lnTo>
                <a:close/>
              </a:path>
              <a:path w="369570" h="368300">
                <a:moveTo>
                  <a:pt x="344995" y="275589"/>
                </a:moveTo>
                <a:lnTo>
                  <a:pt x="334568" y="275589"/>
                </a:lnTo>
                <a:lnTo>
                  <a:pt x="338912" y="267969"/>
                </a:lnTo>
                <a:lnTo>
                  <a:pt x="342773" y="260350"/>
                </a:lnTo>
                <a:lnTo>
                  <a:pt x="346278" y="252730"/>
                </a:lnTo>
                <a:lnTo>
                  <a:pt x="349402" y="243839"/>
                </a:lnTo>
                <a:lnTo>
                  <a:pt x="349326" y="245110"/>
                </a:lnTo>
                <a:lnTo>
                  <a:pt x="359136" y="245110"/>
                </a:lnTo>
                <a:lnTo>
                  <a:pt x="358305" y="247650"/>
                </a:lnTo>
                <a:lnTo>
                  <a:pt x="355003" y="256539"/>
                </a:lnTo>
                <a:lnTo>
                  <a:pt x="351307" y="264160"/>
                </a:lnTo>
                <a:lnTo>
                  <a:pt x="347217" y="271780"/>
                </a:lnTo>
                <a:lnTo>
                  <a:pt x="344995" y="275589"/>
                </a:lnTo>
                <a:close/>
              </a:path>
              <a:path w="369570" h="368300">
                <a:moveTo>
                  <a:pt x="35604" y="275589"/>
                </a:moveTo>
                <a:lnTo>
                  <a:pt x="34950" y="275589"/>
                </a:lnTo>
                <a:lnTo>
                  <a:pt x="34823" y="274319"/>
                </a:lnTo>
                <a:lnTo>
                  <a:pt x="35604" y="275589"/>
                </a:lnTo>
                <a:close/>
              </a:path>
              <a:path w="369570" h="368300">
                <a:moveTo>
                  <a:pt x="336253" y="289560"/>
                </a:moveTo>
                <a:lnTo>
                  <a:pt x="325119" y="289560"/>
                </a:lnTo>
                <a:lnTo>
                  <a:pt x="330136" y="281939"/>
                </a:lnTo>
                <a:lnTo>
                  <a:pt x="334695" y="274319"/>
                </a:lnTo>
                <a:lnTo>
                  <a:pt x="334568" y="275589"/>
                </a:lnTo>
                <a:lnTo>
                  <a:pt x="344995" y="275589"/>
                </a:lnTo>
                <a:lnTo>
                  <a:pt x="342773" y="279400"/>
                </a:lnTo>
                <a:lnTo>
                  <a:pt x="337972" y="287019"/>
                </a:lnTo>
                <a:lnTo>
                  <a:pt x="336253" y="289560"/>
                </a:lnTo>
                <a:close/>
              </a:path>
              <a:path w="369570" h="368300">
                <a:moveTo>
                  <a:pt x="45150" y="289560"/>
                </a:moveTo>
                <a:lnTo>
                  <a:pt x="44399" y="289560"/>
                </a:lnTo>
                <a:lnTo>
                  <a:pt x="44259" y="288289"/>
                </a:lnTo>
                <a:lnTo>
                  <a:pt x="45150" y="289560"/>
                </a:lnTo>
                <a:close/>
              </a:path>
              <a:path w="369570" h="368300">
                <a:moveTo>
                  <a:pt x="321525" y="308610"/>
                </a:moveTo>
                <a:lnTo>
                  <a:pt x="308597" y="308610"/>
                </a:lnTo>
                <a:lnTo>
                  <a:pt x="314553" y="302260"/>
                </a:lnTo>
                <a:lnTo>
                  <a:pt x="314401" y="302260"/>
                </a:lnTo>
                <a:lnTo>
                  <a:pt x="320052" y="295910"/>
                </a:lnTo>
                <a:lnTo>
                  <a:pt x="319912" y="295910"/>
                </a:lnTo>
                <a:lnTo>
                  <a:pt x="325259" y="288289"/>
                </a:lnTo>
                <a:lnTo>
                  <a:pt x="325119" y="289560"/>
                </a:lnTo>
                <a:lnTo>
                  <a:pt x="336253" y="289560"/>
                </a:lnTo>
                <a:lnTo>
                  <a:pt x="332816" y="294639"/>
                </a:lnTo>
                <a:lnTo>
                  <a:pt x="327329" y="302260"/>
                </a:lnTo>
                <a:lnTo>
                  <a:pt x="321525" y="308610"/>
                </a:lnTo>
                <a:close/>
              </a:path>
              <a:path w="369570" h="368300">
                <a:moveTo>
                  <a:pt x="62019" y="308610"/>
                </a:moveTo>
                <a:lnTo>
                  <a:pt x="60921" y="308610"/>
                </a:lnTo>
                <a:lnTo>
                  <a:pt x="60769" y="307339"/>
                </a:lnTo>
                <a:lnTo>
                  <a:pt x="62019" y="308610"/>
                </a:lnTo>
                <a:close/>
              </a:path>
              <a:path w="369570" h="368300">
                <a:moveTo>
                  <a:pt x="310273" y="320039"/>
                </a:moveTo>
                <a:lnTo>
                  <a:pt x="296138" y="320039"/>
                </a:lnTo>
                <a:lnTo>
                  <a:pt x="302666" y="313689"/>
                </a:lnTo>
                <a:lnTo>
                  <a:pt x="302501" y="313689"/>
                </a:lnTo>
                <a:lnTo>
                  <a:pt x="308749" y="307339"/>
                </a:lnTo>
                <a:lnTo>
                  <a:pt x="308597" y="308610"/>
                </a:lnTo>
                <a:lnTo>
                  <a:pt x="321525" y="308610"/>
                </a:lnTo>
                <a:lnTo>
                  <a:pt x="315404" y="314960"/>
                </a:lnTo>
                <a:lnTo>
                  <a:pt x="310273" y="320039"/>
                </a:lnTo>
                <a:close/>
              </a:path>
              <a:path w="369570" h="368300">
                <a:moveTo>
                  <a:pt x="74564" y="320039"/>
                </a:moveTo>
                <a:lnTo>
                  <a:pt x="73380" y="320039"/>
                </a:lnTo>
                <a:lnTo>
                  <a:pt x="73202" y="318769"/>
                </a:lnTo>
                <a:lnTo>
                  <a:pt x="74564" y="320039"/>
                </a:lnTo>
                <a:close/>
              </a:path>
              <a:path w="369570" h="368300">
                <a:moveTo>
                  <a:pt x="243992" y="359410"/>
                </a:moveTo>
                <a:lnTo>
                  <a:pt x="193662" y="359410"/>
                </a:lnTo>
                <a:lnTo>
                  <a:pt x="202806" y="358139"/>
                </a:lnTo>
                <a:lnTo>
                  <a:pt x="202564" y="358139"/>
                </a:lnTo>
                <a:lnTo>
                  <a:pt x="211569" y="356869"/>
                </a:lnTo>
                <a:lnTo>
                  <a:pt x="211340" y="356869"/>
                </a:lnTo>
                <a:lnTo>
                  <a:pt x="220192" y="355600"/>
                </a:lnTo>
                <a:lnTo>
                  <a:pt x="219963" y="355600"/>
                </a:lnTo>
                <a:lnTo>
                  <a:pt x="228676" y="354330"/>
                </a:lnTo>
                <a:lnTo>
                  <a:pt x="228447" y="354330"/>
                </a:lnTo>
                <a:lnTo>
                  <a:pt x="236981" y="351789"/>
                </a:lnTo>
                <a:lnTo>
                  <a:pt x="236766" y="351789"/>
                </a:lnTo>
                <a:lnTo>
                  <a:pt x="245122" y="349250"/>
                </a:lnTo>
                <a:lnTo>
                  <a:pt x="244906" y="349250"/>
                </a:lnTo>
                <a:lnTo>
                  <a:pt x="253072" y="345439"/>
                </a:lnTo>
                <a:lnTo>
                  <a:pt x="252856" y="345439"/>
                </a:lnTo>
                <a:lnTo>
                  <a:pt x="260832" y="341630"/>
                </a:lnTo>
                <a:lnTo>
                  <a:pt x="260629" y="341630"/>
                </a:lnTo>
                <a:lnTo>
                  <a:pt x="268389" y="337819"/>
                </a:lnTo>
                <a:lnTo>
                  <a:pt x="268185" y="337819"/>
                </a:lnTo>
                <a:lnTo>
                  <a:pt x="275716" y="334010"/>
                </a:lnTo>
                <a:lnTo>
                  <a:pt x="275526" y="334010"/>
                </a:lnTo>
                <a:lnTo>
                  <a:pt x="282828" y="328930"/>
                </a:lnTo>
                <a:lnTo>
                  <a:pt x="282638" y="328930"/>
                </a:lnTo>
                <a:lnTo>
                  <a:pt x="289699" y="325119"/>
                </a:lnTo>
                <a:lnTo>
                  <a:pt x="289509" y="325119"/>
                </a:lnTo>
                <a:lnTo>
                  <a:pt x="296316" y="318769"/>
                </a:lnTo>
                <a:lnTo>
                  <a:pt x="296138" y="320039"/>
                </a:lnTo>
                <a:lnTo>
                  <a:pt x="310273" y="320039"/>
                </a:lnTo>
                <a:lnTo>
                  <a:pt x="308990" y="321310"/>
                </a:lnTo>
                <a:lnTo>
                  <a:pt x="302285" y="326389"/>
                </a:lnTo>
                <a:lnTo>
                  <a:pt x="295313" y="332739"/>
                </a:lnTo>
                <a:lnTo>
                  <a:pt x="288061" y="337819"/>
                </a:lnTo>
                <a:lnTo>
                  <a:pt x="280568" y="341630"/>
                </a:lnTo>
                <a:lnTo>
                  <a:pt x="272834" y="346710"/>
                </a:lnTo>
                <a:lnTo>
                  <a:pt x="264871" y="350519"/>
                </a:lnTo>
                <a:lnTo>
                  <a:pt x="256679" y="354330"/>
                </a:lnTo>
                <a:lnTo>
                  <a:pt x="248284" y="358139"/>
                </a:lnTo>
                <a:lnTo>
                  <a:pt x="243992" y="359410"/>
                </a:lnTo>
                <a:close/>
              </a:path>
            </a:pathLst>
          </a:custGeom>
          <a:solidFill>
            <a:srgbClr val="FFFFFF"/>
          </a:solidFill>
        </p:spPr>
        <p:txBody>
          <a:bodyPr wrap="square" lIns="0" tIns="0" rIns="0" bIns="0" rtlCol="0"/>
          <a:lstStyle/>
          <a:p/>
        </p:txBody>
      </p:sp>
      <p:sp>
        <p:nvSpPr>
          <p:cNvPr id="18" name="object 18"/>
          <p:cNvSpPr txBox="1"/>
          <p:nvPr/>
        </p:nvSpPr>
        <p:spPr>
          <a:xfrm>
            <a:off x="8947022" y="1474927"/>
            <a:ext cx="140208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panose="020F0502020204030204"/>
                <a:cs typeface="Calibri" panose="020F0502020204030204"/>
              </a:rPr>
              <a:t>2022</a:t>
            </a:r>
            <a:r>
              <a:rPr sz="1800" dirty="0">
                <a:latin typeface="宋体" panose="02010600030101010101" pitchFamily="2" charset="-122"/>
                <a:cs typeface="宋体" panose="02010600030101010101" pitchFamily="2" charset="-122"/>
              </a:rPr>
              <a:t>年及以后</a:t>
            </a:r>
            <a:endParaRPr sz="1800">
              <a:latin typeface="宋体" panose="02010600030101010101" pitchFamily="2" charset="-122"/>
              <a:cs typeface="宋体" panose="02010600030101010101" pitchFamily="2" charset="-122"/>
            </a:endParaRPr>
          </a:p>
        </p:txBody>
      </p:sp>
      <p:sp>
        <p:nvSpPr>
          <p:cNvPr id="19" name="object 19"/>
          <p:cNvSpPr/>
          <p:nvPr/>
        </p:nvSpPr>
        <p:spPr>
          <a:xfrm>
            <a:off x="9233548" y="2139924"/>
            <a:ext cx="0" cy="785495"/>
          </a:xfrm>
          <a:custGeom>
            <a:avLst/>
            <a:gdLst/>
            <a:ahLst/>
            <a:cxnLst/>
            <a:rect l="l" t="t" r="r" b="b"/>
            <a:pathLst>
              <a:path h="785494">
                <a:moveTo>
                  <a:pt x="0" y="0"/>
                </a:moveTo>
                <a:lnTo>
                  <a:pt x="0" y="785025"/>
                </a:lnTo>
              </a:path>
            </a:pathLst>
          </a:custGeom>
          <a:ln w="19050">
            <a:solidFill>
              <a:srgbClr val="BEBEBE"/>
            </a:solidFill>
          </a:ln>
        </p:spPr>
        <p:txBody>
          <a:bodyPr wrap="square" lIns="0" tIns="0" rIns="0" bIns="0" rtlCol="0"/>
          <a:lstStyle/>
          <a:p/>
        </p:txBody>
      </p:sp>
      <p:sp>
        <p:nvSpPr>
          <p:cNvPr id="20" name="object 20"/>
          <p:cNvSpPr txBox="1"/>
          <p:nvPr/>
        </p:nvSpPr>
        <p:spPr>
          <a:xfrm>
            <a:off x="8370989" y="3034169"/>
            <a:ext cx="3225800" cy="112268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宋体" panose="02010600030101010101" pitchFamily="2" charset="-122"/>
                <a:cs typeface="宋体" panose="02010600030101010101" pitchFamily="2" charset="-122"/>
              </a:rPr>
              <a:t>将魏氏体育管理中心建设成中国 体育管理与教育方面的标杆企业</a:t>
            </a:r>
            <a:endParaRPr sz="1800">
              <a:latin typeface="宋体" panose="02010600030101010101" pitchFamily="2" charset="-122"/>
              <a:cs typeface="宋体" panose="02010600030101010101" pitchFamily="2" charset="-122"/>
            </a:endParaRPr>
          </a:p>
          <a:p>
            <a:pPr marL="12700" marR="5080">
              <a:lnSpc>
                <a:spcPct val="100000"/>
              </a:lnSpc>
            </a:pPr>
            <a:r>
              <a:rPr sz="1800" dirty="0">
                <a:latin typeface="宋体" panose="02010600030101010101" pitchFamily="2" charset="-122"/>
                <a:cs typeface="宋体" panose="02010600030101010101" pitchFamily="2" charset="-122"/>
              </a:rPr>
              <a:t>。持续创新，提供一些产品和服 务：</a:t>
            </a:r>
            <a:endParaRPr sz="1800">
              <a:latin typeface="宋体" panose="02010600030101010101" pitchFamily="2" charset="-122"/>
              <a:cs typeface="宋体" panose="02010600030101010101" pitchFamily="2" charset="-122"/>
            </a:endParaRPr>
          </a:p>
        </p:txBody>
      </p:sp>
      <p:sp>
        <p:nvSpPr>
          <p:cNvPr id="21" name="object 21"/>
          <p:cNvSpPr txBox="1"/>
          <p:nvPr/>
        </p:nvSpPr>
        <p:spPr>
          <a:xfrm>
            <a:off x="8370989" y="4405769"/>
            <a:ext cx="3302635" cy="1397000"/>
          </a:xfrm>
          <a:prstGeom prst="rect">
            <a:avLst/>
          </a:prstGeom>
        </p:spPr>
        <p:txBody>
          <a:bodyPr vert="horz" wrap="square" lIns="0" tIns="12700" rIns="0" bIns="0" rtlCol="0">
            <a:spAutoFit/>
          </a:bodyPr>
          <a:lstStyle/>
          <a:p>
            <a:pPr marL="298450" indent="-285750">
              <a:lnSpc>
                <a:spcPct val="100000"/>
              </a:lnSpc>
              <a:spcBef>
                <a:spcPts val="100"/>
              </a:spcBef>
              <a:buClr>
                <a:srgbClr val="D6171F"/>
              </a:buClr>
              <a:buFont typeface="Arial" panose="020B0604020202020204"/>
              <a:buChar char="•"/>
              <a:tabLst>
                <a:tab pos="297815" algn="l"/>
                <a:tab pos="298450" algn="l"/>
              </a:tabLst>
            </a:pPr>
            <a:r>
              <a:rPr sz="1800" dirty="0">
                <a:latin typeface="宋体" panose="02010600030101010101" pitchFamily="2" charset="-122"/>
                <a:cs typeface="宋体" panose="02010600030101010101" pitchFamily="2" charset="-122"/>
              </a:rPr>
              <a:t>冬季体育旅游</a:t>
            </a:r>
            <a:endParaRPr sz="1800">
              <a:latin typeface="宋体" panose="02010600030101010101" pitchFamily="2" charset="-122"/>
              <a:cs typeface="宋体" panose="02010600030101010101" pitchFamily="2" charset="-122"/>
            </a:endParaRPr>
          </a:p>
          <a:p>
            <a:pPr marL="298450" indent="-285750">
              <a:lnSpc>
                <a:spcPct val="100000"/>
              </a:lnSpc>
              <a:buClr>
                <a:srgbClr val="D6171F"/>
              </a:buClr>
              <a:buFont typeface="Arial" panose="020B0604020202020204"/>
              <a:buChar char="•"/>
              <a:tabLst>
                <a:tab pos="297815" algn="l"/>
                <a:tab pos="298450" algn="l"/>
              </a:tabLst>
            </a:pPr>
            <a:r>
              <a:rPr sz="1800" dirty="0">
                <a:latin typeface="宋体" panose="02010600030101010101" pitchFamily="2" charset="-122"/>
                <a:cs typeface="宋体" panose="02010600030101010101" pitchFamily="2" charset="-122"/>
              </a:rPr>
              <a:t>国际冰球赛事</a:t>
            </a:r>
            <a:endParaRPr sz="1800">
              <a:latin typeface="宋体" panose="02010600030101010101" pitchFamily="2" charset="-122"/>
              <a:cs typeface="宋体" panose="02010600030101010101" pitchFamily="2" charset="-122"/>
            </a:endParaRPr>
          </a:p>
          <a:p>
            <a:pPr marL="298450" indent="-285750">
              <a:lnSpc>
                <a:spcPct val="100000"/>
              </a:lnSpc>
              <a:buClr>
                <a:srgbClr val="D6171F"/>
              </a:buClr>
              <a:buFont typeface="Arial" panose="020B0604020202020204"/>
              <a:buChar char="•"/>
              <a:tabLst>
                <a:tab pos="297815" algn="l"/>
                <a:tab pos="298450" algn="l"/>
              </a:tabLst>
            </a:pPr>
            <a:r>
              <a:rPr sz="1800" dirty="0">
                <a:latin typeface="宋体" panose="02010600030101010101" pitchFamily="2" charset="-122"/>
                <a:cs typeface="宋体" panose="02010600030101010101" pitchFamily="2" charset="-122"/>
              </a:rPr>
              <a:t>体育交流访问</a:t>
            </a:r>
            <a:endParaRPr sz="1800">
              <a:latin typeface="宋体" panose="02010600030101010101" pitchFamily="2" charset="-122"/>
              <a:cs typeface="宋体" panose="02010600030101010101" pitchFamily="2" charset="-122"/>
            </a:endParaRPr>
          </a:p>
          <a:p>
            <a:pPr marL="298450" marR="5080" indent="-285750">
              <a:lnSpc>
                <a:spcPct val="100000"/>
              </a:lnSpc>
              <a:buClr>
                <a:srgbClr val="D6171F"/>
              </a:buClr>
              <a:buFont typeface="Arial" panose="020B0604020202020204"/>
              <a:buChar char="•"/>
              <a:tabLst>
                <a:tab pos="297815" algn="l"/>
                <a:tab pos="298450" algn="l"/>
              </a:tabLst>
            </a:pPr>
            <a:r>
              <a:rPr sz="1800" dirty="0">
                <a:latin typeface="宋体" panose="02010600030101010101" pitchFamily="2" charset="-122"/>
                <a:cs typeface="宋体" panose="02010600030101010101" pitchFamily="2" charset="-122"/>
              </a:rPr>
              <a:t>将</a:t>
            </a:r>
            <a:r>
              <a:rPr sz="1800" spc="-5" dirty="0">
                <a:latin typeface="Calibri" panose="020F0502020204030204"/>
                <a:cs typeface="Calibri" panose="020F0502020204030204"/>
              </a:rPr>
              <a:t>5G</a:t>
            </a:r>
            <a:r>
              <a:rPr sz="1800" dirty="0">
                <a:latin typeface="宋体" panose="02010600030101010101" pitchFamily="2" charset="-122"/>
                <a:cs typeface="宋体" panose="02010600030101010101" pitchFamily="2" charset="-122"/>
              </a:rPr>
              <a:t>、</a:t>
            </a:r>
            <a:r>
              <a:rPr sz="1800" spc="-5" dirty="0">
                <a:latin typeface="Calibri" panose="020F0502020204030204"/>
                <a:cs typeface="Calibri" panose="020F0502020204030204"/>
              </a:rPr>
              <a:t>A</a:t>
            </a:r>
            <a:r>
              <a:rPr sz="1800" dirty="0">
                <a:latin typeface="Calibri" panose="020F0502020204030204"/>
                <a:cs typeface="Calibri" panose="020F0502020204030204"/>
              </a:rPr>
              <a:t>I</a:t>
            </a:r>
            <a:r>
              <a:rPr sz="1800" dirty="0">
                <a:latin typeface="宋体" panose="02010600030101010101" pitchFamily="2" charset="-122"/>
                <a:cs typeface="宋体" panose="02010600030101010101" pitchFamily="2" charset="-122"/>
              </a:rPr>
              <a:t>、</a:t>
            </a:r>
            <a:r>
              <a:rPr sz="1800" spc="-5" dirty="0">
                <a:latin typeface="Calibri" panose="020F0502020204030204"/>
                <a:cs typeface="Calibri" panose="020F0502020204030204"/>
              </a:rPr>
              <a:t>AR</a:t>
            </a:r>
            <a:r>
              <a:rPr sz="1800" dirty="0">
                <a:latin typeface="宋体" panose="02010600030101010101" pitchFamily="2" charset="-122"/>
                <a:cs typeface="宋体" panose="02010600030101010101" pitchFamily="2" charset="-122"/>
              </a:rPr>
              <a:t>和大数据导入到 冰球运动中。</a:t>
            </a:r>
            <a:endParaRPr sz="1800">
              <a:latin typeface="宋体" panose="02010600030101010101" pitchFamily="2" charset="-122"/>
              <a:cs typeface="宋体" panose="02010600030101010101" pitchFamily="2" charset="-122"/>
            </a:endParaRPr>
          </a:p>
        </p:txBody>
      </p:sp>
      <p:sp>
        <p:nvSpPr>
          <p:cNvPr id="22" name="object 22"/>
          <p:cNvSpPr txBox="1"/>
          <p:nvPr/>
        </p:nvSpPr>
        <p:spPr>
          <a:xfrm>
            <a:off x="10105390" y="6376987"/>
            <a:ext cx="116205" cy="240029"/>
          </a:xfrm>
          <a:prstGeom prst="rect">
            <a:avLst/>
          </a:prstGeom>
        </p:spPr>
        <p:txBody>
          <a:bodyPr vert="horz" wrap="square" lIns="0" tIns="13335" rIns="0" bIns="0" rtlCol="0">
            <a:spAutoFit/>
          </a:bodyPr>
          <a:lstStyle/>
          <a:p>
            <a:pPr marL="12700">
              <a:lnSpc>
                <a:spcPct val="100000"/>
              </a:lnSpc>
              <a:spcBef>
                <a:spcPts val="105"/>
              </a:spcBef>
            </a:pPr>
            <a:r>
              <a:rPr sz="1400" dirty="0">
                <a:latin typeface="Calibri" panose="020F0502020204030204"/>
                <a:cs typeface="Calibri" panose="020F0502020204030204"/>
              </a:rPr>
              <a:t>3</a:t>
            </a:r>
            <a:endParaRPr sz="1400">
              <a:latin typeface="Calibri" panose="020F0502020204030204"/>
              <a:cs typeface="Calibri" panose="020F050202020403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5155" y="524255"/>
            <a:ext cx="1850136" cy="429768"/>
          </a:xfrm>
          <a:prstGeom prst="rect">
            <a:avLst/>
          </a:prstGeom>
          <a:blipFill>
            <a:blip r:embed="rId1" cstate="print"/>
            <a:stretch>
              <a:fillRect/>
            </a:stretch>
          </a:blipFill>
        </p:spPr>
        <p:txBody>
          <a:bodyPr wrap="square" lIns="0" tIns="0" rIns="0" bIns="0" rtlCol="0"/>
          <a:lstStyle/>
          <a:p/>
        </p:txBody>
      </p:sp>
      <p:sp>
        <p:nvSpPr>
          <p:cNvPr id="3" name="object 3"/>
          <p:cNvSpPr txBox="1">
            <a:spLocks noGrp="1"/>
          </p:cNvSpPr>
          <p:nvPr>
            <p:ph type="title"/>
          </p:nvPr>
        </p:nvSpPr>
        <p:spPr>
          <a:xfrm>
            <a:off x="1955799" y="548640"/>
            <a:ext cx="10082530" cy="381635"/>
          </a:xfrm>
          <a:prstGeom prst="rect">
            <a:avLst/>
          </a:prstGeom>
        </p:spPr>
        <p:txBody>
          <a:bodyPr vert="horz" wrap="square" lIns="0" tIns="12700" rIns="0" bIns="0" rtlCol="0">
            <a:spAutoFit/>
          </a:bodyPr>
          <a:lstStyle/>
          <a:p>
            <a:pPr marL="12700" algn="l" defTabSz="914400">
              <a:lnSpc>
                <a:spcPct val="100000"/>
              </a:lnSpc>
              <a:spcBef>
                <a:spcPts val="100"/>
              </a:spcBef>
              <a:buClrTx/>
              <a:buSzTx/>
              <a:buFontTx/>
            </a:pPr>
            <a:r>
              <a:rPr kern="1200" dirty="0">
                <a:solidFill>
                  <a:schemeClr val="tx1"/>
                </a:solidFill>
                <a:ea typeface="+mn-ea"/>
              </a:rPr>
              <a:t>魏氏体育管理中心：核心产品与服务 </a:t>
            </a:r>
            <a:endParaRPr kern="1200" dirty="0">
              <a:solidFill>
                <a:schemeClr val="tx1"/>
              </a:solidFill>
              <a:ea typeface="+mn-ea"/>
            </a:endParaRPr>
          </a:p>
        </p:txBody>
      </p:sp>
      <p:sp>
        <p:nvSpPr>
          <p:cNvPr id="4" name="object 4"/>
          <p:cNvSpPr/>
          <p:nvPr/>
        </p:nvSpPr>
        <p:spPr>
          <a:xfrm>
            <a:off x="1408175" y="1909572"/>
            <a:ext cx="1800225" cy="1152525"/>
          </a:xfrm>
          <a:custGeom>
            <a:avLst/>
            <a:gdLst/>
            <a:ahLst/>
            <a:cxnLst/>
            <a:rect l="l" t="t" r="r" b="b"/>
            <a:pathLst>
              <a:path w="1800225" h="1152525">
                <a:moveTo>
                  <a:pt x="0" y="0"/>
                </a:moveTo>
                <a:lnTo>
                  <a:pt x="1799844" y="0"/>
                </a:lnTo>
                <a:lnTo>
                  <a:pt x="1799844" y="1152144"/>
                </a:lnTo>
                <a:lnTo>
                  <a:pt x="0" y="1152144"/>
                </a:lnTo>
                <a:lnTo>
                  <a:pt x="0" y="0"/>
                </a:lnTo>
                <a:close/>
              </a:path>
            </a:pathLst>
          </a:custGeom>
          <a:solidFill>
            <a:srgbClr val="D9D9D9"/>
          </a:solidFill>
        </p:spPr>
        <p:txBody>
          <a:bodyPr wrap="square" lIns="0" tIns="0" rIns="0" bIns="0" rtlCol="0"/>
          <a:lstStyle/>
          <a:p/>
        </p:txBody>
      </p:sp>
      <p:sp>
        <p:nvSpPr>
          <p:cNvPr id="5" name="object 5"/>
          <p:cNvSpPr/>
          <p:nvPr/>
        </p:nvSpPr>
        <p:spPr>
          <a:xfrm>
            <a:off x="1402943" y="1905012"/>
            <a:ext cx="1809750" cy="1162050"/>
          </a:xfrm>
          <a:custGeom>
            <a:avLst/>
            <a:gdLst/>
            <a:ahLst/>
            <a:cxnLst/>
            <a:rect l="l" t="t" r="r" b="b"/>
            <a:pathLst>
              <a:path w="1809750" h="1162050">
                <a:moveTo>
                  <a:pt x="1809521" y="1161516"/>
                </a:moveTo>
                <a:lnTo>
                  <a:pt x="0" y="1161516"/>
                </a:lnTo>
                <a:lnTo>
                  <a:pt x="0" y="0"/>
                </a:lnTo>
                <a:lnTo>
                  <a:pt x="1809521" y="0"/>
                </a:lnTo>
                <a:lnTo>
                  <a:pt x="1809521" y="4762"/>
                </a:lnTo>
                <a:lnTo>
                  <a:pt x="9525" y="4762"/>
                </a:lnTo>
                <a:lnTo>
                  <a:pt x="4762" y="9525"/>
                </a:lnTo>
                <a:lnTo>
                  <a:pt x="9525" y="9525"/>
                </a:lnTo>
                <a:lnTo>
                  <a:pt x="9525" y="1151991"/>
                </a:lnTo>
                <a:lnTo>
                  <a:pt x="4762" y="1151991"/>
                </a:lnTo>
                <a:lnTo>
                  <a:pt x="9525" y="1156754"/>
                </a:lnTo>
                <a:lnTo>
                  <a:pt x="1809521" y="1156754"/>
                </a:lnTo>
                <a:lnTo>
                  <a:pt x="1809521" y="1161516"/>
                </a:lnTo>
                <a:close/>
              </a:path>
              <a:path w="1809750" h="1162050">
                <a:moveTo>
                  <a:pt x="9525" y="9525"/>
                </a:moveTo>
                <a:lnTo>
                  <a:pt x="4762" y="9525"/>
                </a:lnTo>
                <a:lnTo>
                  <a:pt x="9525" y="4762"/>
                </a:lnTo>
                <a:lnTo>
                  <a:pt x="9525" y="9525"/>
                </a:lnTo>
                <a:close/>
              </a:path>
              <a:path w="1809750" h="1162050">
                <a:moveTo>
                  <a:pt x="1799996" y="9525"/>
                </a:moveTo>
                <a:lnTo>
                  <a:pt x="9525" y="9525"/>
                </a:lnTo>
                <a:lnTo>
                  <a:pt x="9525" y="4762"/>
                </a:lnTo>
                <a:lnTo>
                  <a:pt x="1799996" y="4762"/>
                </a:lnTo>
                <a:lnTo>
                  <a:pt x="1799996" y="9525"/>
                </a:lnTo>
                <a:close/>
              </a:path>
              <a:path w="1809750" h="1162050">
                <a:moveTo>
                  <a:pt x="1799996" y="1156754"/>
                </a:moveTo>
                <a:lnTo>
                  <a:pt x="1799996" y="4762"/>
                </a:lnTo>
                <a:lnTo>
                  <a:pt x="1804758" y="9525"/>
                </a:lnTo>
                <a:lnTo>
                  <a:pt x="1809521" y="9525"/>
                </a:lnTo>
                <a:lnTo>
                  <a:pt x="1809521" y="1151991"/>
                </a:lnTo>
                <a:lnTo>
                  <a:pt x="1804758" y="1151991"/>
                </a:lnTo>
                <a:lnTo>
                  <a:pt x="1799996" y="1156754"/>
                </a:lnTo>
                <a:close/>
              </a:path>
              <a:path w="1809750" h="1162050">
                <a:moveTo>
                  <a:pt x="1809521" y="9525"/>
                </a:moveTo>
                <a:lnTo>
                  <a:pt x="1804758" y="9525"/>
                </a:lnTo>
                <a:lnTo>
                  <a:pt x="1799996" y="4762"/>
                </a:lnTo>
                <a:lnTo>
                  <a:pt x="1809521" y="4762"/>
                </a:lnTo>
                <a:lnTo>
                  <a:pt x="1809521" y="9525"/>
                </a:lnTo>
                <a:close/>
              </a:path>
              <a:path w="1809750" h="1162050">
                <a:moveTo>
                  <a:pt x="9525" y="1156754"/>
                </a:moveTo>
                <a:lnTo>
                  <a:pt x="4762" y="1151991"/>
                </a:lnTo>
                <a:lnTo>
                  <a:pt x="9525" y="1151991"/>
                </a:lnTo>
                <a:lnTo>
                  <a:pt x="9525" y="1156754"/>
                </a:lnTo>
                <a:close/>
              </a:path>
              <a:path w="1809750" h="1162050">
                <a:moveTo>
                  <a:pt x="1799996" y="1156754"/>
                </a:moveTo>
                <a:lnTo>
                  <a:pt x="9525" y="1156754"/>
                </a:lnTo>
                <a:lnTo>
                  <a:pt x="9525" y="1151991"/>
                </a:lnTo>
                <a:lnTo>
                  <a:pt x="1799996" y="1151991"/>
                </a:lnTo>
                <a:lnTo>
                  <a:pt x="1799996" y="1156754"/>
                </a:lnTo>
                <a:close/>
              </a:path>
              <a:path w="1809750" h="1162050">
                <a:moveTo>
                  <a:pt x="1809521" y="1156754"/>
                </a:moveTo>
                <a:lnTo>
                  <a:pt x="1799996" y="1156754"/>
                </a:lnTo>
                <a:lnTo>
                  <a:pt x="1804758" y="1151991"/>
                </a:lnTo>
                <a:lnTo>
                  <a:pt x="1809521" y="1151991"/>
                </a:lnTo>
                <a:lnTo>
                  <a:pt x="1809521" y="1156754"/>
                </a:lnTo>
                <a:close/>
              </a:path>
            </a:pathLst>
          </a:custGeom>
          <a:solidFill>
            <a:srgbClr val="FFFFFF"/>
          </a:solidFill>
        </p:spPr>
        <p:txBody>
          <a:bodyPr wrap="square" lIns="0" tIns="0" rIns="0" bIns="0" rtlCol="0"/>
          <a:lstStyle/>
          <a:p/>
        </p:txBody>
      </p:sp>
      <p:sp>
        <p:nvSpPr>
          <p:cNvPr id="6" name="object 6"/>
          <p:cNvSpPr txBox="1"/>
          <p:nvPr/>
        </p:nvSpPr>
        <p:spPr>
          <a:xfrm>
            <a:off x="1229105" y="2094560"/>
            <a:ext cx="1800225" cy="750570"/>
          </a:xfrm>
          <a:prstGeom prst="rect">
            <a:avLst/>
          </a:prstGeom>
        </p:spPr>
        <p:txBody>
          <a:bodyPr vert="horz" wrap="square" lIns="0" tIns="12065" rIns="0" bIns="0" rtlCol="0">
            <a:spAutoFit/>
          </a:bodyPr>
          <a:lstStyle/>
          <a:p>
            <a:pPr marL="391160" marR="385445" algn="ctr">
              <a:lnSpc>
                <a:spcPct val="100000"/>
              </a:lnSpc>
              <a:spcBef>
                <a:spcPts val="95"/>
              </a:spcBef>
            </a:pPr>
            <a:r>
              <a:rPr sz="1600" dirty="0">
                <a:latin typeface="宋体" panose="02010600030101010101" pitchFamily="2" charset="-122"/>
                <a:ea typeface="宋体" panose="02010600030101010101" pitchFamily="2" charset="-122"/>
                <a:cs typeface="微软雅黑" panose="020B0503020204020204" charset="-122"/>
              </a:rPr>
              <a:t>组建并运</a:t>
            </a:r>
            <a:r>
              <a:rPr sz="1600" spc="-5" dirty="0">
                <a:latin typeface="宋体" panose="02010600030101010101" pitchFamily="2" charset="-122"/>
                <a:ea typeface="宋体" panose="02010600030101010101" pitchFamily="2" charset="-122"/>
                <a:cs typeface="微软雅黑" panose="020B0503020204020204" charset="-122"/>
              </a:rPr>
              <a:t>营</a:t>
            </a:r>
            <a:r>
              <a:rPr lang="zh-CN" sz="1600" spc="-5" dirty="0">
                <a:latin typeface="宋体" panose="02010600030101010101" pitchFamily="2" charset="-122"/>
                <a:ea typeface="宋体" panose="02010600030101010101" pitchFamily="2" charset="-122"/>
                <a:cs typeface="微软雅黑" panose="020B0503020204020204" charset="-122"/>
              </a:rPr>
              <a:t>北欧</a:t>
            </a:r>
            <a:r>
              <a:rPr sz="1600" dirty="0">
                <a:latin typeface="宋体" panose="02010600030101010101" pitchFamily="2" charset="-122"/>
                <a:ea typeface="宋体" panose="02010600030101010101" pitchFamily="2" charset="-122"/>
                <a:cs typeface="微软雅黑" panose="020B0503020204020204" charset="-122"/>
              </a:rPr>
              <a:t>体育运动中</a:t>
            </a:r>
            <a:r>
              <a:rPr sz="1600" spc="-5" dirty="0">
                <a:latin typeface="宋体" panose="02010600030101010101" pitchFamily="2" charset="-122"/>
                <a:ea typeface="宋体" panose="02010600030101010101" pitchFamily="2" charset="-122"/>
                <a:cs typeface="微软雅黑" panose="020B0503020204020204" charset="-122"/>
              </a:rPr>
              <a:t>心</a:t>
            </a:r>
            <a:endParaRPr sz="1600">
              <a:latin typeface="宋体" panose="02010600030101010101" pitchFamily="2" charset="-122"/>
              <a:ea typeface="宋体" panose="02010600030101010101" pitchFamily="2" charset="-122"/>
              <a:cs typeface="微软雅黑" panose="020B0503020204020204" charset="-122"/>
            </a:endParaRPr>
          </a:p>
        </p:txBody>
      </p:sp>
      <p:sp>
        <p:nvSpPr>
          <p:cNvPr id="7" name="object 7"/>
          <p:cNvSpPr/>
          <p:nvPr/>
        </p:nvSpPr>
        <p:spPr>
          <a:xfrm>
            <a:off x="1408175" y="3611879"/>
            <a:ext cx="9368155" cy="647700"/>
          </a:xfrm>
          <a:custGeom>
            <a:avLst/>
            <a:gdLst/>
            <a:ahLst/>
            <a:cxnLst/>
            <a:rect l="l" t="t" r="r" b="b"/>
            <a:pathLst>
              <a:path w="9368155" h="647700">
                <a:moveTo>
                  <a:pt x="0" y="0"/>
                </a:moveTo>
                <a:lnTo>
                  <a:pt x="9368028" y="0"/>
                </a:lnTo>
                <a:lnTo>
                  <a:pt x="9368028" y="647700"/>
                </a:lnTo>
                <a:lnTo>
                  <a:pt x="0" y="647700"/>
                </a:lnTo>
                <a:lnTo>
                  <a:pt x="0" y="0"/>
                </a:lnTo>
                <a:close/>
              </a:path>
            </a:pathLst>
          </a:custGeom>
          <a:solidFill>
            <a:srgbClr val="D9D9D9"/>
          </a:solidFill>
        </p:spPr>
        <p:txBody>
          <a:bodyPr wrap="square" lIns="0" tIns="0" rIns="0" bIns="0" rtlCol="0"/>
          <a:lstStyle/>
          <a:p/>
        </p:txBody>
      </p:sp>
      <p:sp>
        <p:nvSpPr>
          <p:cNvPr id="8" name="object 8"/>
          <p:cNvSpPr/>
          <p:nvPr/>
        </p:nvSpPr>
        <p:spPr>
          <a:xfrm>
            <a:off x="1402943" y="3607358"/>
            <a:ext cx="9378950" cy="657860"/>
          </a:xfrm>
          <a:custGeom>
            <a:avLst/>
            <a:gdLst/>
            <a:ahLst/>
            <a:cxnLst/>
            <a:rect l="l" t="t" r="r" b="b"/>
            <a:pathLst>
              <a:path w="9378950" h="657860">
                <a:moveTo>
                  <a:pt x="9378340" y="657593"/>
                </a:moveTo>
                <a:lnTo>
                  <a:pt x="0" y="657593"/>
                </a:lnTo>
                <a:lnTo>
                  <a:pt x="0" y="0"/>
                </a:lnTo>
                <a:lnTo>
                  <a:pt x="9378340" y="0"/>
                </a:lnTo>
                <a:lnTo>
                  <a:pt x="9378340" y="4762"/>
                </a:lnTo>
                <a:lnTo>
                  <a:pt x="9525" y="4762"/>
                </a:lnTo>
                <a:lnTo>
                  <a:pt x="4762" y="9525"/>
                </a:lnTo>
                <a:lnTo>
                  <a:pt x="9525" y="9525"/>
                </a:lnTo>
                <a:lnTo>
                  <a:pt x="9525" y="648068"/>
                </a:lnTo>
                <a:lnTo>
                  <a:pt x="4762" y="648068"/>
                </a:lnTo>
                <a:lnTo>
                  <a:pt x="9525" y="652830"/>
                </a:lnTo>
                <a:lnTo>
                  <a:pt x="9378340" y="652830"/>
                </a:lnTo>
                <a:lnTo>
                  <a:pt x="9378340" y="657593"/>
                </a:lnTo>
                <a:close/>
              </a:path>
              <a:path w="9378950" h="657860">
                <a:moveTo>
                  <a:pt x="9525" y="9525"/>
                </a:moveTo>
                <a:lnTo>
                  <a:pt x="4762" y="9525"/>
                </a:lnTo>
                <a:lnTo>
                  <a:pt x="9525" y="4762"/>
                </a:lnTo>
                <a:lnTo>
                  <a:pt x="9525" y="9525"/>
                </a:lnTo>
                <a:close/>
              </a:path>
              <a:path w="9378950" h="657860">
                <a:moveTo>
                  <a:pt x="9368815" y="9525"/>
                </a:moveTo>
                <a:lnTo>
                  <a:pt x="9525" y="9525"/>
                </a:lnTo>
                <a:lnTo>
                  <a:pt x="9525" y="4762"/>
                </a:lnTo>
                <a:lnTo>
                  <a:pt x="9368815" y="4762"/>
                </a:lnTo>
                <a:lnTo>
                  <a:pt x="9368815" y="9525"/>
                </a:lnTo>
                <a:close/>
              </a:path>
              <a:path w="9378950" h="657860">
                <a:moveTo>
                  <a:pt x="9368815" y="652830"/>
                </a:moveTo>
                <a:lnTo>
                  <a:pt x="9368815" y="4762"/>
                </a:lnTo>
                <a:lnTo>
                  <a:pt x="9373577" y="9525"/>
                </a:lnTo>
                <a:lnTo>
                  <a:pt x="9378340" y="9525"/>
                </a:lnTo>
                <a:lnTo>
                  <a:pt x="9378340" y="648068"/>
                </a:lnTo>
                <a:lnTo>
                  <a:pt x="9373577" y="648068"/>
                </a:lnTo>
                <a:lnTo>
                  <a:pt x="9368815" y="652830"/>
                </a:lnTo>
                <a:close/>
              </a:path>
              <a:path w="9378950" h="657860">
                <a:moveTo>
                  <a:pt x="9378340" y="9525"/>
                </a:moveTo>
                <a:lnTo>
                  <a:pt x="9373577" y="9525"/>
                </a:lnTo>
                <a:lnTo>
                  <a:pt x="9368815" y="4762"/>
                </a:lnTo>
                <a:lnTo>
                  <a:pt x="9378340" y="4762"/>
                </a:lnTo>
                <a:lnTo>
                  <a:pt x="9378340" y="9525"/>
                </a:lnTo>
                <a:close/>
              </a:path>
              <a:path w="9378950" h="657860">
                <a:moveTo>
                  <a:pt x="9525" y="652830"/>
                </a:moveTo>
                <a:lnTo>
                  <a:pt x="4762" y="648068"/>
                </a:lnTo>
                <a:lnTo>
                  <a:pt x="9525" y="648068"/>
                </a:lnTo>
                <a:lnTo>
                  <a:pt x="9525" y="652830"/>
                </a:lnTo>
                <a:close/>
              </a:path>
              <a:path w="9378950" h="657860">
                <a:moveTo>
                  <a:pt x="9368815" y="652830"/>
                </a:moveTo>
                <a:lnTo>
                  <a:pt x="9525" y="652830"/>
                </a:lnTo>
                <a:lnTo>
                  <a:pt x="9525" y="648068"/>
                </a:lnTo>
                <a:lnTo>
                  <a:pt x="9368815" y="648068"/>
                </a:lnTo>
                <a:lnTo>
                  <a:pt x="9368815" y="652830"/>
                </a:lnTo>
                <a:close/>
              </a:path>
              <a:path w="9378950" h="657860">
                <a:moveTo>
                  <a:pt x="9378340" y="652830"/>
                </a:moveTo>
                <a:lnTo>
                  <a:pt x="9368815" y="652830"/>
                </a:lnTo>
                <a:lnTo>
                  <a:pt x="9373577" y="648068"/>
                </a:lnTo>
                <a:lnTo>
                  <a:pt x="9378340" y="648068"/>
                </a:lnTo>
                <a:lnTo>
                  <a:pt x="9378340" y="652830"/>
                </a:lnTo>
                <a:close/>
              </a:path>
            </a:pathLst>
          </a:custGeom>
          <a:solidFill>
            <a:srgbClr val="FFFFFF"/>
          </a:solidFill>
        </p:spPr>
        <p:txBody>
          <a:bodyPr wrap="square" lIns="0" tIns="0" rIns="0" bIns="0" rtlCol="0"/>
          <a:lstStyle/>
          <a:p/>
        </p:txBody>
      </p:sp>
      <p:sp>
        <p:nvSpPr>
          <p:cNvPr id="9" name="object 9"/>
          <p:cNvSpPr/>
          <p:nvPr/>
        </p:nvSpPr>
        <p:spPr>
          <a:xfrm>
            <a:off x="1408175" y="4450079"/>
            <a:ext cx="9368155" cy="647700"/>
          </a:xfrm>
          <a:custGeom>
            <a:avLst/>
            <a:gdLst/>
            <a:ahLst/>
            <a:cxnLst/>
            <a:rect l="l" t="t" r="r" b="b"/>
            <a:pathLst>
              <a:path w="9368155" h="647700">
                <a:moveTo>
                  <a:pt x="0" y="0"/>
                </a:moveTo>
                <a:lnTo>
                  <a:pt x="9368028" y="0"/>
                </a:lnTo>
                <a:lnTo>
                  <a:pt x="9368028" y="647700"/>
                </a:lnTo>
                <a:lnTo>
                  <a:pt x="0" y="647700"/>
                </a:lnTo>
                <a:lnTo>
                  <a:pt x="0" y="0"/>
                </a:lnTo>
                <a:close/>
              </a:path>
            </a:pathLst>
          </a:custGeom>
          <a:solidFill>
            <a:srgbClr val="D9D9D9"/>
          </a:solidFill>
        </p:spPr>
        <p:txBody>
          <a:bodyPr wrap="square" lIns="0" tIns="0" rIns="0" bIns="0" rtlCol="0"/>
          <a:lstStyle/>
          <a:p/>
        </p:txBody>
      </p:sp>
      <p:sp>
        <p:nvSpPr>
          <p:cNvPr id="10" name="object 10"/>
          <p:cNvSpPr/>
          <p:nvPr/>
        </p:nvSpPr>
        <p:spPr>
          <a:xfrm>
            <a:off x="1402943" y="4445609"/>
            <a:ext cx="9378950" cy="657860"/>
          </a:xfrm>
          <a:custGeom>
            <a:avLst/>
            <a:gdLst/>
            <a:ahLst/>
            <a:cxnLst/>
            <a:rect l="l" t="t" r="r" b="b"/>
            <a:pathLst>
              <a:path w="9378950" h="657860">
                <a:moveTo>
                  <a:pt x="9378340" y="657605"/>
                </a:moveTo>
                <a:lnTo>
                  <a:pt x="0" y="657605"/>
                </a:lnTo>
                <a:lnTo>
                  <a:pt x="0" y="0"/>
                </a:lnTo>
                <a:lnTo>
                  <a:pt x="9378340" y="0"/>
                </a:lnTo>
                <a:lnTo>
                  <a:pt x="9378340" y="4762"/>
                </a:lnTo>
                <a:lnTo>
                  <a:pt x="9525" y="4762"/>
                </a:lnTo>
                <a:lnTo>
                  <a:pt x="4762" y="9525"/>
                </a:lnTo>
                <a:lnTo>
                  <a:pt x="9525" y="9525"/>
                </a:lnTo>
                <a:lnTo>
                  <a:pt x="9525" y="648080"/>
                </a:lnTo>
                <a:lnTo>
                  <a:pt x="4762" y="648080"/>
                </a:lnTo>
                <a:lnTo>
                  <a:pt x="9525" y="652843"/>
                </a:lnTo>
                <a:lnTo>
                  <a:pt x="9378340" y="652843"/>
                </a:lnTo>
                <a:lnTo>
                  <a:pt x="9378340" y="657605"/>
                </a:lnTo>
                <a:close/>
              </a:path>
              <a:path w="9378950" h="657860">
                <a:moveTo>
                  <a:pt x="9525" y="9525"/>
                </a:moveTo>
                <a:lnTo>
                  <a:pt x="4762" y="9525"/>
                </a:lnTo>
                <a:lnTo>
                  <a:pt x="9525" y="4762"/>
                </a:lnTo>
                <a:lnTo>
                  <a:pt x="9525" y="9525"/>
                </a:lnTo>
                <a:close/>
              </a:path>
              <a:path w="9378950" h="657860">
                <a:moveTo>
                  <a:pt x="9368815" y="9525"/>
                </a:moveTo>
                <a:lnTo>
                  <a:pt x="9525" y="9525"/>
                </a:lnTo>
                <a:lnTo>
                  <a:pt x="9525" y="4762"/>
                </a:lnTo>
                <a:lnTo>
                  <a:pt x="9368815" y="4762"/>
                </a:lnTo>
                <a:lnTo>
                  <a:pt x="9368815" y="9525"/>
                </a:lnTo>
                <a:close/>
              </a:path>
              <a:path w="9378950" h="657860">
                <a:moveTo>
                  <a:pt x="9368815" y="652843"/>
                </a:moveTo>
                <a:lnTo>
                  <a:pt x="9368815" y="4762"/>
                </a:lnTo>
                <a:lnTo>
                  <a:pt x="9373577" y="9525"/>
                </a:lnTo>
                <a:lnTo>
                  <a:pt x="9378340" y="9525"/>
                </a:lnTo>
                <a:lnTo>
                  <a:pt x="9378340" y="648080"/>
                </a:lnTo>
                <a:lnTo>
                  <a:pt x="9373577" y="648080"/>
                </a:lnTo>
                <a:lnTo>
                  <a:pt x="9368815" y="652843"/>
                </a:lnTo>
                <a:close/>
              </a:path>
              <a:path w="9378950" h="657860">
                <a:moveTo>
                  <a:pt x="9378340" y="9525"/>
                </a:moveTo>
                <a:lnTo>
                  <a:pt x="9373577" y="9525"/>
                </a:lnTo>
                <a:lnTo>
                  <a:pt x="9368815" y="4762"/>
                </a:lnTo>
                <a:lnTo>
                  <a:pt x="9378340" y="4762"/>
                </a:lnTo>
                <a:lnTo>
                  <a:pt x="9378340" y="9525"/>
                </a:lnTo>
                <a:close/>
              </a:path>
              <a:path w="9378950" h="657860">
                <a:moveTo>
                  <a:pt x="9525" y="652843"/>
                </a:moveTo>
                <a:lnTo>
                  <a:pt x="4762" y="648080"/>
                </a:lnTo>
                <a:lnTo>
                  <a:pt x="9525" y="648080"/>
                </a:lnTo>
                <a:lnTo>
                  <a:pt x="9525" y="652843"/>
                </a:lnTo>
                <a:close/>
              </a:path>
              <a:path w="9378950" h="657860">
                <a:moveTo>
                  <a:pt x="9368815" y="652843"/>
                </a:moveTo>
                <a:lnTo>
                  <a:pt x="9525" y="652843"/>
                </a:lnTo>
                <a:lnTo>
                  <a:pt x="9525" y="648080"/>
                </a:lnTo>
                <a:lnTo>
                  <a:pt x="9368815" y="648080"/>
                </a:lnTo>
                <a:lnTo>
                  <a:pt x="9368815" y="652843"/>
                </a:lnTo>
                <a:close/>
              </a:path>
              <a:path w="9378950" h="657860">
                <a:moveTo>
                  <a:pt x="9378340" y="652843"/>
                </a:moveTo>
                <a:lnTo>
                  <a:pt x="9368815" y="652843"/>
                </a:lnTo>
                <a:lnTo>
                  <a:pt x="9373577" y="648080"/>
                </a:lnTo>
                <a:lnTo>
                  <a:pt x="9378340" y="648080"/>
                </a:lnTo>
                <a:lnTo>
                  <a:pt x="9378340" y="652843"/>
                </a:lnTo>
                <a:close/>
              </a:path>
            </a:pathLst>
          </a:custGeom>
          <a:solidFill>
            <a:srgbClr val="FFFFFF"/>
          </a:solidFill>
        </p:spPr>
        <p:txBody>
          <a:bodyPr wrap="square" lIns="0" tIns="0" rIns="0" bIns="0" rtlCol="0"/>
          <a:lstStyle/>
          <a:p/>
        </p:txBody>
      </p:sp>
      <p:sp>
        <p:nvSpPr>
          <p:cNvPr id="11" name="object 11"/>
          <p:cNvSpPr txBox="1"/>
          <p:nvPr/>
        </p:nvSpPr>
        <p:spPr>
          <a:xfrm>
            <a:off x="1408175" y="3788651"/>
            <a:ext cx="9368155" cy="1130300"/>
          </a:xfrm>
          <a:prstGeom prst="rect">
            <a:avLst/>
          </a:prstGeom>
        </p:spPr>
        <p:txBody>
          <a:bodyPr vert="horz" wrap="square" lIns="0" tIns="12065" rIns="0" bIns="0" rtlCol="0">
            <a:spAutoFit/>
          </a:bodyPr>
          <a:lstStyle/>
          <a:p>
            <a:pPr algn="ctr">
              <a:lnSpc>
                <a:spcPct val="100000"/>
              </a:lnSpc>
              <a:spcBef>
                <a:spcPts val="95"/>
              </a:spcBef>
            </a:pPr>
            <a:r>
              <a:rPr sz="1600" b="1" dirty="0">
                <a:latin typeface="宋体" panose="02010600030101010101" pitchFamily="2" charset="-122"/>
                <a:ea typeface="宋体" panose="02010600030101010101" pitchFamily="2" charset="-122"/>
                <a:cs typeface="宋体" panose="02010600030101010101" pitchFamily="2" charset="-122"/>
              </a:rPr>
              <a:t>魏氏体育管理中心</a:t>
            </a:r>
            <a:r>
              <a:rPr sz="1600" b="1" spc="-5" dirty="0">
                <a:latin typeface="宋体" panose="02010600030101010101" pitchFamily="2" charset="-122"/>
                <a:ea typeface="宋体" panose="02010600030101010101" pitchFamily="2" charset="-122"/>
                <a:cs typeface="宋体" panose="02010600030101010101" pitchFamily="2" charset="-122"/>
              </a:rPr>
              <a:t>app</a:t>
            </a:r>
            <a:endParaRPr sz="1600">
              <a:latin typeface="宋体" panose="02010600030101010101" pitchFamily="2" charset="-122"/>
              <a:ea typeface="宋体" panose="02010600030101010101" pitchFamily="2" charset="-122"/>
              <a:cs typeface="宋体" panose="02010600030101010101" pitchFamily="2" charset="-122"/>
            </a:endParaRPr>
          </a:p>
          <a:p>
            <a:pPr>
              <a:lnSpc>
                <a:spcPct val="100000"/>
              </a:lnSpc>
            </a:pPr>
            <a:endParaRPr sz="2100">
              <a:latin typeface="宋体" panose="02010600030101010101" pitchFamily="2" charset="-122"/>
              <a:ea typeface="宋体" panose="02010600030101010101" pitchFamily="2" charset="-122"/>
              <a:cs typeface="宋体" panose="02010600030101010101" pitchFamily="2" charset="-122"/>
            </a:endParaRPr>
          </a:p>
          <a:p>
            <a:pPr>
              <a:lnSpc>
                <a:spcPct val="100000"/>
              </a:lnSpc>
              <a:spcBef>
                <a:spcPts val="20"/>
              </a:spcBef>
            </a:pPr>
            <a:endParaRPr sz="1950">
              <a:latin typeface="宋体" panose="02010600030101010101" pitchFamily="2" charset="-122"/>
              <a:ea typeface="宋体" panose="02010600030101010101" pitchFamily="2" charset="-122"/>
              <a:cs typeface="宋体" panose="02010600030101010101" pitchFamily="2" charset="-122"/>
            </a:endParaRPr>
          </a:p>
          <a:p>
            <a:pPr algn="ctr">
              <a:lnSpc>
                <a:spcPct val="100000"/>
              </a:lnSpc>
            </a:pPr>
            <a:r>
              <a:rPr sz="1600" b="1" spc="-5" dirty="0">
                <a:latin typeface="宋体" panose="02010600030101010101" pitchFamily="2" charset="-122"/>
                <a:ea typeface="宋体" panose="02010600030101010101" pitchFamily="2" charset="-122"/>
                <a:cs typeface="宋体" panose="02010600030101010101" pitchFamily="2" charset="-122"/>
              </a:rPr>
              <a:t>Haaga-Helia</a:t>
            </a:r>
            <a:r>
              <a:rPr sz="1600" b="1" dirty="0">
                <a:latin typeface="宋体" panose="02010600030101010101" pitchFamily="2" charset="-122"/>
                <a:ea typeface="宋体" panose="02010600030101010101" pitchFamily="2" charset="-122"/>
                <a:cs typeface="宋体" panose="02010600030101010101" pitchFamily="2" charset="-122"/>
              </a:rPr>
              <a:t>应用科学大学苏</a:t>
            </a:r>
            <a:r>
              <a:rPr sz="1600" b="1" spc="-5" dirty="0">
                <a:latin typeface="宋体" panose="02010600030101010101" pitchFamily="2" charset="-122"/>
                <a:ea typeface="宋体" panose="02010600030101010101" pitchFamily="2" charset="-122"/>
                <a:cs typeface="宋体" panose="02010600030101010101" pitchFamily="2" charset="-122"/>
              </a:rPr>
              <a:t>州Lab8</a:t>
            </a:r>
            <a:endParaRPr sz="1600">
              <a:latin typeface="宋体" panose="02010600030101010101" pitchFamily="2" charset="-122"/>
              <a:ea typeface="宋体" panose="02010600030101010101" pitchFamily="2" charset="-122"/>
              <a:cs typeface="宋体" panose="02010600030101010101" pitchFamily="2" charset="-122"/>
            </a:endParaRPr>
          </a:p>
        </p:txBody>
      </p:sp>
      <p:sp>
        <p:nvSpPr>
          <p:cNvPr id="12" name="object 12"/>
          <p:cNvSpPr/>
          <p:nvPr/>
        </p:nvSpPr>
        <p:spPr>
          <a:xfrm>
            <a:off x="3293364" y="1917192"/>
            <a:ext cx="1800225" cy="1152525"/>
          </a:xfrm>
          <a:custGeom>
            <a:avLst/>
            <a:gdLst/>
            <a:ahLst/>
            <a:cxnLst/>
            <a:rect l="l" t="t" r="r" b="b"/>
            <a:pathLst>
              <a:path w="1800225" h="1152525">
                <a:moveTo>
                  <a:pt x="0" y="0"/>
                </a:moveTo>
                <a:lnTo>
                  <a:pt x="1799843" y="0"/>
                </a:lnTo>
                <a:lnTo>
                  <a:pt x="1799843" y="1152143"/>
                </a:lnTo>
                <a:lnTo>
                  <a:pt x="0" y="1152143"/>
                </a:lnTo>
                <a:lnTo>
                  <a:pt x="0" y="0"/>
                </a:lnTo>
                <a:close/>
              </a:path>
            </a:pathLst>
          </a:custGeom>
          <a:solidFill>
            <a:srgbClr val="D9D9D9"/>
          </a:solidFill>
        </p:spPr>
        <p:txBody>
          <a:bodyPr wrap="square" lIns="0" tIns="0" rIns="0" bIns="0" rtlCol="0"/>
          <a:lstStyle/>
          <a:p/>
        </p:txBody>
      </p:sp>
      <p:sp>
        <p:nvSpPr>
          <p:cNvPr id="13" name="object 13"/>
          <p:cNvSpPr/>
          <p:nvPr/>
        </p:nvSpPr>
        <p:spPr>
          <a:xfrm>
            <a:off x="3288271" y="1912632"/>
            <a:ext cx="1809750" cy="1162050"/>
          </a:xfrm>
          <a:custGeom>
            <a:avLst/>
            <a:gdLst/>
            <a:ahLst/>
            <a:cxnLst/>
            <a:rect l="l" t="t" r="r" b="b"/>
            <a:pathLst>
              <a:path w="1809750" h="1162050">
                <a:moveTo>
                  <a:pt x="1809521" y="1161516"/>
                </a:moveTo>
                <a:lnTo>
                  <a:pt x="0" y="1161516"/>
                </a:lnTo>
                <a:lnTo>
                  <a:pt x="0" y="0"/>
                </a:lnTo>
                <a:lnTo>
                  <a:pt x="1809521" y="0"/>
                </a:lnTo>
                <a:lnTo>
                  <a:pt x="1809521" y="4762"/>
                </a:lnTo>
                <a:lnTo>
                  <a:pt x="9525" y="4762"/>
                </a:lnTo>
                <a:lnTo>
                  <a:pt x="4762" y="9525"/>
                </a:lnTo>
                <a:lnTo>
                  <a:pt x="9525" y="9525"/>
                </a:lnTo>
                <a:lnTo>
                  <a:pt x="9525" y="1151991"/>
                </a:lnTo>
                <a:lnTo>
                  <a:pt x="4762" y="1151991"/>
                </a:lnTo>
                <a:lnTo>
                  <a:pt x="9525" y="1156754"/>
                </a:lnTo>
                <a:lnTo>
                  <a:pt x="1809521" y="1156754"/>
                </a:lnTo>
                <a:lnTo>
                  <a:pt x="1809521" y="1161516"/>
                </a:lnTo>
                <a:close/>
              </a:path>
              <a:path w="1809750" h="1162050">
                <a:moveTo>
                  <a:pt x="9525" y="9525"/>
                </a:moveTo>
                <a:lnTo>
                  <a:pt x="4762" y="9525"/>
                </a:lnTo>
                <a:lnTo>
                  <a:pt x="9525" y="4762"/>
                </a:lnTo>
                <a:lnTo>
                  <a:pt x="9525" y="9525"/>
                </a:lnTo>
                <a:close/>
              </a:path>
              <a:path w="1809750" h="1162050">
                <a:moveTo>
                  <a:pt x="1799996" y="9525"/>
                </a:moveTo>
                <a:lnTo>
                  <a:pt x="9525" y="9525"/>
                </a:lnTo>
                <a:lnTo>
                  <a:pt x="9525" y="4762"/>
                </a:lnTo>
                <a:lnTo>
                  <a:pt x="1799996" y="4762"/>
                </a:lnTo>
                <a:lnTo>
                  <a:pt x="1799996" y="9525"/>
                </a:lnTo>
                <a:close/>
              </a:path>
              <a:path w="1809750" h="1162050">
                <a:moveTo>
                  <a:pt x="1799996" y="1156754"/>
                </a:moveTo>
                <a:lnTo>
                  <a:pt x="1799996" y="4762"/>
                </a:lnTo>
                <a:lnTo>
                  <a:pt x="1804758" y="9525"/>
                </a:lnTo>
                <a:lnTo>
                  <a:pt x="1809521" y="9525"/>
                </a:lnTo>
                <a:lnTo>
                  <a:pt x="1809521" y="1151991"/>
                </a:lnTo>
                <a:lnTo>
                  <a:pt x="1804758" y="1151991"/>
                </a:lnTo>
                <a:lnTo>
                  <a:pt x="1799996" y="1156754"/>
                </a:lnTo>
                <a:close/>
              </a:path>
              <a:path w="1809750" h="1162050">
                <a:moveTo>
                  <a:pt x="1809521" y="9525"/>
                </a:moveTo>
                <a:lnTo>
                  <a:pt x="1804758" y="9525"/>
                </a:lnTo>
                <a:lnTo>
                  <a:pt x="1799996" y="4762"/>
                </a:lnTo>
                <a:lnTo>
                  <a:pt x="1809521" y="4762"/>
                </a:lnTo>
                <a:lnTo>
                  <a:pt x="1809521" y="9525"/>
                </a:lnTo>
                <a:close/>
              </a:path>
              <a:path w="1809750" h="1162050">
                <a:moveTo>
                  <a:pt x="9525" y="1156754"/>
                </a:moveTo>
                <a:lnTo>
                  <a:pt x="4762" y="1151991"/>
                </a:lnTo>
                <a:lnTo>
                  <a:pt x="9525" y="1151991"/>
                </a:lnTo>
                <a:lnTo>
                  <a:pt x="9525" y="1156754"/>
                </a:lnTo>
                <a:close/>
              </a:path>
              <a:path w="1809750" h="1162050">
                <a:moveTo>
                  <a:pt x="1799996" y="1156754"/>
                </a:moveTo>
                <a:lnTo>
                  <a:pt x="9525" y="1156754"/>
                </a:lnTo>
                <a:lnTo>
                  <a:pt x="9525" y="1151991"/>
                </a:lnTo>
                <a:lnTo>
                  <a:pt x="1799996" y="1151991"/>
                </a:lnTo>
                <a:lnTo>
                  <a:pt x="1799996" y="1156754"/>
                </a:lnTo>
                <a:close/>
              </a:path>
              <a:path w="1809750" h="1162050">
                <a:moveTo>
                  <a:pt x="1809521" y="1156754"/>
                </a:moveTo>
                <a:lnTo>
                  <a:pt x="1799996" y="1156754"/>
                </a:lnTo>
                <a:lnTo>
                  <a:pt x="1804758" y="1151991"/>
                </a:lnTo>
                <a:lnTo>
                  <a:pt x="1809521" y="1151991"/>
                </a:lnTo>
                <a:lnTo>
                  <a:pt x="1809521" y="1156754"/>
                </a:lnTo>
                <a:close/>
              </a:path>
            </a:pathLst>
          </a:custGeom>
          <a:solidFill>
            <a:srgbClr val="FFFFFF"/>
          </a:solidFill>
        </p:spPr>
        <p:txBody>
          <a:bodyPr wrap="square" lIns="0" tIns="0" rIns="0" bIns="0" rtlCol="0"/>
          <a:lstStyle/>
          <a:p/>
        </p:txBody>
      </p:sp>
      <p:sp>
        <p:nvSpPr>
          <p:cNvPr id="14" name="object 14"/>
          <p:cNvSpPr txBox="1"/>
          <p:nvPr/>
        </p:nvSpPr>
        <p:spPr>
          <a:xfrm>
            <a:off x="3029839" y="2357450"/>
            <a:ext cx="1800225" cy="257810"/>
          </a:xfrm>
          <a:prstGeom prst="rect">
            <a:avLst/>
          </a:prstGeom>
        </p:spPr>
        <p:txBody>
          <a:bodyPr vert="horz" wrap="square" lIns="0" tIns="12065" rIns="0" bIns="0" rtlCol="0">
            <a:spAutoFit/>
          </a:bodyPr>
          <a:lstStyle/>
          <a:p>
            <a:pPr marL="391160" marR="385445" algn="ctr">
              <a:lnSpc>
                <a:spcPct val="100000"/>
              </a:lnSpc>
              <a:spcBef>
                <a:spcPts val="95"/>
              </a:spcBef>
              <a:buClrTx/>
              <a:buSzTx/>
              <a:buFontTx/>
            </a:pPr>
            <a:r>
              <a:rPr sz="1600" dirty="0">
                <a:latin typeface="宋体" panose="02010600030101010101" pitchFamily="2" charset="-122"/>
                <a:ea typeface="宋体" panose="02010600030101010101" pitchFamily="2" charset="-122"/>
                <a:cs typeface="微软雅黑" panose="020B0503020204020204" charset="-122"/>
              </a:rPr>
              <a:t>培训与教育</a:t>
            </a:r>
            <a:endParaRPr sz="1600" dirty="0">
              <a:latin typeface="宋体" panose="02010600030101010101" pitchFamily="2" charset="-122"/>
              <a:ea typeface="宋体" panose="02010600030101010101" pitchFamily="2" charset="-122"/>
              <a:cs typeface="微软雅黑" panose="020B0503020204020204" charset="-122"/>
            </a:endParaRPr>
          </a:p>
        </p:txBody>
      </p:sp>
      <p:sp>
        <p:nvSpPr>
          <p:cNvPr id="15" name="object 15"/>
          <p:cNvSpPr/>
          <p:nvPr/>
        </p:nvSpPr>
        <p:spPr>
          <a:xfrm>
            <a:off x="5192267" y="1909572"/>
            <a:ext cx="1800225" cy="1152525"/>
          </a:xfrm>
          <a:custGeom>
            <a:avLst/>
            <a:gdLst/>
            <a:ahLst/>
            <a:cxnLst/>
            <a:rect l="l" t="t" r="r" b="b"/>
            <a:pathLst>
              <a:path w="1800225" h="1152525">
                <a:moveTo>
                  <a:pt x="0" y="0"/>
                </a:moveTo>
                <a:lnTo>
                  <a:pt x="1799843" y="0"/>
                </a:lnTo>
                <a:lnTo>
                  <a:pt x="1799843" y="1152144"/>
                </a:lnTo>
                <a:lnTo>
                  <a:pt x="0" y="1152144"/>
                </a:lnTo>
                <a:lnTo>
                  <a:pt x="0" y="0"/>
                </a:lnTo>
                <a:close/>
              </a:path>
            </a:pathLst>
          </a:custGeom>
          <a:solidFill>
            <a:srgbClr val="D9D9D9"/>
          </a:solidFill>
        </p:spPr>
        <p:txBody>
          <a:bodyPr wrap="square" lIns="0" tIns="0" rIns="0" bIns="0" rtlCol="0"/>
          <a:lstStyle/>
          <a:p/>
        </p:txBody>
      </p:sp>
      <p:sp>
        <p:nvSpPr>
          <p:cNvPr id="16" name="object 16"/>
          <p:cNvSpPr/>
          <p:nvPr/>
        </p:nvSpPr>
        <p:spPr>
          <a:xfrm>
            <a:off x="5186946" y="1905012"/>
            <a:ext cx="1809750" cy="1162050"/>
          </a:xfrm>
          <a:custGeom>
            <a:avLst/>
            <a:gdLst/>
            <a:ahLst/>
            <a:cxnLst/>
            <a:rect l="l" t="t" r="r" b="b"/>
            <a:pathLst>
              <a:path w="1809750" h="1162050">
                <a:moveTo>
                  <a:pt x="1809521" y="1161516"/>
                </a:moveTo>
                <a:lnTo>
                  <a:pt x="0" y="1161516"/>
                </a:lnTo>
                <a:lnTo>
                  <a:pt x="0" y="0"/>
                </a:lnTo>
                <a:lnTo>
                  <a:pt x="1809521" y="0"/>
                </a:lnTo>
                <a:lnTo>
                  <a:pt x="1809521" y="4762"/>
                </a:lnTo>
                <a:lnTo>
                  <a:pt x="9525" y="4762"/>
                </a:lnTo>
                <a:lnTo>
                  <a:pt x="4762" y="9525"/>
                </a:lnTo>
                <a:lnTo>
                  <a:pt x="9525" y="9525"/>
                </a:lnTo>
                <a:lnTo>
                  <a:pt x="9525" y="1151991"/>
                </a:lnTo>
                <a:lnTo>
                  <a:pt x="4762" y="1151991"/>
                </a:lnTo>
                <a:lnTo>
                  <a:pt x="9525" y="1156754"/>
                </a:lnTo>
                <a:lnTo>
                  <a:pt x="1809521" y="1156754"/>
                </a:lnTo>
                <a:lnTo>
                  <a:pt x="1809521" y="1161516"/>
                </a:lnTo>
                <a:close/>
              </a:path>
              <a:path w="1809750" h="1162050">
                <a:moveTo>
                  <a:pt x="9525" y="9525"/>
                </a:moveTo>
                <a:lnTo>
                  <a:pt x="4762" y="9525"/>
                </a:lnTo>
                <a:lnTo>
                  <a:pt x="9525" y="4762"/>
                </a:lnTo>
                <a:lnTo>
                  <a:pt x="9525" y="9525"/>
                </a:lnTo>
                <a:close/>
              </a:path>
              <a:path w="1809750" h="1162050">
                <a:moveTo>
                  <a:pt x="1799996" y="9525"/>
                </a:moveTo>
                <a:lnTo>
                  <a:pt x="9525" y="9525"/>
                </a:lnTo>
                <a:lnTo>
                  <a:pt x="9525" y="4762"/>
                </a:lnTo>
                <a:lnTo>
                  <a:pt x="1799996" y="4762"/>
                </a:lnTo>
                <a:lnTo>
                  <a:pt x="1799996" y="9525"/>
                </a:lnTo>
                <a:close/>
              </a:path>
              <a:path w="1809750" h="1162050">
                <a:moveTo>
                  <a:pt x="1799996" y="1156754"/>
                </a:moveTo>
                <a:lnTo>
                  <a:pt x="1799996" y="4762"/>
                </a:lnTo>
                <a:lnTo>
                  <a:pt x="1804758" y="9525"/>
                </a:lnTo>
                <a:lnTo>
                  <a:pt x="1809521" y="9525"/>
                </a:lnTo>
                <a:lnTo>
                  <a:pt x="1809521" y="1151991"/>
                </a:lnTo>
                <a:lnTo>
                  <a:pt x="1804758" y="1151991"/>
                </a:lnTo>
                <a:lnTo>
                  <a:pt x="1799996" y="1156754"/>
                </a:lnTo>
                <a:close/>
              </a:path>
              <a:path w="1809750" h="1162050">
                <a:moveTo>
                  <a:pt x="1809521" y="9525"/>
                </a:moveTo>
                <a:lnTo>
                  <a:pt x="1804758" y="9525"/>
                </a:lnTo>
                <a:lnTo>
                  <a:pt x="1799996" y="4762"/>
                </a:lnTo>
                <a:lnTo>
                  <a:pt x="1809521" y="4762"/>
                </a:lnTo>
                <a:lnTo>
                  <a:pt x="1809521" y="9525"/>
                </a:lnTo>
                <a:close/>
              </a:path>
              <a:path w="1809750" h="1162050">
                <a:moveTo>
                  <a:pt x="9525" y="1156754"/>
                </a:moveTo>
                <a:lnTo>
                  <a:pt x="4762" y="1151991"/>
                </a:lnTo>
                <a:lnTo>
                  <a:pt x="9525" y="1151991"/>
                </a:lnTo>
                <a:lnTo>
                  <a:pt x="9525" y="1156754"/>
                </a:lnTo>
                <a:close/>
              </a:path>
              <a:path w="1809750" h="1162050">
                <a:moveTo>
                  <a:pt x="1799996" y="1156754"/>
                </a:moveTo>
                <a:lnTo>
                  <a:pt x="9525" y="1156754"/>
                </a:lnTo>
                <a:lnTo>
                  <a:pt x="9525" y="1151991"/>
                </a:lnTo>
                <a:lnTo>
                  <a:pt x="1799996" y="1151991"/>
                </a:lnTo>
                <a:lnTo>
                  <a:pt x="1799996" y="1156754"/>
                </a:lnTo>
                <a:close/>
              </a:path>
              <a:path w="1809750" h="1162050">
                <a:moveTo>
                  <a:pt x="1809521" y="1156754"/>
                </a:moveTo>
                <a:lnTo>
                  <a:pt x="1799996" y="1156754"/>
                </a:lnTo>
                <a:lnTo>
                  <a:pt x="1804758" y="1151991"/>
                </a:lnTo>
                <a:lnTo>
                  <a:pt x="1809521" y="1151991"/>
                </a:lnTo>
                <a:lnTo>
                  <a:pt x="1809521" y="1156754"/>
                </a:lnTo>
                <a:close/>
              </a:path>
            </a:pathLst>
          </a:custGeom>
          <a:solidFill>
            <a:srgbClr val="FFFFFF"/>
          </a:solidFill>
        </p:spPr>
        <p:txBody>
          <a:bodyPr wrap="square" lIns="0" tIns="0" rIns="0" bIns="0" rtlCol="0"/>
          <a:lstStyle/>
          <a:p/>
        </p:txBody>
      </p:sp>
      <p:sp>
        <p:nvSpPr>
          <p:cNvPr id="17" name="object 17"/>
          <p:cNvSpPr txBox="1"/>
          <p:nvPr/>
        </p:nvSpPr>
        <p:spPr>
          <a:xfrm>
            <a:off x="5050790" y="2228215"/>
            <a:ext cx="1899285" cy="504190"/>
          </a:xfrm>
          <a:prstGeom prst="rect">
            <a:avLst/>
          </a:prstGeom>
        </p:spPr>
        <p:txBody>
          <a:bodyPr vert="horz" wrap="square" lIns="0" tIns="12065" rIns="0" bIns="0" rtlCol="0">
            <a:spAutoFit/>
          </a:bodyPr>
          <a:lstStyle/>
          <a:p>
            <a:pPr marL="289560" marR="283845" algn="ctr">
              <a:lnSpc>
                <a:spcPct val="100000"/>
              </a:lnSpc>
              <a:spcBef>
                <a:spcPts val="95"/>
              </a:spcBef>
            </a:pPr>
            <a:r>
              <a:rPr sz="1600" dirty="0">
                <a:latin typeface="宋体" panose="02010600030101010101" pitchFamily="2" charset="-122"/>
                <a:ea typeface="宋体" panose="02010600030101010101" pitchFamily="2" charset="-122"/>
                <a:cs typeface="微软雅黑" panose="020B0503020204020204" charset="-122"/>
              </a:rPr>
              <a:t>体育交流访问和</a:t>
            </a:r>
            <a:endParaRPr sz="1600" dirty="0">
              <a:latin typeface="宋体" panose="02010600030101010101" pitchFamily="2" charset="-122"/>
              <a:ea typeface="宋体" panose="02010600030101010101" pitchFamily="2" charset="-122"/>
              <a:cs typeface="微软雅黑" panose="020B0503020204020204" charset="-122"/>
            </a:endParaRPr>
          </a:p>
          <a:p>
            <a:pPr marL="187960" marR="182245" algn="ctr">
              <a:lnSpc>
                <a:spcPct val="100000"/>
              </a:lnSpc>
            </a:pPr>
            <a:r>
              <a:rPr sz="1600" dirty="0">
                <a:latin typeface="宋体" panose="02010600030101010101" pitchFamily="2" charset="-122"/>
                <a:ea typeface="宋体" panose="02010600030101010101" pitchFamily="2" charset="-122"/>
                <a:cs typeface="微软雅黑" panose="020B0503020204020204" charset="-122"/>
              </a:rPr>
              <a:t>国内国际赛事活动</a:t>
            </a:r>
            <a:endParaRPr sz="1600" dirty="0">
              <a:latin typeface="宋体" panose="02010600030101010101" pitchFamily="2" charset="-122"/>
              <a:ea typeface="宋体" panose="02010600030101010101" pitchFamily="2" charset="-122"/>
              <a:cs typeface="微软雅黑" panose="020B0503020204020204" charset="-122"/>
            </a:endParaRPr>
          </a:p>
        </p:txBody>
      </p:sp>
      <p:sp>
        <p:nvSpPr>
          <p:cNvPr id="18" name="object 18"/>
          <p:cNvSpPr/>
          <p:nvPr/>
        </p:nvSpPr>
        <p:spPr>
          <a:xfrm>
            <a:off x="7089647" y="1917192"/>
            <a:ext cx="1800225" cy="1152525"/>
          </a:xfrm>
          <a:custGeom>
            <a:avLst/>
            <a:gdLst/>
            <a:ahLst/>
            <a:cxnLst/>
            <a:rect l="l" t="t" r="r" b="b"/>
            <a:pathLst>
              <a:path w="1800225" h="1152525">
                <a:moveTo>
                  <a:pt x="0" y="0"/>
                </a:moveTo>
                <a:lnTo>
                  <a:pt x="1799844" y="0"/>
                </a:lnTo>
                <a:lnTo>
                  <a:pt x="1799844" y="1152143"/>
                </a:lnTo>
                <a:lnTo>
                  <a:pt x="0" y="1152143"/>
                </a:lnTo>
                <a:lnTo>
                  <a:pt x="0" y="0"/>
                </a:lnTo>
                <a:close/>
              </a:path>
            </a:pathLst>
          </a:custGeom>
          <a:solidFill>
            <a:srgbClr val="D9D9D9"/>
          </a:solidFill>
        </p:spPr>
        <p:txBody>
          <a:bodyPr wrap="square" lIns="0" tIns="0" rIns="0" bIns="0" rtlCol="0"/>
          <a:lstStyle/>
          <a:p/>
        </p:txBody>
      </p:sp>
      <p:sp>
        <p:nvSpPr>
          <p:cNvPr id="19" name="object 19"/>
          <p:cNvSpPr/>
          <p:nvPr/>
        </p:nvSpPr>
        <p:spPr>
          <a:xfrm>
            <a:off x="7084339" y="1913077"/>
            <a:ext cx="1809750" cy="1162050"/>
          </a:xfrm>
          <a:custGeom>
            <a:avLst/>
            <a:gdLst/>
            <a:ahLst/>
            <a:cxnLst/>
            <a:rect l="l" t="t" r="r" b="b"/>
            <a:pathLst>
              <a:path w="1809750" h="1162050">
                <a:moveTo>
                  <a:pt x="1809534" y="1161529"/>
                </a:moveTo>
                <a:lnTo>
                  <a:pt x="0" y="1161529"/>
                </a:lnTo>
                <a:lnTo>
                  <a:pt x="0" y="0"/>
                </a:lnTo>
                <a:lnTo>
                  <a:pt x="1809534" y="0"/>
                </a:lnTo>
                <a:lnTo>
                  <a:pt x="1809534" y="4762"/>
                </a:lnTo>
                <a:lnTo>
                  <a:pt x="9525" y="4762"/>
                </a:lnTo>
                <a:lnTo>
                  <a:pt x="4762" y="9525"/>
                </a:lnTo>
                <a:lnTo>
                  <a:pt x="9525" y="9525"/>
                </a:lnTo>
                <a:lnTo>
                  <a:pt x="9525" y="1152004"/>
                </a:lnTo>
                <a:lnTo>
                  <a:pt x="4762" y="1152004"/>
                </a:lnTo>
                <a:lnTo>
                  <a:pt x="9525" y="1156766"/>
                </a:lnTo>
                <a:lnTo>
                  <a:pt x="1809534" y="1156766"/>
                </a:lnTo>
                <a:lnTo>
                  <a:pt x="1809534" y="1161529"/>
                </a:lnTo>
                <a:close/>
              </a:path>
              <a:path w="1809750" h="1162050">
                <a:moveTo>
                  <a:pt x="9525" y="9525"/>
                </a:moveTo>
                <a:lnTo>
                  <a:pt x="4762" y="9525"/>
                </a:lnTo>
                <a:lnTo>
                  <a:pt x="9525" y="4762"/>
                </a:lnTo>
                <a:lnTo>
                  <a:pt x="9525" y="9525"/>
                </a:lnTo>
                <a:close/>
              </a:path>
              <a:path w="1809750" h="1162050">
                <a:moveTo>
                  <a:pt x="1800009" y="9525"/>
                </a:moveTo>
                <a:lnTo>
                  <a:pt x="9525" y="9525"/>
                </a:lnTo>
                <a:lnTo>
                  <a:pt x="9525" y="4762"/>
                </a:lnTo>
                <a:lnTo>
                  <a:pt x="1800009" y="4762"/>
                </a:lnTo>
                <a:lnTo>
                  <a:pt x="1800009" y="9525"/>
                </a:lnTo>
                <a:close/>
              </a:path>
              <a:path w="1809750" h="1162050">
                <a:moveTo>
                  <a:pt x="1800009" y="1156766"/>
                </a:moveTo>
                <a:lnTo>
                  <a:pt x="1800009" y="4762"/>
                </a:lnTo>
                <a:lnTo>
                  <a:pt x="1804771" y="9525"/>
                </a:lnTo>
                <a:lnTo>
                  <a:pt x="1809534" y="9525"/>
                </a:lnTo>
                <a:lnTo>
                  <a:pt x="1809534" y="1152004"/>
                </a:lnTo>
                <a:lnTo>
                  <a:pt x="1804771" y="1152004"/>
                </a:lnTo>
                <a:lnTo>
                  <a:pt x="1800009" y="1156766"/>
                </a:lnTo>
                <a:close/>
              </a:path>
              <a:path w="1809750" h="1162050">
                <a:moveTo>
                  <a:pt x="1809534" y="9525"/>
                </a:moveTo>
                <a:lnTo>
                  <a:pt x="1804771" y="9525"/>
                </a:lnTo>
                <a:lnTo>
                  <a:pt x="1800009" y="4762"/>
                </a:lnTo>
                <a:lnTo>
                  <a:pt x="1809534" y="4762"/>
                </a:lnTo>
                <a:lnTo>
                  <a:pt x="1809534" y="9525"/>
                </a:lnTo>
                <a:close/>
              </a:path>
              <a:path w="1809750" h="1162050">
                <a:moveTo>
                  <a:pt x="9525" y="1156766"/>
                </a:moveTo>
                <a:lnTo>
                  <a:pt x="4762" y="1152004"/>
                </a:lnTo>
                <a:lnTo>
                  <a:pt x="9525" y="1152004"/>
                </a:lnTo>
                <a:lnTo>
                  <a:pt x="9525" y="1156766"/>
                </a:lnTo>
                <a:close/>
              </a:path>
              <a:path w="1809750" h="1162050">
                <a:moveTo>
                  <a:pt x="1800009" y="1156766"/>
                </a:moveTo>
                <a:lnTo>
                  <a:pt x="9525" y="1156766"/>
                </a:lnTo>
                <a:lnTo>
                  <a:pt x="9525" y="1152004"/>
                </a:lnTo>
                <a:lnTo>
                  <a:pt x="1800009" y="1152004"/>
                </a:lnTo>
                <a:lnTo>
                  <a:pt x="1800009" y="1156766"/>
                </a:lnTo>
                <a:close/>
              </a:path>
              <a:path w="1809750" h="1162050">
                <a:moveTo>
                  <a:pt x="1809534" y="1156766"/>
                </a:moveTo>
                <a:lnTo>
                  <a:pt x="1800009" y="1156766"/>
                </a:lnTo>
                <a:lnTo>
                  <a:pt x="1804771" y="1152004"/>
                </a:lnTo>
                <a:lnTo>
                  <a:pt x="1809534" y="1152004"/>
                </a:lnTo>
                <a:lnTo>
                  <a:pt x="1809534" y="1156766"/>
                </a:lnTo>
                <a:close/>
              </a:path>
            </a:pathLst>
          </a:custGeom>
          <a:solidFill>
            <a:srgbClr val="FFFFFF"/>
          </a:solidFill>
        </p:spPr>
        <p:txBody>
          <a:bodyPr wrap="square" lIns="0" tIns="0" rIns="0" bIns="0" rtlCol="0"/>
          <a:lstStyle/>
          <a:p/>
        </p:txBody>
      </p:sp>
      <p:sp>
        <p:nvSpPr>
          <p:cNvPr id="20" name="object 20"/>
          <p:cNvSpPr txBox="1"/>
          <p:nvPr/>
        </p:nvSpPr>
        <p:spPr>
          <a:xfrm>
            <a:off x="7089647" y="2102624"/>
            <a:ext cx="1800225" cy="750570"/>
          </a:xfrm>
          <a:prstGeom prst="rect">
            <a:avLst/>
          </a:prstGeom>
        </p:spPr>
        <p:txBody>
          <a:bodyPr vert="horz" wrap="square" lIns="0" tIns="12065" rIns="0" bIns="0" rtlCol="0">
            <a:spAutoFit/>
          </a:bodyPr>
          <a:lstStyle/>
          <a:p>
            <a:pPr marL="52705" marR="47625" indent="88900">
              <a:lnSpc>
                <a:spcPct val="100000"/>
              </a:lnSpc>
              <a:spcBef>
                <a:spcPts val="95"/>
              </a:spcBef>
            </a:pPr>
            <a:r>
              <a:rPr sz="1600" dirty="0">
                <a:latin typeface="宋体" panose="02010600030101010101" pitchFamily="2" charset="-122"/>
                <a:ea typeface="宋体" panose="02010600030101010101" pitchFamily="2" charset="-122"/>
                <a:cs typeface="微软雅黑" panose="020B0503020204020204" charset="-122"/>
              </a:rPr>
              <a:t>*在冰上曲棍球赛 事中导入5G、AI、</a:t>
            </a:r>
            <a:endParaRPr sz="1600" dirty="0">
              <a:latin typeface="宋体" panose="02010600030101010101" pitchFamily="2" charset="-122"/>
              <a:ea typeface="宋体" panose="02010600030101010101" pitchFamily="2" charset="-122"/>
              <a:cs typeface="微软雅黑" panose="020B0503020204020204" charset="-122"/>
            </a:endParaRPr>
          </a:p>
          <a:p>
            <a:pPr marL="151765">
              <a:lnSpc>
                <a:spcPct val="100000"/>
              </a:lnSpc>
            </a:pPr>
            <a:r>
              <a:rPr sz="1600" dirty="0">
                <a:latin typeface="宋体" panose="02010600030101010101" pitchFamily="2" charset="-122"/>
                <a:ea typeface="宋体" panose="02010600030101010101" pitchFamily="2" charset="-122"/>
                <a:cs typeface="微软雅黑" panose="020B0503020204020204" charset="-122"/>
              </a:rPr>
              <a:t>AR、大数据应用</a:t>
            </a:r>
            <a:endParaRPr sz="1600" dirty="0">
              <a:latin typeface="宋体" panose="02010600030101010101" pitchFamily="2" charset="-122"/>
              <a:ea typeface="宋体" panose="02010600030101010101" pitchFamily="2" charset="-122"/>
              <a:cs typeface="微软雅黑" panose="020B0503020204020204" charset="-122"/>
            </a:endParaRPr>
          </a:p>
        </p:txBody>
      </p:sp>
      <p:sp>
        <p:nvSpPr>
          <p:cNvPr id="21" name="object 21"/>
          <p:cNvSpPr txBox="1"/>
          <p:nvPr/>
        </p:nvSpPr>
        <p:spPr>
          <a:xfrm>
            <a:off x="10105390" y="6520497"/>
            <a:ext cx="116205" cy="240029"/>
          </a:xfrm>
          <a:prstGeom prst="rect">
            <a:avLst/>
          </a:prstGeom>
        </p:spPr>
        <p:txBody>
          <a:bodyPr vert="horz" wrap="square" lIns="0" tIns="13335" rIns="0" bIns="0" rtlCol="0">
            <a:spAutoFit/>
          </a:bodyPr>
          <a:lstStyle/>
          <a:p>
            <a:pPr marL="12700">
              <a:lnSpc>
                <a:spcPct val="100000"/>
              </a:lnSpc>
              <a:spcBef>
                <a:spcPts val="105"/>
              </a:spcBef>
            </a:pPr>
            <a:r>
              <a:rPr sz="1400" dirty="0">
                <a:latin typeface="Calibri" panose="020F0502020204030204"/>
                <a:cs typeface="Calibri" panose="020F0502020204030204"/>
              </a:rPr>
              <a:t>4</a:t>
            </a:r>
            <a:endParaRPr sz="1400">
              <a:latin typeface="Calibri" panose="020F0502020204030204"/>
              <a:cs typeface="Calibri" panose="020F0502020204030204"/>
            </a:endParaRPr>
          </a:p>
        </p:txBody>
      </p:sp>
      <p:sp>
        <p:nvSpPr>
          <p:cNvPr id="22" name="object 22"/>
          <p:cNvSpPr/>
          <p:nvPr/>
        </p:nvSpPr>
        <p:spPr>
          <a:xfrm>
            <a:off x="8976359" y="1909572"/>
            <a:ext cx="1800225" cy="1152525"/>
          </a:xfrm>
          <a:custGeom>
            <a:avLst/>
            <a:gdLst/>
            <a:ahLst/>
            <a:cxnLst/>
            <a:rect l="l" t="t" r="r" b="b"/>
            <a:pathLst>
              <a:path w="1800225" h="1152525">
                <a:moveTo>
                  <a:pt x="0" y="0"/>
                </a:moveTo>
                <a:lnTo>
                  <a:pt x="1799844" y="0"/>
                </a:lnTo>
                <a:lnTo>
                  <a:pt x="1799844" y="1152144"/>
                </a:lnTo>
                <a:lnTo>
                  <a:pt x="0" y="1152144"/>
                </a:lnTo>
                <a:lnTo>
                  <a:pt x="0" y="0"/>
                </a:lnTo>
                <a:close/>
              </a:path>
            </a:pathLst>
          </a:custGeom>
          <a:solidFill>
            <a:srgbClr val="D9D9D9"/>
          </a:solidFill>
        </p:spPr>
        <p:txBody>
          <a:bodyPr wrap="square" lIns="0" tIns="0" rIns="0" bIns="0" rtlCol="0"/>
          <a:lstStyle/>
          <a:p/>
        </p:txBody>
      </p:sp>
      <p:sp>
        <p:nvSpPr>
          <p:cNvPr id="23" name="object 23"/>
          <p:cNvSpPr/>
          <p:nvPr/>
        </p:nvSpPr>
        <p:spPr>
          <a:xfrm>
            <a:off x="8971559" y="1905457"/>
            <a:ext cx="1809750" cy="1162050"/>
          </a:xfrm>
          <a:custGeom>
            <a:avLst/>
            <a:gdLst/>
            <a:ahLst/>
            <a:cxnLst/>
            <a:rect l="l" t="t" r="r" b="b"/>
            <a:pathLst>
              <a:path w="1809750" h="1162050">
                <a:moveTo>
                  <a:pt x="1809534" y="1161529"/>
                </a:moveTo>
                <a:lnTo>
                  <a:pt x="0" y="1161529"/>
                </a:lnTo>
                <a:lnTo>
                  <a:pt x="0" y="0"/>
                </a:lnTo>
                <a:lnTo>
                  <a:pt x="1809534" y="0"/>
                </a:lnTo>
                <a:lnTo>
                  <a:pt x="1809534" y="4762"/>
                </a:lnTo>
                <a:lnTo>
                  <a:pt x="9525" y="4762"/>
                </a:lnTo>
                <a:lnTo>
                  <a:pt x="4762" y="9525"/>
                </a:lnTo>
                <a:lnTo>
                  <a:pt x="9525" y="9525"/>
                </a:lnTo>
                <a:lnTo>
                  <a:pt x="9525" y="1152004"/>
                </a:lnTo>
                <a:lnTo>
                  <a:pt x="4762" y="1152004"/>
                </a:lnTo>
                <a:lnTo>
                  <a:pt x="9525" y="1156766"/>
                </a:lnTo>
                <a:lnTo>
                  <a:pt x="1809534" y="1156766"/>
                </a:lnTo>
                <a:lnTo>
                  <a:pt x="1809534" y="1161529"/>
                </a:lnTo>
                <a:close/>
              </a:path>
              <a:path w="1809750" h="1162050">
                <a:moveTo>
                  <a:pt x="9525" y="9525"/>
                </a:moveTo>
                <a:lnTo>
                  <a:pt x="4762" y="9525"/>
                </a:lnTo>
                <a:lnTo>
                  <a:pt x="9525" y="4762"/>
                </a:lnTo>
                <a:lnTo>
                  <a:pt x="9525" y="9525"/>
                </a:lnTo>
                <a:close/>
              </a:path>
              <a:path w="1809750" h="1162050">
                <a:moveTo>
                  <a:pt x="1800009" y="9525"/>
                </a:moveTo>
                <a:lnTo>
                  <a:pt x="9525" y="9525"/>
                </a:lnTo>
                <a:lnTo>
                  <a:pt x="9525" y="4762"/>
                </a:lnTo>
                <a:lnTo>
                  <a:pt x="1800009" y="4762"/>
                </a:lnTo>
                <a:lnTo>
                  <a:pt x="1800009" y="9525"/>
                </a:lnTo>
                <a:close/>
              </a:path>
              <a:path w="1809750" h="1162050">
                <a:moveTo>
                  <a:pt x="1800009" y="1156766"/>
                </a:moveTo>
                <a:lnTo>
                  <a:pt x="1800009" y="4762"/>
                </a:lnTo>
                <a:lnTo>
                  <a:pt x="1804771" y="9525"/>
                </a:lnTo>
                <a:lnTo>
                  <a:pt x="1809534" y="9525"/>
                </a:lnTo>
                <a:lnTo>
                  <a:pt x="1809534" y="1152004"/>
                </a:lnTo>
                <a:lnTo>
                  <a:pt x="1804771" y="1152004"/>
                </a:lnTo>
                <a:lnTo>
                  <a:pt x="1800009" y="1156766"/>
                </a:lnTo>
                <a:close/>
              </a:path>
              <a:path w="1809750" h="1162050">
                <a:moveTo>
                  <a:pt x="1809534" y="9525"/>
                </a:moveTo>
                <a:lnTo>
                  <a:pt x="1804771" y="9525"/>
                </a:lnTo>
                <a:lnTo>
                  <a:pt x="1800009" y="4762"/>
                </a:lnTo>
                <a:lnTo>
                  <a:pt x="1809534" y="4762"/>
                </a:lnTo>
                <a:lnTo>
                  <a:pt x="1809534" y="9525"/>
                </a:lnTo>
                <a:close/>
              </a:path>
              <a:path w="1809750" h="1162050">
                <a:moveTo>
                  <a:pt x="9525" y="1156766"/>
                </a:moveTo>
                <a:lnTo>
                  <a:pt x="4762" y="1152004"/>
                </a:lnTo>
                <a:lnTo>
                  <a:pt x="9525" y="1152004"/>
                </a:lnTo>
                <a:lnTo>
                  <a:pt x="9525" y="1156766"/>
                </a:lnTo>
                <a:close/>
              </a:path>
              <a:path w="1809750" h="1162050">
                <a:moveTo>
                  <a:pt x="1800009" y="1156766"/>
                </a:moveTo>
                <a:lnTo>
                  <a:pt x="9525" y="1156766"/>
                </a:lnTo>
                <a:lnTo>
                  <a:pt x="9525" y="1152004"/>
                </a:lnTo>
                <a:lnTo>
                  <a:pt x="1800009" y="1152004"/>
                </a:lnTo>
                <a:lnTo>
                  <a:pt x="1800009" y="1156766"/>
                </a:lnTo>
                <a:close/>
              </a:path>
              <a:path w="1809750" h="1162050">
                <a:moveTo>
                  <a:pt x="1809534" y="1156766"/>
                </a:moveTo>
                <a:lnTo>
                  <a:pt x="1800009" y="1156766"/>
                </a:lnTo>
                <a:lnTo>
                  <a:pt x="1804771" y="1152004"/>
                </a:lnTo>
                <a:lnTo>
                  <a:pt x="1809534" y="1152004"/>
                </a:lnTo>
                <a:lnTo>
                  <a:pt x="1809534" y="1156766"/>
                </a:lnTo>
                <a:close/>
              </a:path>
            </a:pathLst>
          </a:custGeom>
          <a:solidFill>
            <a:srgbClr val="FFFFFF"/>
          </a:solidFill>
        </p:spPr>
        <p:txBody>
          <a:bodyPr wrap="square" lIns="0" tIns="0" rIns="0" bIns="0" rtlCol="0"/>
          <a:lstStyle/>
          <a:p/>
        </p:txBody>
      </p:sp>
      <p:sp>
        <p:nvSpPr>
          <p:cNvPr id="24" name="object 24"/>
          <p:cNvSpPr txBox="1"/>
          <p:nvPr/>
        </p:nvSpPr>
        <p:spPr>
          <a:xfrm>
            <a:off x="8893809" y="2107704"/>
            <a:ext cx="1800225" cy="750570"/>
          </a:xfrm>
          <a:prstGeom prst="rect">
            <a:avLst/>
          </a:prstGeom>
        </p:spPr>
        <p:txBody>
          <a:bodyPr vert="horz" wrap="square" lIns="0" tIns="12065" rIns="0" bIns="0" rtlCol="0">
            <a:spAutoFit/>
          </a:bodyPr>
          <a:lstStyle/>
          <a:p>
            <a:pPr marL="187960" marR="181610" algn="ctr">
              <a:lnSpc>
                <a:spcPct val="100000"/>
              </a:lnSpc>
              <a:spcBef>
                <a:spcPts val="95"/>
              </a:spcBef>
            </a:pPr>
            <a:r>
              <a:rPr sz="1600" dirty="0">
                <a:latin typeface="宋体" panose="02010600030101010101" pitchFamily="2" charset="-122"/>
                <a:ea typeface="宋体" panose="02010600030101010101" pitchFamily="2" charset="-122"/>
                <a:cs typeface="微软雅黑" panose="020B0503020204020204" charset="-122"/>
              </a:rPr>
              <a:t>规划、培训运营 与管理芬兰体育 小镇</a:t>
            </a:r>
            <a:endParaRPr sz="1600" dirty="0">
              <a:latin typeface="宋体" panose="02010600030101010101" pitchFamily="2" charset="-122"/>
              <a:ea typeface="宋体" panose="02010600030101010101" pitchFamily="2" charset="-122"/>
              <a:cs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5155" y="524255"/>
            <a:ext cx="1850136" cy="429768"/>
          </a:xfrm>
          <a:prstGeom prst="rect">
            <a:avLst/>
          </a:prstGeom>
          <a:blipFill>
            <a:blip r:embed="rId1" cstate="print"/>
            <a:stretch>
              <a:fillRect/>
            </a:stretch>
          </a:blipFill>
        </p:spPr>
        <p:txBody>
          <a:bodyPr wrap="square" lIns="0" tIns="0" rIns="0" bIns="0" rtlCol="0"/>
          <a:lstStyle/>
          <a:p/>
        </p:txBody>
      </p:sp>
      <p:sp>
        <p:nvSpPr>
          <p:cNvPr id="3" name="object 3"/>
          <p:cNvSpPr txBox="1"/>
          <p:nvPr/>
        </p:nvSpPr>
        <p:spPr>
          <a:xfrm>
            <a:off x="1062227" y="2354579"/>
            <a:ext cx="2703830" cy="645160"/>
          </a:xfrm>
          <a:prstGeom prst="rect">
            <a:avLst/>
          </a:prstGeom>
          <a:solidFill>
            <a:srgbClr val="006FC0">
              <a:alpha val="70199"/>
            </a:srgbClr>
          </a:solidFill>
        </p:spPr>
        <p:txBody>
          <a:bodyPr vert="horz" wrap="square" lIns="0" tIns="33020" rIns="0" bIns="0" rtlCol="0">
            <a:spAutoFit/>
          </a:bodyPr>
          <a:lstStyle/>
          <a:p>
            <a:pPr marL="694690" marR="83820" indent="-597535">
              <a:lnSpc>
                <a:spcPct val="100000"/>
              </a:lnSpc>
              <a:spcBef>
                <a:spcPts val="260"/>
              </a:spcBef>
            </a:pPr>
            <a:r>
              <a:rPr sz="1800" dirty="0">
                <a:solidFill>
                  <a:srgbClr val="FFFFFF"/>
                </a:solidFill>
                <a:latin typeface="宋体" panose="02010600030101010101" pitchFamily="2" charset="-122"/>
                <a:cs typeface="宋体" panose="02010600030101010101" pitchFamily="2" charset="-122"/>
              </a:rPr>
              <a:t>针对冰球等体育活动的大 数据</a:t>
            </a:r>
            <a:r>
              <a:rPr sz="1800" spc="-5" dirty="0">
                <a:solidFill>
                  <a:srgbClr val="FFFFFF"/>
                </a:solidFill>
                <a:latin typeface="Calibri" panose="020F0502020204030204"/>
                <a:cs typeface="Calibri" panose="020F0502020204030204"/>
              </a:rPr>
              <a:t>/</a:t>
            </a:r>
            <a:r>
              <a:rPr sz="1800" dirty="0">
                <a:solidFill>
                  <a:srgbClr val="FFFFFF"/>
                </a:solidFill>
                <a:latin typeface="宋体" panose="02010600030101010101" pitchFamily="2" charset="-122"/>
                <a:cs typeface="宋体" panose="02010600030101010101" pitchFamily="2" charset="-122"/>
              </a:rPr>
              <a:t>人工智能研发</a:t>
            </a:r>
            <a:endParaRPr sz="1800">
              <a:latin typeface="宋体" panose="02010600030101010101" pitchFamily="2" charset="-122"/>
              <a:cs typeface="宋体" panose="02010600030101010101" pitchFamily="2" charset="-122"/>
            </a:endParaRPr>
          </a:p>
        </p:txBody>
      </p:sp>
      <p:sp>
        <p:nvSpPr>
          <p:cNvPr id="4" name="object 4"/>
          <p:cNvSpPr txBox="1"/>
          <p:nvPr/>
        </p:nvSpPr>
        <p:spPr>
          <a:xfrm>
            <a:off x="7325868" y="2433827"/>
            <a:ext cx="2240280" cy="367665"/>
          </a:xfrm>
          <a:prstGeom prst="rect">
            <a:avLst/>
          </a:prstGeom>
          <a:solidFill>
            <a:srgbClr val="006FC0">
              <a:alpha val="70199"/>
            </a:srgbClr>
          </a:solidFill>
        </p:spPr>
        <p:txBody>
          <a:bodyPr vert="horz" wrap="square" lIns="0" tIns="32384" rIns="0" bIns="0" rtlCol="0">
            <a:spAutoFit/>
          </a:bodyPr>
          <a:lstStyle/>
          <a:p>
            <a:pPr marL="90805">
              <a:lnSpc>
                <a:spcPct val="100000"/>
              </a:lnSpc>
              <a:spcBef>
                <a:spcPts val="255"/>
              </a:spcBef>
            </a:pPr>
            <a:r>
              <a:rPr sz="1800" dirty="0">
                <a:solidFill>
                  <a:srgbClr val="FFFFFF"/>
                </a:solidFill>
                <a:latin typeface="宋体" panose="02010600030101010101" pitchFamily="2" charset="-122"/>
                <a:cs typeface="宋体" panose="02010600030101010101" pitchFamily="2" charset="-122"/>
              </a:rPr>
              <a:t>赛事赞助商、广告商</a:t>
            </a:r>
            <a:endParaRPr sz="1800">
              <a:latin typeface="宋体" panose="02010600030101010101" pitchFamily="2" charset="-122"/>
              <a:cs typeface="宋体" panose="02010600030101010101" pitchFamily="2" charset="-122"/>
            </a:endParaRPr>
          </a:p>
        </p:txBody>
      </p:sp>
      <p:sp>
        <p:nvSpPr>
          <p:cNvPr id="5" name="object 5"/>
          <p:cNvSpPr/>
          <p:nvPr/>
        </p:nvSpPr>
        <p:spPr>
          <a:xfrm>
            <a:off x="3765613" y="1972379"/>
            <a:ext cx="3479736" cy="3848268"/>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6031991" y="2633472"/>
            <a:ext cx="371856" cy="579120"/>
          </a:xfrm>
          <a:prstGeom prst="rect">
            <a:avLst/>
          </a:prstGeom>
          <a:blipFill>
            <a:blip r:embed="rId3" cstate="print"/>
            <a:stretch>
              <a:fillRect/>
            </a:stretch>
          </a:blipFill>
        </p:spPr>
        <p:txBody>
          <a:bodyPr wrap="square" lIns="0" tIns="0" rIns="0" bIns="0" rtlCol="0"/>
          <a:lstStyle/>
          <a:p/>
        </p:txBody>
      </p:sp>
      <p:sp>
        <p:nvSpPr>
          <p:cNvPr id="7" name="object 7"/>
          <p:cNvSpPr/>
          <p:nvPr/>
        </p:nvSpPr>
        <p:spPr>
          <a:xfrm>
            <a:off x="4347971" y="3171444"/>
            <a:ext cx="371855" cy="367284"/>
          </a:xfrm>
          <a:prstGeom prst="rect">
            <a:avLst/>
          </a:prstGeom>
          <a:blipFill>
            <a:blip r:embed="rId4" cstate="print"/>
            <a:stretch>
              <a:fillRect/>
            </a:stretch>
          </a:blipFill>
        </p:spPr>
        <p:txBody>
          <a:bodyPr wrap="square" lIns="0" tIns="0" rIns="0" bIns="0" rtlCol="0"/>
          <a:lstStyle/>
          <a:p/>
        </p:txBody>
      </p:sp>
      <p:sp>
        <p:nvSpPr>
          <p:cNvPr id="8" name="object 8"/>
          <p:cNvSpPr/>
          <p:nvPr/>
        </p:nvSpPr>
        <p:spPr>
          <a:xfrm>
            <a:off x="6003035" y="4654296"/>
            <a:ext cx="615695" cy="481584"/>
          </a:xfrm>
          <a:prstGeom prst="rect">
            <a:avLst/>
          </a:prstGeom>
          <a:blipFill>
            <a:blip r:embed="rId5" cstate="print"/>
            <a:stretch>
              <a:fillRect/>
            </a:stretch>
          </a:blipFill>
        </p:spPr>
        <p:txBody>
          <a:bodyPr wrap="square" lIns="0" tIns="0" rIns="0" bIns="0" rtlCol="0"/>
          <a:lstStyle/>
          <a:p/>
        </p:txBody>
      </p:sp>
      <p:sp>
        <p:nvSpPr>
          <p:cNvPr id="9" name="object 9"/>
          <p:cNvSpPr/>
          <p:nvPr/>
        </p:nvSpPr>
        <p:spPr>
          <a:xfrm>
            <a:off x="3719195" y="4103043"/>
            <a:ext cx="1772920" cy="1765300"/>
          </a:xfrm>
          <a:custGeom>
            <a:avLst/>
            <a:gdLst/>
            <a:ahLst/>
            <a:cxnLst/>
            <a:rect l="l" t="t" r="r" b="b"/>
            <a:pathLst>
              <a:path w="1772920" h="1765300">
                <a:moveTo>
                  <a:pt x="891387" y="139700"/>
                </a:moveTo>
                <a:lnTo>
                  <a:pt x="753490" y="139700"/>
                </a:lnTo>
                <a:lnTo>
                  <a:pt x="753490" y="127000"/>
                </a:lnTo>
                <a:lnTo>
                  <a:pt x="758418" y="114300"/>
                </a:lnTo>
                <a:lnTo>
                  <a:pt x="758418" y="88900"/>
                </a:lnTo>
                <a:lnTo>
                  <a:pt x="761267" y="76200"/>
                </a:lnTo>
                <a:lnTo>
                  <a:pt x="762730" y="76200"/>
                </a:lnTo>
                <a:lnTo>
                  <a:pt x="763269" y="63500"/>
                </a:lnTo>
                <a:lnTo>
                  <a:pt x="770726" y="12700"/>
                </a:lnTo>
                <a:lnTo>
                  <a:pt x="774420" y="0"/>
                </a:lnTo>
                <a:lnTo>
                  <a:pt x="812204" y="0"/>
                </a:lnTo>
                <a:lnTo>
                  <a:pt x="818127" y="12700"/>
                </a:lnTo>
                <a:lnTo>
                  <a:pt x="824974" y="25400"/>
                </a:lnTo>
                <a:lnTo>
                  <a:pt x="832281" y="50800"/>
                </a:lnTo>
                <a:lnTo>
                  <a:pt x="835977" y="63500"/>
                </a:lnTo>
                <a:lnTo>
                  <a:pt x="843368" y="76200"/>
                </a:lnTo>
                <a:lnTo>
                  <a:pt x="858140" y="127000"/>
                </a:lnTo>
                <a:lnTo>
                  <a:pt x="891387" y="127000"/>
                </a:lnTo>
                <a:lnTo>
                  <a:pt x="891387" y="139700"/>
                </a:lnTo>
                <a:close/>
              </a:path>
              <a:path w="1772920" h="1765300">
                <a:moveTo>
                  <a:pt x="1026820" y="88900"/>
                </a:moveTo>
                <a:lnTo>
                  <a:pt x="944326" y="88900"/>
                </a:lnTo>
                <a:lnTo>
                  <a:pt x="955408" y="50800"/>
                </a:lnTo>
                <a:lnTo>
                  <a:pt x="965564" y="38100"/>
                </a:lnTo>
                <a:lnTo>
                  <a:pt x="973875" y="12700"/>
                </a:lnTo>
                <a:lnTo>
                  <a:pt x="980341" y="0"/>
                </a:lnTo>
                <a:lnTo>
                  <a:pt x="1014501" y="0"/>
                </a:lnTo>
                <a:lnTo>
                  <a:pt x="1017427" y="12700"/>
                </a:lnTo>
                <a:lnTo>
                  <a:pt x="1021430" y="38100"/>
                </a:lnTo>
                <a:lnTo>
                  <a:pt x="1024356" y="63500"/>
                </a:lnTo>
                <a:lnTo>
                  <a:pt x="1025126" y="76200"/>
                </a:lnTo>
                <a:lnTo>
                  <a:pt x="1026820" y="88900"/>
                </a:lnTo>
                <a:close/>
              </a:path>
              <a:path w="1772920" h="1765300">
                <a:moveTo>
                  <a:pt x="1196720" y="190500"/>
                </a:moveTo>
                <a:lnTo>
                  <a:pt x="586054" y="190500"/>
                </a:lnTo>
                <a:lnTo>
                  <a:pt x="586054" y="177800"/>
                </a:lnTo>
                <a:lnTo>
                  <a:pt x="585438" y="165100"/>
                </a:lnTo>
                <a:lnTo>
                  <a:pt x="583975" y="165100"/>
                </a:lnTo>
                <a:lnTo>
                  <a:pt x="581126" y="152400"/>
                </a:lnTo>
                <a:lnTo>
                  <a:pt x="581126" y="114300"/>
                </a:lnTo>
                <a:lnTo>
                  <a:pt x="578277" y="88900"/>
                </a:lnTo>
                <a:lnTo>
                  <a:pt x="576814" y="76200"/>
                </a:lnTo>
                <a:lnTo>
                  <a:pt x="576275" y="50800"/>
                </a:lnTo>
                <a:lnTo>
                  <a:pt x="582279" y="38100"/>
                </a:lnTo>
                <a:lnTo>
                  <a:pt x="613284" y="38100"/>
                </a:lnTo>
                <a:lnTo>
                  <a:pt x="620520" y="50800"/>
                </a:lnTo>
                <a:lnTo>
                  <a:pt x="631449" y="63500"/>
                </a:lnTo>
                <a:lnTo>
                  <a:pt x="645147" y="88900"/>
                </a:lnTo>
                <a:lnTo>
                  <a:pt x="649610" y="101600"/>
                </a:lnTo>
                <a:lnTo>
                  <a:pt x="660381" y="114300"/>
                </a:lnTo>
                <a:lnTo>
                  <a:pt x="664844" y="114300"/>
                </a:lnTo>
                <a:lnTo>
                  <a:pt x="674230" y="139700"/>
                </a:lnTo>
                <a:lnTo>
                  <a:pt x="680848" y="139700"/>
                </a:lnTo>
                <a:lnTo>
                  <a:pt x="685620" y="152400"/>
                </a:lnTo>
                <a:lnTo>
                  <a:pt x="1201648" y="152400"/>
                </a:lnTo>
                <a:lnTo>
                  <a:pt x="1201648" y="177800"/>
                </a:lnTo>
                <a:lnTo>
                  <a:pt x="1196720" y="190500"/>
                </a:lnTo>
                <a:close/>
              </a:path>
              <a:path w="1772920" h="1765300">
                <a:moveTo>
                  <a:pt x="1211491" y="114300"/>
                </a:moveTo>
                <a:lnTo>
                  <a:pt x="1130850" y="114300"/>
                </a:lnTo>
                <a:lnTo>
                  <a:pt x="1136005" y="101600"/>
                </a:lnTo>
                <a:lnTo>
                  <a:pt x="1142542" y="88900"/>
                </a:lnTo>
                <a:lnTo>
                  <a:pt x="1156322" y="76200"/>
                </a:lnTo>
                <a:lnTo>
                  <a:pt x="1167790" y="63500"/>
                </a:lnTo>
                <a:lnTo>
                  <a:pt x="1176486" y="50800"/>
                </a:lnTo>
                <a:lnTo>
                  <a:pt x="1216418" y="50800"/>
                </a:lnTo>
                <a:lnTo>
                  <a:pt x="1216341" y="63500"/>
                </a:lnTo>
                <a:lnTo>
                  <a:pt x="1215802" y="76200"/>
                </a:lnTo>
                <a:lnTo>
                  <a:pt x="1214339" y="88900"/>
                </a:lnTo>
                <a:lnTo>
                  <a:pt x="1211491" y="114300"/>
                </a:lnTo>
                <a:close/>
              </a:path>
              <a:path w="1772920" h="1765300">
                <a:moveTo>
                  <a:pt x="1031357" y="139700"/>
                </a:moveTo>
                <a:lnTo>
                  <a:pt x="891387" y="139700"/>
                </a:lnTo>
                <a:lnTo>
                  <a:pt x="896315" y="127000"/>
                </a:lnTo>
                <a:lnTo>
                  <a:pt x="928858" y="127000"/>
                </a:lnTo>
                <a:lnTo>
                  <a:pt x="931398" y="114300"/>
                </a:lnTo>
                <a:lnTo>
                  <a:pt x="940638" y="88900"/>
                </a:lnTo>
                <a:lnTo>
                  <a:pt x="1028514" y="88900"/>
                </a:lnTo>
                <a:lnTo>
                  <a:pt x="1029284" y="101600"/>
                </a:lnTo>
                <a:lnTo>
                  <a:pt x="1029360" y="114300"/>
                </a:lnTo>
                <a:lnTo>
                  <a:pt x="1029898" y="127000"/>
                </a:lnTo>
                <a:lnTo>
                  <a:pt x="1031357" y="139700"/>
                </a:lnTo>
                <a:close/>
              </a:path>
              <a:path w="1772920" h="1765300">
                <a:moveTo>
                  <a:pt x="1201648" y="152400"/>
                </a:moveTo>
                <a:lnTo>
                  <a:pt x="1106841" y="152400"/>
                </a:lnTo>
                <a:lnTo>
                  <a:pt x="1113459" y="139700"/>
                </a:lnTo>
                <a:lnTo>
                  <a:pt x="1122845" y="127000"/>
                </a:lnTo>
                <a:lnTo>
                  <a:pt x="1126617" y="114300"/>
                </a:lnTo>
                <a:lnTo>
                  <a:pt x="1206576" y="114300"/>
                </a:lnTo>
                <a:lnTo>
                  <a:pt x="1206499" y="127000"/>
                </a:lnTo>
                <a:lnTo>
                  <a:pt x="1205960" y="139700"/>
                </a:lnTo>
                <a:lnTo>
                  <a:pt x="1204497" y="139700"/>
                </a:lnTo>
                <a:lnTo>
                  <a:pt x="1201648" y="152400"/>
                </a:lnTo>
                <a:close/>
              </a:path>
              <a:path w="1772920" h="1765300">
                <a:moveTo>
                  <a:pt x="517101" y="215900"/>
                </a:moveTo>
                <a:lnTo>
                  <a:pt x="414524" y="215900"/>
                </a:lnTo>
                <a:lnTo>
                  <a:pt x="413677" y="203200"/>
                </a:lnTo>
                <a:lnTo>
                  <a:pt x="404368" y="177800"/>
                </a:lnTo>
                <a:lnTo>
                  <a:pt x="398289" y="165100"/>
                </a:lnTo>
                <a:lnTo>
                  <a:pt x="394980" y="139700"/>
                </a:lnTo>
                <a:lnTo>
                  <a:pt x="399289" y="139700"/>
                </a:lnTo>
                <a:lnTo>
                  <a:pt x="406907" y="127000"/>
                </a:lnTo>
                <a:lnTo>
                  <a:pt x="429150" y="127000"/>
                </a:lnTo>
                <a:lnTo>
                  <a:pt x="438923" y="139700"/>
                </a:lnTo>
                <a:lnTo>
                  <a:pt x="453312" y="152400"/>
                </a:lnTo>
                <a:lnTo>
                  <a:pt x="472782" y="165100"/>
                </a:lnTo>
                <a:lnTo>
                  <a:pt x="477241" y="165100"/>
                </a:lnTo>
                <a:lnTo>
                  <a:pt x="482626" y="177800"/>
                </a:lnTo>
                <a:lnTo>
                  <a:pt x="488015" y="177800"/>
                </a:lnTo>
                <a:lnTo>
                  <a:pt x="492480" y="190500"/>
                </a:lnTo>
                <a:lnTo>
                  <a:pt x="507562" y="203200"/>
                </a:lnTo>
                <a:lnTo>
                  <a:pt x="517101" y="215900"/>
                </a:lnTo>
                <a:close/>
              </a:path>
              <a:path w="1772920" h="1765300">
                <a:moveTo>
                  <a:pt x="1051517" y="152400"/>
                </a:moveTo>
                <a:lnTo>
                  <a:pt x="728865" y="152400"/>
                </a:lnTo>
                <a:lnTo>
                  <a:pt x="736178" y="139700"/>
                </a:lnTo>
                <a:lnTo>
                  <a:pt x="1043436" y="139700"/>
                </a:lnTo>
                <a:lnTo>
                  <a:pt x="1051517" y="152400"/>
                </a:lnTo>
                <a:close/>
              </a:path>
              <a:path w="1772920" h="1765300">
                <a:moveTo>
                  <a:pt x="1366627" y="228600"/>
                </a:moveTo>
                <a:lnTo>
                  <a:pt x="1256124" y="228600"/>
                </a:lnTo>
                <a:lnTo>
                  <a:pt x="1260741" y="215900"/>
                </a:lnTo>
                <a:lnTo>
                  <a:pt x="1273902" y="215900"/>
                </a:lnTo>
                <a:lnTo>
                  <a:pt x="1292756" y="190500"/>
                </a:lnTo>
                <a:lnTo>
                  <a:pt x="1300143" y="190500"/>
                </a:lnTo>
                <a:lnTo>
                  <a:pt x="1307530" y="177800"/>
                </a:lnTo>
                <a:lnTo>
                  <a:pt x="1314919" y="177800"/>
                </a:lnTo>
                <a:lnTo>
                  <a:pt x="1334461" y="165100"/>
                </a:lnTo>
                <a:lnTo>
                  <a:pt x="1349389" y="152400"/>
                </a:lnTo>
                <a:lnTo>
                  <a:pt x="1360623" y="139700"/>
                </a:lnTo>
                <a:lnTo>
                  <a:pt x="1383245" y="139700"/>
                </a:lnTo>
                <a:lnTo>
                  <a:pt x="1390555" y="152400"/>
                </a:lnTo>
                <a:lnTo>
                  <a:pt x="1393710" y="152400"/>
                </a:lnTo>
                <a:lnTo>
                  <a:pt x="1392018" y="165100"/>
                </a:lnTo>
                <a:lnTo>
                  <a:pt x="1387557" y="177800"/>
                </a:lnTo>
                <a:lnTo>
                  <a:pt x="1374013" y="215900"/>
                </a:lnTo>
                <a:lnTo>
                  <a:pt x="1366627" y="228600"/>
                </a:lnTo>
                <a:close/>
              </a:path>
              <a:path w="1772920" h="1765300">
                <a:moveTo>
                  <a:pt x="1206574" y="203200"/>
                </a:moveTo>
                <a:lnTo>
                  <a:pt x="572893" y="203200"/>
                </a:lnTo>
                <a:lnTo>
                  <a:pt x="579280" y="190500"/>
                </a:lnTo>
                <a:lnTo>
                  <a:pt x="1202726" y="190500"/>
                </a:lnTo>
                <a:lnTo>
                  <a:pt x="1206574" y="203200"/>
                </a:lnTo>
                <a:close/>
              </a:path>
              <a:path w="1772920" h="1765300">
                <a:moveTo>
                  <a:pt x="1226273" y="215900"/>
                </a:moveTo>
                <a:lnTo>
                  <a:pt x="542187" y="215900"/>
                </a:lnTo>
                <a:lnTo>
                  <a:pt x="551573" y="203200"/>
                </a:lnTo>
                <a:lnTo>
                  <a:pt x="1214116" y="203200"/>
                </a:lnTo>
                <a:lnTo>
                  <a:pt x="1226273" y="215900"/>
                </a:lnTo>
                <a:close/>
              </a:path>
              <a:path w="1772920" h="1765300">
                <a:moveTo>
                  <a:pt x="1350234" y="279400"/>
                </a:moveTo>
                <a:lnTo>
                  <a:pt x="432375" y="279400"/>
                </a:lnTo>
                <a:lnTo>
                  <a:pt x="433374" y="266700"/>
                </a:lnTo>
                <a:lnTo>
                  <a:pt x="432144" y="266700"/>
                </a:lnTo>
                <a:lnTo>
                  <a:pt x="429222" y="254000"/>
                </a:lnTo>
                <a:lnTo>
                  <a:pt x="423532" y="241300"/>
                </a:lnTo>
                <a:lnTo>
                  <a:pt x="419913" y="228600"/>
                </a:lnTo>
                <a:lnTo>
                  <a:pt x="416756" y="215900"/>
                </a:lnTo>
                <a:lnTo>
                  <a:pt x="1231188" y="215900"/>
                </a:lnTo>
                <a:lnTo>
                  <a:pt x="1241349" y="228600"/>
                </a:lnTo>
                <a:lnTo>
                  <a:pt x="1366627" y="228600"/>
                </a:lnTo>
                <a:lnTo>
                  <a:pt x="1359242" y="241300"/>
                </a:lnTo>
                <a:lnTo>
                  <a:pt x="1355624" y="254000"/>
                </a:lnTo>
                <a:lnTo>
                  <a:pt x="1352467" y="266700"/>
                </a:lnTo>
                <a:lnTo>
                  <a:pt x="1350234" y="279400"/>
                </a:lnTo>
                <a:close/>
              </a:path>
              <a:path w="1772920" h="1765300">
                <a:moveTo>
                  <a:pt x="255473" y="1384300"/>
                </a:moveTo>
                <a:lnTo>
                  <a:pt x="157594" y="1384300"/>
                </a:lnTo>
                <a:lnTo>
                  <a:pt x="160286" y="1371600"/>
                </a:lnTo>
                <a:lnTo>
                  <a:pt x="168057" y="1358900"/>
                </a:lnTo>
                <a:lnTo>
                  <a:pt x="180445" y="1346200"/>
                </a:lnTo>
                <a:lnTo>
                  <a:pt x="196989" y="1333500"/>
                </a:lnTo>
                <a:lnTo>
                  <a:pt x="221614" y="1308100"/>
                </a:lnTo>
                <a:lnTo>
                  <a:pt x="233079" y="1295400"/>
                </a:lnTo>
                <a:lnTo>
                  <a:pt x="239466" y="1282700"/>
                </a:lnTo>
                <a:lnTo>
                  <a:pt x="243083" y="1282700"/>
                </a:lnTo>
                <a:lnTo>
                  <a:pt x="246240" y="1270000"/>
                </a:lnTo>
                <a:lnTo>
                  <a:pt x="246009" y="1270000"/>
                </a:lnTo>
                <a:lnTo>
                  <a:pt x="244394" y="1257300"/>
                </a:lnTo>
                <a:lnTo>
                  <a:pt x="240009" y="1257300"/>
                </a:lnTo>
                <a:lnTo>
                  <a:pt x="231470" y="1244600"/>
                </a:lnTo>
                <a:lnTo>
                  <a:pt x="236385" y="1231900"/>
                </a:lnTo>
                <a:lnTo>
                  <a:pt x="226542" y="1231900"/>
                </a:lnTo>
                <a:lnTo>
                  <a:pt x="221614" y="1219200"/>
                </a:lnTo>
                <a:lnTo>
                  <a:pt x="64636" y="1219200"/>
                </a:lnTo>
                <a:lnTo>
                  <a:pt x="60709" y="1206500"/>
                </a:lnTo>
                <a:lnTo>
                  <a:pt x="59093" y="1206500"/>
                </a:lnTo>
                <a:lnTo>
                  <a:pt x="64711" y="1193800"/>
                </a:lnTo>
                <a:lnTo>
                  <a:pt x="74483" y="1181100"/>
                </a:lnTo>
                <a:lnTo>
                  <a:pt x="88873" y="1168400"/>
                </a:lnTo>
                <a:lnTo>
                  <a:pt x="108343" y="1155700"/>
                </a:lnTo>
                <a:lnTo>
                  <a:pt x="137896" y="1143000"/>
                </a:lnTo>
                <a:lnTo>
                  <a:pt x="152978" y="1130300"/>
                </a:lnTo>
                <a:lnTo>
                  <a:pt x="162517" y="1117600"/>
                </a:lnTo>
                <a:lnTo>
                  <a:pt x="172364" y="1117600"/>
                </a:lnTo>
                <a:lnTo>
                  <a:pt x="172287" y="1104900"/>
                </a:lnTo>
                <a:lnTo>
                  <a:pt x="171748" y="1104900"/>
                </a:lnTo>
                <a:lnTo>
                  <a:pt x="170285" y="1092200"/>
                </a:lnTo>
                <a:lnTo>
                  <a:pt x="167436" y="1079500"/>
                </a:lnTo>
                <a:lnTo>
                  <a:pt x="162521" y="1079500"/>
                </a:lnTo>
                <a:lnTo>
                  <a:pt x="158903" y="1066800"/>
                </a:lnTo>
                <a:lnTo>
                  <a:pt x="155746" y="1054100"/>
                </a:lnTo>
                <a:lnTo>
                  <a:pt x="142203" y="1054100"/>
                </a:lnTo>
                <a:lnTo>
                  <a:pt x="131201" y="1041400"/>
                </a:lnTo>
                <a:lnTo>
                  <a:pt x="33855" y="1041400"/>
                </a:lnTo>
                <a:lnTo>
                  <a:pt x="21312" y="1028700"/>
                </a:lnTo>
                <a:lnTo>
                  <a:pt x="11158" y="1028700"/>
                </a:lnTo>
                <a:lnTo>
                  <a:pt x="8005" y="1016000"/>
                </a:lnTo>
                <a:lnTo>
                  <a:pt x="5774" y="1016000"/>
                </a:lnTo>
                <a:lnTo>
                  <a:pt x="4927" y="1003300"/>
                </a:lnTo>
                <a:lnTo>
                  <a:pt x="12083" y="1003300"/>
                </a:lnTo>
                <a:lnTo>
                  <a:pt x="25239" y="990600"/>
                </a:lnTo>
                <a:lnTo>
                  <a:pt x="43012" y="977900"/>
                </a:lnTo>
                <a:lnTo>
                  <a:pt x="64020" y="977900"/>
                </a:lnTo>
                <a:lnTo>
                  <a:pt x="74253" y="965200"/>
                </a:lnTo>
                <a:lnTo>
                  <a:pt x="98501" y="965200"/>
                </a:lnTo>
                <a:lnTo>
                  <a:pt x="116349" y="952500"/>
                </a:lnTo>
                <a:lnTo>
                  <a:pt x="131737" y="952500"/>
                </a:lnTo>
                <a:lnTo>
                  <a:pt x="132968" y="939800"/>
                </a:lnTo>
                <a:lnTo>
                  <a:pt x="137896" y="939800"/>
                </a:lnTo>
                <a:lnTo>
                  <a:pt x="137896" y="914400"/>
                </a:lnTo>
                <a:lnTo>
                  <a:pt x="142824" y="901700"/>
                </a:lnTo>
                <a:lnTo>
                  <a:pt x="137896" y="901700"/>
                </a:lnTo>
                <a:lnTo>
                  <a:pt x="137049" y="889000"/>
                </a:lnTo>
                <a:lnTo>
                  <a:pt x="134816" y="889000"/>
                </a:lnTo>
                <a:lnTo>
                  <a:pt x="131660" y="876300"/>
                </a:lnTo>
                <a:lnTo>
                  <a:pt x="122501" y="876300"/>
                </a:lnTo>
                <a:lnTo>
                  <a:pt x="98501" y="863600"/>
                </a:lnTo>
                <a:lnTo>
                  <a:pt x="78797" y="863600"/>
                </a:lnTo>
                <a:lnTo>
                  <a:pt x="69408" y="850900"/>
                </a:lnTo>
                <a:lnTo>
                  <a:pt x="36011" y="850900"/>
                </a:lnTo>
                <a:lnTo>
                  <a:pt x="18468" y="838200"/>
                </a:lnTo>
                <a:lnTo>
                  <a:pt x="6465" y="838200"/>
                </a:lnTo>
                <a:lnTo>
                  <a:pt x="0" y="825500"/>
                </a:lnTo>
                <a:lnTo>
                  <a:pt x="0" y="800100"/>
                </a:lnTo>
                <a:lnTo>
                  <a:pt x="7235" y="800100"/>
                </a:lnTo>
                <a:lnTo>
                  <a:pt x="20932" y="787400"/>
                </a:lnTo>
                <a:lnTo>
                  <a:pt x="74253" y="787400"/>
                </a:lnTo>
                <a:lnTo>
                  <a:pt x="83104" y="774700"/>
                </a:lnTo>
                <a:lnTo>
                  <a:pt x="137896" y="774700"/>
                </a:lnTo>
                <a:lnTo>
                  <a:pt x="141513" y="762000"/>
                </a:lnTo>
                <a:lnTo>
                  <a:pt x="144665" y="762000"/>
                </a:lnTo>
                <a:lnTo>
                  <a:pt x="146894" y="749300"/>
                </a:lnTo>
                <a:lnTo>
                  <a:pt x="147739" y="736600"/>
                </a:lnTo>
                <a:lnTo>
                  <a:pt x="152666" y="736600"/>
                </a:lnTo>
                <a:lnTo>
                  <a:pt x="152666" y="698500"/>
                </a:lnTo>
                <a:lnTo>
                  <a:pt x="142819" y="698500"/>
                </a:lnTo>
                <a:lnTo>
                  <a:pt x="133280" y="685800"/>
                </a:lnTo>
                <a:lnTo>
                  <a:pt x="118198" y="685800"/>
                </a:lnTo>
                <a:lnTo>
                  <a:pt x="110809" y="673100"/>
                </a:lnTo>
                <a:lnTo>
                  <a:pt x="96035" y="673100"/>
                </a:lnTo>
                <a:lnTo>
                  <a:pt x="88645" y="660400"/>
                </a:lnTo>
                <a:lnTo>
                  <a:pt x="68405" y="647700"/>
                </a:lnTo>
                <a:lnTo>
                  <a:pt x="52322" y="635000"/>
                </a:lnTo>
                <a:lnTo>
                  <a:pt x="40856" y="635000"/>
                </a:lnTo>
                <a:lnTo>
                  <a:pt x="34467" y="622300"/>
                </a:lnTo>
                <a:lnTo>
                  <a:pt x="35314" y="609600"/>
                </a:lnTo>
                <a:lnTo>
                  <a:pt x="37547" y="609600"/>
                </a:lnTo>
                <a:lnTo>
                  <a:pt x="40704" y="596900"/>
                </a:lnTo>
                <a:lnTo>
                  <a:pt x="190220" y="596900"/>
                </a:lnTo>
                <a:lnTo>
                  <a:pt x="195374" y="584200"/>
                </a:lnTo>
                <a:lnTo>
                  <a:pt x="201917" y="571500"/>
                </a:lnTo>
                <a:lnTo>
                  <a:pt x="205534" y="558800"/>
                </a:lnTo>
                <a:lnTo>
                  <a:pt x="208686" y="558800"/>
                </a:lnTo>
                <a:lnTo>
                  <a:pt x="210914" y="546100"/>
                </a:lnTo>
                <a:lnTo>
                  <a:pt x="211759" y="546100"/>
                </a:lnTo>
                <a:lnTo>
                  <a:pt x="211759" y="533400"/>
                </a:lnTo>
                <a:lnTo>
                  <a:pt x="204997" y="533400"/>
                </a:lnTo>
                <a:lnTo>
                  <a:pt x="198611" y="520700"/>
                </a:lnTo>
                <a:lnTo>
                  <a:pt x="187147" y="508000"/>
                </a:lnTo>
                <a:lnTo>
                  <a:pt x="179755" y="508000"/>
                </a:lnTo>
                <a:lnTo>
                  <a:pt x="164978" y="495300"/>
                </a:lnTo>
                <a:lnTo>
                  <a:pt x="157594" y="482600"/>
                </a:lnTo>
                <a:lnTo>
                  <a:pt x="140972" y="469900"/>
                </a:lnTo>
                <a:lnTo>
                  <a:pt x="128046" y="457200"/>
                </a:lnTo>
                <a:lnTo>
                  <a:pt x="118812" y="444500"/>
                </a:lnTo>
                <a:lnTo>
                  <a:pt x="273943" y="444500"/>
                </a:lnTo>
                <a:lnTo>
                  <a:pt x="279098" y="431800"/>
                </a:lnTo>
                <a:lnTo>
                  <a:pt x="285635" y="419100"/>
                </a:lnTo>
                <a:lnTo>
                  <a:pt x="290563" y="419100"/>
                </a:lnTo>
                <a:lnTo>
                  <a:pt x="299102" y="406400"/>
                </a:lnTo>
                <a:lnTo>
                  <a:pt x="305102" y="406400"/>
                </a:lnTo>
                <a:lnTo>
                  <a:pt x="305333" y="393700"/>
                </a:lnTo>
                <a:lnTo>
                  <a:pt x="305102" y="393700"/>
                </a:lnTo>
                <a:lnTo>
                  <a:pt x="303487" y="381000"/>
                </a:lnTo>
                <a:lnTo>
                  <a:pt x="299102" y="381000"/>
                </a:lnTo>
                <a:lnTo>
                  <a:pt x="290563" y="355600"/>
                </a:lnTo>
                <a:lnTo>
                  <a:pt x="283943" y="355600"/>
                </a:lnTo>
                <a:lnTo>
                  <a:pt x="272557" y="342900"/>
                </a:lnTo>
                <a:lnTo>
                  <a:pt x="265938" y="330200"/>
                </a:lnTo>
                <a:lnTo>
                  <a:pt x="255782" y="304800"/>
                </a:lnTo>
                <a:lnTo>
                  <a:pt x="247470" y="292100"/>
                </a:lnTo>
                <a:lnTo>
                  <a:pt x="241004" y="279400"/>
                </a:lnTo>
                <a:lnTo>
                  <a:pt x="236385" y="266700"/>
                </a:lnTo>
                <a:lnTo>
                  <a:pt x="261010" y="241300"/>
                </a:lnTo>
                <a:lnTo>
                  <a:pt x="267398" y="254000"/>
                </a:lnTo>
                <a:lnTo>
                  <a:pt x="278865" y="254000"/>
                </a:lnTo>
                <a:lnTo>
                  <a:pt x="294948" y="266700"/>
                </a:lnTo>
                <a:lnTo>
                  <a:pt x="315188" y="279400"/>
                </a:lnTo>
                <a:lnTo>
                  <a:pt x="325344" y="279400"/>
                </a:lnTo>
                <a:lnTo>
                  <a:pt x="333654" y="292100"/>
                </a:lnTo>
                <a:lnTo>
                  <a:pt x="344728" y="292100"/>
                </a:lnTo>
                <a:lnTo>
                  <a:pt x="362661" y="304800"/>
                </a:lnTo>
                <a:lnTo>
                  <a:pt x="373667" y="317500"/>
                </a:lnTo>
                <a:lnTo>
                  <a:pt x="1383398" y="317500"/>
                </a:lnTo>
                <a:lnTo>
                  <a:pt x="1390016" y="330200"/>
                </a:lnTo>
                <a:lnTo>
                  <a:pt x="1527683" y="330200"/>
                </a:lnTo>
                <a:lnTo>
                  <a:pt x="1511909" y="342900"/>
                </a:lnTo>
                <a:lnTo>
                  <a:pt x="808185" y="342900"/>
                </a:lnTo>
                <a:lnTo>
                  <a:pt x="718372" y="368300"/>
                </a:lnTo>
                <a:lnTo>
                  <a:pt x="675604" y="381000"/>
                </a:lnTo>
                <a:lnTo>
                  <a:pt x="634538" y="406400"/>
                </a:lnTo>
                <a:lnTo>
                  <a:pt x="595382" y="419100"/>
                </a:lnTo>
                <a:lnTo>
                  <a:pt x="558344" y="444500"/>
                </a:lnTo>
                <a:lnTo>
                  <a:pt x="523632" y="482600"/>
                </a:lnTo>
                <a:lnTo>
                  <a:pt x="491453" y="508000"/>
                </a:lnTo>
                <a:lnTo>
                  <a:pt x="462015" y="546100"/>
                </a:lnTo>
                <a:lnTo>
                  <a:pt x="435526" y="584200"/>
                </a:lnTo>
                <a:lnTo>
                  <a:pt x="412193" y="622300"/>
                </a:lnTo>
                <a:lnTo>
                  <a:pt x="392225" y="660400"/>
                </a:lnTo>
                <a:lnTo>
                  <a:pt x="375829" y="711200"/>
                </a:lnTo>
                <a:lnTo>
                  <a:pt x="363212" y="749300"/>
                </a:lnTo>
                <a:lnTo>
                  <a:pt x="354583" y="800100"/>
                </a:lnTo>
                <a:lnTo>
                  <a:pt x="350270" y="850900"/>
                </a:lnTo>
                <a:lnTo>
                  <a:pt x="350355" y="901700"/>
                </a:lnTo>
                <a:lnTo>
                  <a:pt x="354675" y="952500"/>
                </a:lnTo>
                <a:lnTo>
                  <a:pt x="363069" y="990600"/>
                </a:lnTo>
                <a:lnTo>
                  <a:pt x="375374" y="1041400"/>
                </a:lnTo>
                <a:lnTo>
                  <a:pt x="391428" y="1079500"/>
                </a:lnTo>
                <a:lnTo>
                  <a:pt x="411069" y="1117600"/>
                </a:lnTo>
                <a:lnTo>
                  <a:pt x="434136" y="1155700"/>
                </a:lnTo>
                <a:lnTo>
                  <a:pt x="460465" y="1193800"/>
                </a:lnTo>
                <a:lnTo>
                  <a:pt x="489895" y="1231900"/>
                </a:lnTo>
                <a:lnTo>
                  <a:pt x="522264" y="1270000"/>
                </a:lnTo>
                <a:lnTo>
                  <a:pt x="557409" y="1295400"/>
                </a:lnTo>
                <a:lnTo>
                  <a:pt x="595169" y="1320800"/>
                </a:lnTo>
                <a:lnTo>
                  <a:pt x="635381" y="1346200"/>
                </a:lnTo>
                <a:lnTo>
                  <a:pt x="656632" y="1358900"/>
                </a:lnTo>
                <a:lnTo>
                  <a:pt x="297329" y="1358900"/>
                </a:lnTo>
                <a:lnTo>
                  <a:pt x="288020" y="1371600"/>
                </a:lnTo>
                <a:lnTo>
                  <a:pt x="263399" y="1371600"/>
                </a:lnTo>
                <a:lnTo>
                  <a:pt x="255473" y="1384300"/>
                </a:lnTo>
                <a:close/>
              </a:path>
              <a:path w="1772920" h="1765300">
                <a:moveTo>
                  <a:pt x="1527683" y="330200"/>
                </a:moveTo>
                <a:lnTo>
                  <a:pt x="1408485" y="330200"/>
                </a:lnTo>
                <a:lnTo>
                  <a:pt x="1418024" y="317500"/>
                </a:lnTo>
                <a:lnTo>
                  <a:pt x="1433106" y="304800"/>
                </a:lnTo>
                <a:lnTo>
                  <a:pt x="1457348" y="304800"/>
                </a:lnTo>
                <a:lnTo>
                  <a:pt x="1467586" y="292100"/>
                </a:lnTo>
                <a:lnTo>
                  <a:pt x="1487898" y="279400"/>
                </a:lnTo>
                <a:lnTo>
                  <a:pt x="1504519" y="279400"/>
                </a:lnTo>
                <a:lnTo>
                  <a:pt x="1517448" y="266700"/>
                </a:lnTo>
                <a:lnTo>
                  <a:pt x="1531836" y="266700"/>
                </a:lnTo>
                <a:lnTo>
                  <a:pt x="1538376" y="279400"/>
                </a:lnTo>
                <a:lnTo>
                  <a:pt x="1543992" y="292100"/>
                </a:lnTo>
                <a:lnTo>
                  <a:pt x="1544454" y="292100"/>
                </a:lnTo>
                <a:lnTo>
                  <a:pt x="1538377" y="304800"/>
                </a:lnTo>
                <a:lnTo>
                  <a:pt x="1527683" y="330200"/>
                </a:lnTo>
                <a:close/>
              </a:path>
              <a:path w="1772920" h="1765300">
                <a:moveTo>
                  <a:pt x="1349387" y="292100"/>
                </a:moveTo>
                <a:lnTo>
                  <a:pt x="422991" y="292100"/>
                </a:lnTo>
                <a:lnTo>
                  <a:pt x="429069" y="279400"/>
                </a:lnTo>
                <a:lnTo>
                  <a:pt x="1349387" y="279400"/>
                </a:lnTo>
                <a:lnTo>
                  <a:pt x="1349387" y="292100"/>
                </a:lnTo>
                <a:close/>
              </a:path>
              <a:path w="1772920" h="1765300">
                <a:moveTo>
                  <a:pt x="1359776" y="304800"/>
                </a:moveTo>
                <a:lnTo>
                  <a:pt x="413677" y="304800"/>
                </a:lnTo>
                <a:lnTo>
                  <a:pt x="413677" y="292100"/>
                </a:lnTo>
                <a:lnTo>
                  <a:pt x="1353697" y="292100"/>
                </a:lnTo>
                <a:lnTo>
                  <a:pt x="1359776" y="304800"/>
                </a:lnTo>
                <a:close/>
              </a:path>
              <a:path w="1772920" h="1765300">
                <a:moveTo>
                  <a:pt x="1369085" y="317500"/>
                </a:moveTo>
                <a:lnTo>
                  <a:pt x="392749" y="317500"/>
                </a:lnTo>
                <a:lnTo>
                  <a:pt x="399369" y="304800"/>
                </a:lnTo>
                <a:lnTo>
                  <a:pt x="1369085" y="304800"/>
                </a:lnTo>
                <a:lnTo>
                  <a:pt x="1369085" y="317500"/>
                </a:lnTo>
                <a:close/>
              </a:path>
              <a:path w="1772920" h="1765300">
                <a:moveTo>
                  <a:pt x="1423263" y="1397000"/>
                </a:moveTo>
                <a:lnTo>
                  <a:pt x="1005924" y="1397000"/>
                </a:lnTo>
                <a:lnTo>
                  <a:pt x="1093483" y="1371600"/>
                </a:lnTo>
                <a:lnTo>
                  <a:pt x="1134820" y="1346200"/>
                </a:lnTo>
                <a:lnTo>
                  <a:pt x="1174232" y="1320800"/>
                </a:lnTo>
                <a:lnTo>
                  <a:pt x="1211495" y="1295400"/>
                </a:lnTo>
                <a:lnTo>
                  <a:pt x="1246388" y="1270000"/>
                </a:lnTo>
                <a:lnTo>
                  <a:pt x="1278686" y="1231900"/>
                </a:lnTo>
                <a:lnTo>
                  <a:pt x="1308167" y="1206500"/>
                </a:lnTo>
                <a:lnTo>
                  <a:pt x="1334608" y="1168400"/>
                </a:lnTo>
                <a:lnTo>
                  <a:pt x="1357786" y="1117600"/>
                </a:lnTo>
                <a:lnTo>
                  <a:pt x="1377477" y="1079500"/>
                </a:lnTo>
                <a:lnTo>
                  <a:pt x="1393460" y="1041400"/>
                </a:lnTo>
                <a:lnTo>
                  <a:pt x="1405512" y="990600"/>
                </a:lnTo>
                <a:lnTo>
                  <a:pt x="1413408" y="939800"/>
                </a:lnTo>
                <a:lnTo>
                  <a:pt x="1417721" y="889000"/>
                </a:lnTo>
                <a:lnTo>
                  <a:pt x="1417636" y="850900"/>
                </a:lnTo>
                <a:lnTo>
                  <a:pt x="1413316" y="800100"/>
                </a:lnTo>
                <a:lnTo>
                  <a:pt x="1404922" y="749300"/>
                </a:lnTo>
                <a:lnTo>
                  <a:pt x="1392618" y="711200"/>
                </a:lnTo>
                <a:lnTo>
                  <a:pt x="1376563" y="660400"/>
                </a:lnTo>
                <a:lnTo>
                  <a:pt x="1356922" y="622300"/>
                </a:lnTo>
                <a:lnTo>
                  <a:pt x="1333856" y="584200"/>
                </a:lnTo>
                <a:lnTo>
                  <a:pt x="1307526" y="546100"/>
                </a:lnTo>
                <a:lnTo>
                  <a:pt x="1278096" y="508000"/>
                </a:lnTo>
                <a:lnTo>
                  <a:pt x="1245728" y="482600"/>
                </a:lnTo>
                <a:lnTo>
                  <a:pt x="1210582" y="444500"/>
                </a:lnTo>
                <a:lnTo>
                  <a:pt x="1172823" y="419100"/>
                </a:lnTo>
                <a:lnTo>
                  <a:pt x="1132610" y="406400"/>
                </a:lnTo>
                <a:lnTo>
                  <a:pt x="1090108" y="381000"/>
                </a:lnTo>
                <a:lnTo>
                  <a:pt x="1045477" y="368300"/>
                </a:lnTo>
                <a:lnTo>
                  <a:pt x="998881" y="355600"/>
                </a:lnTo>
                <a:lnTo>
                  <a:pt x="950480" y="342900"/>
                </a:lnTo>
                <a:lnTo>
                  <a:pt x="1511909" y="342900"/>
                </a:lnTo>
                <a:lnTo>
                  <a:pt x="1508137" y="355600"/>
                </a:lnTo>
                <a:lnTo>
                  <a:pt x="1503903" y="355600"/>
                </a:lnTo>
                <a:lnTo>
                  <a:pt x="1498749" y="368300"/>
                </a:lnTo>
                <a:lnTo>
                  <a:pt x="1492211" y="381000"/>
                </a:lnTo>
                <a:lnTo>
                  <a:pt x="1482897" y="393700"/>
                </a:lnTo>
                <a:lnTo>
                  <a:pt x="1476819" y="393700"/>
                </a:lnTo>
                <a:lnTo>
                  <a:pt x="1473513" y="406400"/>
                </a:lnTo>
                <a:lnTo>
                  <a:pt x="1472514" y="406400"/>
                </a:lnTo>
                <a:lnTo>
                  <a:pt x="1473436" y="419100"/>
                </a:lnTo>
                <a:lnTo>
                  <a:pt x="1476203" y="419100"/>
                </a:lnTo>
                <a:lnTo>
                  <a:pt x="1480818" y="431800"/>
                </a:lnTo>
                <a:lnTo>
                  <a:pt x="1487284" y="431800"/>
                </a:lnTo>
                <a:lnTo>
                  <a:pt x="1487284" y="444500"/>
                </a:lnTo>
                <a:lnTo>
                  <a:pt x="1492211" y="444500"/>
                </a:lnTo>
                <a:lnTo>
                  <a:pt x="1498749" y="457200"/>
                </a:lnTo>
                <a:lnTo>
                  <a:pt x="1664576" y="457200"/>
                </a:lnTo>
                <a:lnTo>
                  <a:pt x="1659727" y="469900"/>
                </a:lnTo>
                <a:lnTo>
                  <a:pt x="1651649" y="469900"/>
                </a:lnTo>
                <a:lnTo>
                  <a:pt x="1638953" y="482600"/>
                </a:lnTo>
                <a:lnTo>
                  <a:pt x="1620253" y="508000"/>
                </a:lnTo>
                <a:lnTo>
                  <a:pt x="1612940" y="508000"/>
                </a:lnTo>
                <a:lnTo>
                  <a:pt x="1606092" y="520700"/>
                </a:lnTo>
                <a:lnTo>
                  <a:pt x="1600168" y="520700"/>
                </a:lnTo>
                <a:lnTo>
                  <a:pt x="1595627" y="533400"/>
                </a:lnTo>
                <a:lnTo>
                  <a:pt x="1580621" y="533400"/>
                </a:lnTo>
                <a:lnTo>
                  <a:pt x="1571617" y="546100"/>
                </a:lnTo>
                <a:lnTo>
                  <a:pt x="1567229" y="558800"/>
                </a:lnTo>
                <a:lnTo>
                  <a:pt x="1566152" y="558800"/>
                </a:lnTo>
                <a:lnTo>
                  <a:pt x="1566691" y="571500"/>
                </a:lnTo>
                <a:lnTo>
                  <a:pt x="1568153" y="571500"/>
                </a:lnTo>
                <a:lnTo>
                  <a:pt x="1571002" y="584200"/>
                </a:lnTo>
                <a:lnTo>
                  <a:pt x="1571002" y="596900"/>
                </a:lnTo>
                <a:lnTo>
                  <a:pt x="1575930" y="596900"/>
                </a:lnTo>
                <a:lnTo>
                  <a:pt x="1579624" y="609600"/>
                </a:lnTo>
                <a:lnTo>
                  <a:pt x="1583315" y="609600"/>
                </a:lnTo>
                <a:lnTo>
                  <a:pt x="1587006" y="622300"/>
                </a:lnTo>
                <a:lnTo>
                  <a:pt x="1734985" y="622300"/>
                </a:lnTo>
                <a:lnTo>
                  <a:pt x="1737831" y="635000"/>
                </a:lnTo>
                <a:lnTo>
                  <a:pt x="1739755" y="647700"/>
                </a:lnTo>
                <a:lnTo>
                  <a:pt x="1738452" y="647700"/>
                </a:lnTo>
                <a:lnTo>
                  <a:pt x="1732755" y="660400"/>
                </a:lnTo>
                <a:lnTo>
                  <a:pt x="1722440" y="660400"/>
                </a:lnTo>
                <a:lnTo>
                  <a:pt x="1706587" y="673100"/>
                </a:lnTo>
                <a:lnTo>
                  <a:pt x="1684274" y="685800"/>
                </a:lnTo>
                <a:lnTo>
                  <a:pt x="1654721" y="698500"/>
                </a:lnTo>
                <a:lnTo>
                  <a:pt x="1636873" y="711200"/>
                </a:lnTo>
                <a:lnTo>
                  <a:pt x="1626409" y="711200"/>
                </a:lnTo>
                <a:lnTo>
                  <a:pt x="1621484" y="723900"/>
                </a:lnTo>
                <a:lnTo>
                  <a:pt x="1620253" y="723900"/>
                </a:lnTo>
                <a:lnTo>
                  <a:pt x="1620253" y="749300"/>
                </a:lnTo>
                <a:lnTo>
                  <a:pt x="1615325" y="762000"/>
                </a:lnTo>
                <a:lnTo>
                  <a:pt x="1620253" y="762000"/>
                </a:lnTo>
                <a:lnTo>
                  <a:pt x="1623870" y="774700"/>
                </a:lnTo>
                <a:lnTo>
                  <a:pt x="1627022" y="787400"/>
                </a:lnTo>
                <a:lnTo>
                  <a:pt x="1640565" y="787400"/>
                </a:lnTo>
                <a:lnTo>
                  <a:pt x="1651571" y="800100"/>
                </a:lnTo>
                <a:lnTo>
                  <a:pt x="1703971" y="800100"/>
                </a:lnTo>
                <a:lnTo>
                  <a:pt x="1727828" y="812800"/>
                </a:lnTo>
                <a:lnTo>
                  <a:pt x="1760759" y="812800"/>
                </a:lnTo>
                <a:lnTo>
                  <a:pt x="1767992" y="825500"/>
                </a:lnTo>
                <a:lnTo>
                  <a:pt x="1772919" y="838200"/>
                </a:lnTo>
                <a:lnTo>
                  <a:pt x="1772919" y="850900"/>
                </a:lnTo>
                <a:lnTo>
                  <a:pt x="1761527" y="850900"/>
                </a:lnTo>
                <a:lnTo>
                  <a:pt x="1749523" y="863600"/>
                </a:lnTo>
                <a:lnTo>
                  <a:pt x="1731980" y="863600"/>
                </a:lnTo>
                <a:lnTo>
                  <a:pt x="1708899" y="876300"/>
                </a:lnTo>
                <a:lnTo>
                  <a:pt x="1674418" y="876300"/>
                </a:lnTo>
                <a:lnTo>
                  <a:pt x="1656493" y="889000"/>
                </a:lnTo>
                <a:lnTo>
                  <a:pt x="1639103" y="889000"/>
                </a:lnTo>
                <a:lnTo>
                  <a:pt x="1635023" y="901700"/>
                </a:lnTo>
                <a:lnTo>
                  <a:pt x="1630095" y="901700"/>
                </a:lnTo>
                <a:lnTo>
                  <a:pt x="1630095" y="927100"/>
                </a:lnTo>
                <a:lnTo>
                  <a:pt x="1620253" y="939800"/>
                </a:lnTo>
                <a:lnTo>
                  <a:pt x="1628022" y="939800"/>
                </a:lnTo>
                <a:lnTo>
                  <a:pt x="1628252" y="952500"/>
                </a:lnTo>
                <a:lnTo>
                  <a:pt x="1629404" y="965200"/>
                </a:lnTo>
                <a:lnTo>
                  <a:pt x="1639949" y="965200"/>
                </a:lnTo>
                <a:lnTo>
                  <a:pt x="1649492" y="977900"/>
                </a:lnTo>
                <a:lnTo>
                  <a:pt x="1672730" y="977900"/>
                </a:lnTo>
                <a:lnTo>
                  <a:pt x="1690890" y="990600"/>
                </a:lnTo>
                <a:lnTo>
                  <a:pt x="1699044" y="990600"/>
                </a:lnTo>
                <a:lnTo>
                  <a:pt x="1722132" y="1003300"/>
                </a:lnTo>
                <a:lnTo>
                  <a:pt x="1739679" y="1016000"/>
                </a:lnTo>
                <a:lnTo>
                  <a:pt x="1751684" y="1016000"/>
                </a:lnTo>
                <a:lnTo>
                  <a:pt x="1758149" y="1028700"/>
                </a:lnTo>
                <a:lnTo>
                  <a:pt x="1758149" y="1041400"/>
                </a:lnTo>
                <a:lnTo>
                  <a:pt x="1753222" y="1054100"/>
                </a:lnTo>
                <a:lnTo>
                  <a:pt x="1741752" y="1054100"/>
                </a:lnTo>
                <a:lnTo>
                  <a:pt x="1729209" y="1066800"/>
                </a:lnTo>
                <a:lnTo>
                  <a:pt x="1606786" y="1066800"/>
                </a:lnTo>
                <a:lnTo>
                  <a:pt x="1603633" y="1079500"/>
                </a:lnTo>
                <a:lnTo>
                  <a:pt x="1601402" y="1092200"/>
                </a:lnTo>
                <a:lnTo>
                  <a:pt x="1595627" y="1092200"/>
                </a:lnTo>
                <a:lnTo>
                  <a:pt x="1595627" y="1104900"/>
                </a:lnTo>
                <a:lnTo>
                  <a:pt x="1590700" y="1117600"/>
                </a:lnTo>
                <a:lnTo>
                  <a:pt x="1590700" y="1130300"/>
                </a:lnTo>
                <a:lnTo>
                  <a:pt x="1593933" y="1130300"/>
                </a:lnTo>
                <a:lnTo>
                  <a:pt x="1598090" y="1143000"/>
                </a:lnTo>
                <a:lnTo>
                  <a:pt x="1605939" y="1143000"/>
                </a:lnTo>
                <a:lnTo>
                  <a:pt x="1620253" y="1155700"/>
                </a:lnTo>
                <a:lnTo>
                  <a:pt x="1627637" y="1155700"/>
                </a:lnTo>
                <a:lnTo>
                  <a:pt x="1635024" y="1168400"/>
                </a:lnTo>
                <a:lnTo>
                  <a:pt x="1642414" y="1168400"/>
                </a:lnTo>
                <a:lnTo>
                  <a:pt x="1649806" y="1181100"/>
                </a:lnTo>
                <a:lnTo>
                  <a:pt x="1669270" y="1193800"/>
                </a:lnTo>
                <a:lnTo>
                  <a:pt x="1683659" y="1206500"/>
                </a:lnTo>
                <a:lnTo>
                  <a:pt x="1693431" y="1219200"/>
                </a:lnTo>
                <a:lnTo>
                  <a:pt x="1699044" y="1219200"/>
                </a:lnTo>
                <a:lnTo>
                  <a:pt x="1699044" y="1231900"/>
                </a:lnTo>
                <a:lnTo>
                  <a:pt x="1542606" y="1231900"/>
                </a:lnTo>
                <a:lnTo>
                  <a:pt x="1538376" y="1244600"/>
                </a:lnTo>
                <a:lnTo>
                  <a:pt x="1533222" y="1244600"/>
                </a:lnTo>
                <a:lnTo>
                  <a:pt x="1526679" y="1257300"/>
                </a:lnTo>
                <a:lnTo>
                  <a:pt x="1520219" y="1270000"/>
                </a:lnTo>
                <a:lnTo>
                  <a:pt x="1515603" y="1270000"/>
                </a:lnTo>
                <a:lnTo>
                  <a:pt x="1512833" y="1282700"/>
                </a:lnTo>
                <a:lnTo>
                  <a:pt x="1511909" y="1282700"/>
                </a:lnTo>
                <a:lnTo>
                  <a:pt x="1511909" y="1295400"/>
                </a:lnTo>
                <a:lnTo>
                  <a:pt x="1518683" y="1295400"/>
                </a:lnTo>
                <a:lnTo>
                  <a:pt x="1525070" y="1308100"/>
                </a:lnTo>
                <a:lnTo>
                  <a:pt x="1536534" y="1320800"/>
                </a:lnTo>
                <a:lnTo>
                  <a:pt x="1541070" y="1320800"/>
                </a:lnTo>
                <a:lnTo>
                  <a:pt x="1546994" y="1333500"/>
                </a:lnTo>
                <a:lnTo>
                  <a:pt x="1553845" y="1346200"/>
                </a:lnTo>
                <a:lnTo>
                  <a:pt x="1561160" y="1346200"/>
                </a:lnTo>
                <a:lnTo>
                  <a:pt x="1574855" y="1371600"/>
                </a:lnTo>
                <a:lnTo>
                  <a:pt x="1444039" y="1371600"/>
                </a:lnTo>
                <a:lnTo>
                  <a:pt x="1439267" y="1384300"/>
                </a:lnTo>
                <a:lnTo>
                  <a:pt x="1432649" y="1384300"/>
                </a:lnTo>
                <a:lnTo>
                  <a:pt x="1423263" y="1397000"/>
                </a:lnTo>
                <a:close/>
              </a:path>
              <a:path w="1772920" h="1765300">
                <a:moveTo>
                  <a:pt x="152053" y="419100"/>
                </a:moveTo>
                <a:lnTo>
                  <a:pt x="128505" y="419100"/>
                </a:lnTo>
                <a:lnTo>
                  <a:pt x="132968" y="406400"/>
                </a:lnTo>
                <a:lnTo>
                  <a:pt x="139511" y="406400"/>
                </a:lnTo>
                <a:lnTo>
                  <a:pt x="152053" y="419100"/>
                </a:lnTo>
                <a:close/>
              </a:path>
              <a:path w="1772920" h="1765300">
                <a:moveTo>
                  <a:pt x="226542" y="444500"/>
                </a:moveTo>
                <a:lnTo>
                  <a:pt x="113271" y="444500"/>
                </a:lnTo>
                <a:lnTo>
                  <a:pt x="117734" y="431800"/>
                </a:lnTo>
                <a:lnTo>
                  <a:pt x="123120" y="419100"/>
                </a:lnTo>
                <a:lnTo>
                  <a:pt x="196989" y="419100"/>
                </a:lnTo>
                <a:lnTo>
                  <a:pt x="226542" y="444500"/>
                </a:lnTo>
                <a:close/>
              </a:path>
              <a:path w="1772920" h="1765300">
                <a:moveTo>
                  <a:pt x="1662959" y="457200"/>
                </a:moveTo>
                <a:lnTo>
                  <a:pt x="1556692" y="457200"/>
                </a:lnTo>
                <a:lnTo>
                  <a:pt x="1566079" y="444500"/>
                </a:lnTo>
                <a:lnTo>
                  <a:pt x="1585772" y="444500"/>
                </a:lnTo>
                <a:lnTo>
                  <a:pt x="1609631" y="431800"/>
                </a:lnTo>
                <a:lnTo>
                  <a:pt x="1654187" y="431800"/>
                </a:lnTo>
                <a:lnTo>
                  <a:pt x="1659034" y="444500"/>
                </a:lnTo>
                <a:lnTo>
                  <a:pt x="1662959" y="457200"/>
                </a:lnTo>
                <a:close/>
              </a:path>
              <a:path w="1772920" h="1765300">
                <a:moveTo>
                  <a:pt x="1710128" y="622300"/>
                </a:moveTo>
                <a:lnTo>
                  <a:pt x="1656416" y="622300"/>
                </a:lnTo>
                <a:lnTo>
                  <a:pt x="1664576" y="609600"/>
                </a:lnTo>
                <a:lnTo>
                  <a:pt x="1690583" y="609600"/>
                </a:lnTo>
                <a:lnTo>
                  <a:pt x="1710128" y="622300"/>
                </a:lnTo>
                <a:close/>
              </a:path>
              <a:path w="1772920" h="1765300">
                <a:moveTo>
                  <a:pt x="137896" y="1231900"/>
                </a:moveTo>
                <a:lnTo>
                  <a:pt x="73875" y="1231900"/>
                </a:lnTo>
                <a:lnTo>
                  <a:pt x="69487" y="1219200"/>
                </a:lnTo>
                <a:lnTo>
                  <a:pt x="148206" y="1219200"/>
                </a:lnTo>
                <a:lnTo>
                  <a:pt x="137896" y="1231900"/>
                </a:lnTo>
                <a:close/>
              </a:path>
              <a:path w="1772920" h="1765300">
                <a:moveTo>
                  <a:pt x="1693506" y="1244600"/>
                </a:moveTo>
                <a:lnTo>
                  <a:pt x="1593932" y="1244600"/>
                </a:lnTo>
                <a:lnTo>
                  <a:pt x="1585772" y="1231900"/>
                </a:lnTo>
                <a:lnTo>
                  <a:pt x="1697429" y="1231900"/>
                </a:lnTo>
                <a:lnTo>
                  <a:pt x="1693506" y="1244600"/>
                </a:lnTo>
                <a:close/>
              </a:path>
              <a:path w="1772920" h="1765300">
                <a:moveTo>
                  <a:pt x="1684274" y="1257300"/>
                </a:moveTo>
                <a:lnTo>
                  <a:pt x="1677038" y="1257300"/>
                </a:lnTo>
                <a:lnTo>
                  <a:pt x="1644104" y="1244600"/>
                </a:lnTo>
                <a:lnTo>
                  <a:pt x="1688660" y="1244600"/>
                </a:lnTo>
                <a:lnTo>
                  <a:pt x="1684274" y="1257300"/>
                </a:lnTo>
                <a:close/>
              </a:path>
              <a:path w="1772920" h="1765300">
                <a:moveTo>
                  <a:pt x="769111" y="1397000"/>
                </a:moveTo>
                <a:lnTo>
                  <a:pt x="344195" y="1397000"/>
                </a:lnTo>
                <a:lnTo>
                  <a:pt x="334886" y="1384300"/>
                </a:lnTo>
                <a:lnTo>
                  <a:pt x="329958" y="1384300"/>
                </a:lnTo>
                <a:lnTo>
                  <a:pt x="322651" y="1371600"/>
                </a:lnTo>
                <a:lnTo>
                  <a:pt x="315802" y="1358900"/>
                </a:lnTo>
                <a:lnTo>
                  <a:pt x="656632" y="1358900"/>
                </a:lnTo>
                <a:lnTo>
                  <a:pt x="677883" y="1371600"/>
                </a:lnTo>
                <a:lnTo>
                  <a:pt x="722514" y="1384300"/>
                </a:lnTo>
                <a:lnTo>
                  <a:pt x="769111" y="1397000"/>
                </a:lnTo>
                <a:close/>
              </a:path>
              <a:path w="1772920" h="1765300">
                <a:moveTo>
                  <a:pt x="1593012" y="1397000"/>
                </a:moveTo>
                <a:lnTo>
                  <a:pt x="1492594" y="1397000"/>
                </a:lnTo>
                <a:lnTo>
                  <a:pt x="1487284" y="1384300"/>
                </a:lnTo>
                <a:lnTo>
                  <a:pt x="1469352" y="1384300"/>
                </a:lnTo>
                <a:lnTo>
                  <a:pt x="1458347" y="1371600"/>
                </a:lnTo>
                <a:lnTo>
                  <a:pt x="1574855" y="1371600"/>
                </a:lnTo>
                <a:lnTo>
                  <a:pt x="1585780" y="1384300"/>
                </a:lnTo>
                <a:lnTo>
                  <a:pt x="1593012" y="1397000"/>
                </a:lnTo>
                <a:close/>
              </a:path>
              <a:path w="1772920" h="1765300">
                <a:moveTo>
                  <a:pt x="215382" y="1397000"/>
                </a:moveTo>
                <a:lnTo>
                  <a:pt x="163747" y="1397000"/>
                </a:lnTo>
                <a:lnTo>
                  <a:pt x="159286" y="1384300"/>
                </a:lnTo>
                <a:lnTo>
                  <a:pt x="236385" y="1384300"/>
                </a:lnTo>
                <a:lnTo>
                  <a:pt x="215382" y="1397000"/>
                </a:lnTo>
                <a:close/>
              </a:path>
              <a:path w="1772920" h="1765300">
                <a:moveTo>
                  <a:pt x="184450" y="1409700"/>
                </a:moveTo>
                <a:lnTo>
                  <a:pt x="177291" y="1409700"/>
                </a:lnTo>
                <a:lnTo>
                  <a:pt x="170056" y="1397000"/>
                </a:lnTo>
                <a:lnTo>
                  <a:pt x="197608" y="1397000"/>
                </a:lnTo>
                <a:lnTo>
                  <a:pt x="184450" y="1409700"/>
                </a:lnTo>
                <a:close/>
              </a:path>
              <a:path w="1772920" h="1765300">
                <a:moveTo>
                  <a:pt x="865719" y="1409700"/>
                </a:moveTo>
                <a:lnTo>
                  <a:pt x="353583" y="1409700"/>
                </a:lnTo>
                <a:lnTo>
                  <a:pt x="350273" y="1397000"/>
                </a:lnTo>
                <a:lnTo>
                  <a:pt x="817511" y="1397000"/>
                </a:lnTo>
                <a:lnTo>
                  <a:pt x="865719" y="1409700"/>
                </a:lnTo>
                <a:close/>
              </a:path>
              <a:path w="1772920" h="1765300">
                <a:moveTo>
                  <a:pt x="1409797" y="1409700"/>
                </a:moveTo>
                <a:lnTo>
                  <a:pt x="913339" y="1409700"/>
                </a:lnTo>
                <a:lnTo>
                  <a:pt x="960148" y="1397000"/>
                </a:lnTo>
                <a:lnTo>
                  <a:pt x="1418335" y="1397000"/>
                </a:lnTo>
                <a:lnTo>
                  <a:pt x="1409797" y="1409700"/>
                </a:lnTo>
                <a:close/>
              </a:path>
              <a:path w="1772920" h="1765300">
                <a:moveTo>
                  <a:pt x="1587627" y="1422400"/>
                </a:moveTo>
                <a:lnTo>
                  <a:pt x="1557461" y="1422400"/>
                </a:lnTo>
                <a:lnTo>
                  <a:pt x="1539918" y="1409700"/>
                </a:lnTo>
                <a:lnTo>
                  <a:pt x="1516837" y="1397000"/>
                </a:lnTo>
                <a:lnTo>
                  <a:pt x="1595627" y="1397000"/>
                </a:lnTo>
                <a:lnTo>
                  <a:pt x="1593243" y="1409700"/>
                </a:lnTo>
                <a:lnTo>
                  <a:pt x="1587627" y="1422400"/>
                </a:lnTo>
                <a:close/>
              </a:path>
              <a:path w="1772920" h="1765300">
                <a:moveTo>
                  <a:pt x="1403796" y="1422400"/>
                </a:moveTo>
                <a:lnTo>
                  <a:pt x="353583" y="1422400"/>
                </a:lnTo>
                <a:lnTo>
                  <a:pt x="354583" y="1409700"/>
                </a:lnTo>
                <a:lnTo>
                  <a:pt x="1405412" y="1409700"/>
                </a:lnTo>
                <a:lnTo>
                  <a:pt x="1403796" y="1422400"/>
                </a:lnTo>
                <a:close/>
              </a:path>
              <a:path w="1772920" h="1765300">
                <a:moveTo>
                  <a:pt x="337343" y="1549400"/>
                </a:moveTo>
                <a:lnTo>
                  <a:pt x="302875" y="1549400"/>
                </a:lnTo>
                <a:lnTo>
                  <a:pt x="295796" y="1536700"/>
                </a:lnTo>
                <a:lnTo>
                  <a:pt x="290563" y="1536700"/>
                </a:lnTo>
                <a:lnTo>
                  <a:pt x="295180" y="1524000"/>
                </a:lnTo>
                <a:lnTo>
                  <a:pt x="301644" y="1511300"/>
                </a:lnTo>
                <a:lnTo>
                  <a:pt x="309955" y="1498600"/>
                </a:lnTo>
                <a:lnTo>
                  <a:pt x="320116" y="1473200"/>
                </a:lnTo>
                <a:lnTo>
                  <a:pt x="334886" y="1447800"/>
                </a:lnTo>
                <a:lnTo>
                  <a:pt x="344195" y="1435100"/>
                </a:lnTo>
                <a:lnTo>
                  <a:pt x="350273" y="1422400"/>
                </a:lnTo>
                <a:lnTo>
                  <a:pt x="1401640" y="1422400"/>
                </a:lnTo>
                <a:lnTo>
                  <a:pt x="1404180" y="1435100"/>
                </a:lnTo>
                <a:lnTo>
                  <a:pt x="1407641" y="1447800"/>
                </a:lnTo>
                <a:lnTo>
                  <a:pt x="1413408" y="1460500"/>
                </a:lnTo>
                <a:lnTo>
                  <a:pt x="1417873" y="1460500"/>
                </a:lnTo>
                <a:lnTo>
                  <a:pt x="1428647" y="1485900"/>
                </a:lnTo>
                <a:lnTo>
                  <a:pt x="418147" y="1485900"/>
                </a:lnTo>
                <a:lnTo>
                  <a:pt x="403834" y="1498600"/>
                </a:lnTo>
                <a:lnTo>
                  <a:pt x="396445" y="1511300"/>
                </a:lnTo>
                <a:lnTo>
                  <a:pt x="381671" y="1511300"/>
                </a:lnTo>
                <a:lnTo>
                  <a:pt x="374281" y="1524000"/>
                </a:lnTo>
                <a:lnTo>
                  <a:pt x="353964" y="1536700"/>
                </a:lnTo>
                <a:lnTo>
                  <a:pt x="337343" y="1549400"/>
                </a:lnTo>
                <a:close/>
              </a:path>
              <a:path w="1772920" h="1765300">
                <a:moveTo>
                  <a:pt x="1306298" y="1498600"/>
                </a:moveTo>
                <a:lnTo>
                  <a:pt x="467855" y="1498600"/>
                </a:lnTo>
                <a:lnTo>
                  <a:pt x="462927" y="1485900"/>
                </a:lnTo>
                <a:lnTo>
                  <a:pt x="1311070" y="1485900"/>
                </a:lnTo>
                <a:lnTo>
                  <a:pt x="1306298" y="1498600"/>
                </a:lnTo>
                <a:close/>
              </a:path>
              <a:path w="1772920" h="1765300">
                <a:moveTo>
                  <a:pt x="1452421" y="1562100"/>
                </a:moveTo>
                <a:lnTo>
                  <a:pt x="1410952" y="1562100"/>
                </a:lnTo>
                <a:lnTo>
                  <a:pt x="1396331" y="1549400"/>
                </a:lnTo>
                <a:lnTo>
                  <a:pt x="1378940" y="1536700"/>
                </a:lnTo>
                <a:lnTo>
                  <a:pt x="1371551" y="1524000"/>
                </a:lnTo>
                <a:lnTo>
                  <a:pt x="1356777" y="1524000"/>
                </a:lnTo>
                <a:lnTo>
                  <a:pt x="1349387" y="1511300"/>
                </a:lnTo>
                <a:lnTo>
                  <a:pt x="1334304" y="1498600"/>
                </a:lnTo>
                <a:lnTo>
                  <a:pt x="1324762" y="1498600"/>
                </a:lnTo>
                <a:lnTo>
                  <a:pt x="1318916" y="1485900"/>
                </a:lnTo>
                <a:lnTo>
                  <a:pt x="1433106" y="1485900"/>
                </a:lnTo>
                <a:lnTo>
                  <a:pt x="1442497" y="1511300"/>
                </a:lnTo>
                <a:lnTo>
                  <a:pt x="1449114" y="1536700"/>
                </a:lnTo>
                <a:lnTo>
                  <a:pt x="1453883" y="1549400"/>
                </a:lnTo>
                <a:lnTo>
                  <a:pt x="1457731" y="1549400"/>
                </a:lnTo>
                <a:lnTo>
                  <a:pt x="1452421" y="1562100"/>
                </a:lnTo>
                <a:close/>
              </a:path>
              <a:path w="1772920" h="1765300">
                <a:moveTo>
                  <a:pt x="1280439" y="1511300"/>
                </a:moveTo>
                <a:lnTo>
                  <a:pt x="483858" y="1511300"/>
                </a:lnTo>
                <a:lnTo>
                  <a:pt x="477241" y="1498600"/>
                </a:lnTo>
                <a:lnTo>
                  <a:pt x="1285366" y="1498600"/>
                </a:lnTo>
                <a:lnTo>
                  <a:pt x="1280439" y="1511300"/>
                </a:lnTo>
                <a:close/>
              </a:path>
              <a:path w="1772920" h="1765300">
                <a:moveTo>
                  <a:pt x="1260741" y="1536700"/>
                </a:moveTo>
                <a:lnTo>
                  <a:pt x="491633" y="1536700"/>
                </a:lnTo>
                <a:lnTo>
                  <a:pt x="492480" y="1524000"/>
                </a:lnTo>
                <a:lnTo>
                  <a:pt x="492480" y="1511300"/>
                </a:lnTo>
                <a:lnTo>
                  <a:pt x="1271130" y="1511300"/>
                </a:lnTo>
                <a:lnTo>
                  <a:pt x="1265051" y="1524000"/>
                </a:lnTo>
                <a:lnTo>
                  <a:pt x="1260741" y="1524000"/>
                </a:lnTo>
                <a:lnTo>
                  <a:pt x="1260741" y="1536700"/>
                </a:lnTo>
                <a:close/>
              </a:path>
              <a:path w="1772920" h="1765300">
                <a:moveTo>
                  <a:pt x="493864" y="1663700"/>
                </a:moveTo>
                <a:lnTo>
                  <a:pt x="464003" y="1663700"/>
                </a:lnTo>
                <a:lnTo>
                  <a:pt x="458000" y="1651000"/>
                </a:lnTo>
                <a:lnTo>
                  <a:pt x="462927" y="1651000"/>
                </a:lnTo>
                <a:lnTo>
                  <a:pt x="463774" y="1638300"/>
                </a:lnTo>
                <a:lnTo>
                  <a:pt x="466007" y="1625600"/>
                </a:lnTo>
                <a:lnTo>
                  <a:pt x="469164" y="1612900"/>
                </a:lnTo>
                <a:lnTo>
                  <a:pt x="472782" y="1587500"/>
                </a:lnTo>
                <a:lnTo>
                  <a:pt x="475701" y="1587500"/>
                </a:lnTo>
                <a:lnTo>
                  <a:pt x="479699" y="1562100"/>
                </a:lnTo>
                <a:lnTo>
                  <a:pt x="486244" y="1549400"/>
                </a:lnTo>
                <a:lnTo>
                  <a:pt x="489400" y="1536700"/>
                </a:lnTo>
                <a:lnTo>
                  <a:pt x="1261357" y="1536700"/>
                </a:lnTo>
                <a:lnTo>
                  <a:pt x="1262820" y="1549400"/>
                </a:lnTo>
                <a:lnTo>
                  <a:pt x="1265669" y="1562100"/>
                </a:lnTo>
                <a:lnTo>
                  <a:pt x="586054" y="1562100"/>
                </a:lnTo>
                <a:lnTo>
                  <a:pt x="582204" y="1574800"/>
                </a:lnTo>
                <a:lnTo>
                  <a:pt x="577432" y="1574800"/>
                </a:lnTo>
                <a:lnTo>
                  <a:pt x="570814" y="1587500"/>
                </a:lnTo>
                <a:lnTo>
                  <a:pt x="561428" y="1600200"/>
                </a:lnTo>
                <a:lnTo>
                  <a:pt x="554807" y="1600200"/>
                </a:lnTo>
                <a:lnTo>
                  <a:pt x="543417" y="1612900"/>
                </a:lnTo>
                <a:lnTo>
                  <a:pt x="536803" y="1625600"/>
                </a:lnTo>
                <a:lnTo>
                  <a:pt x="519412" y="1638300"/>
                </a:lnTo>
                <a:lnTo>
                  <a:pt x="504791" y="1651000"/>
                </a:lnTo>
                <a:lnTo>
                  <a:pt x="493864" y="1663700"/>
                </a:lnTo>
                <a:close/>
              </a:path>
              <a:path w="1772920" h="1765300">
                <a:moveTo>
                  <a:pt x="315188" y="1562100"/>
                </a:moveTo>
                <a:lnTo>
                  <a:pt x="309955" y="1549400"/>
                </a:lnTo>
                <a:lnTo>
                  <a:pt x="324418" y="1549400"/>
                </a:lnTo>
                <a:lnTo>
                  <a:pt x="315188" y="1562100"/>
                </a:lnTo>
                <a:close/>
              </a:path>
              <a:path w="1772920" h="1765300">
                <a:moveTo>
                  <a:pt x="1270590" y="1676400"/>
                </a:moveTo>
                <a:lnTo>
                  <a:pt x="1250278" y="1676400"/>
                </a:lnTo>
                <a:lnTo>
                  <a:pt x="1241043" y="1663700"/>
                </a:lnTo>
                <a:lnTo>
                  <a:pt x="1228114" y="1651000"/>
                </a:lnTo>
                <a:lnTo>
                  <a:pt x="1211491" y="1625600"/>
                </a:lnTo>
                <a:lnTo>
                  <a:pt x="1204953" y="1625600"/>
                </a:lnTo>
                <a:lnTo>
                  <a:pt x="1199799" y="1612900"/>
                </a:lnTo>
                <a:lnTo>
                  <a:pt x="1195565" y="1612900"/>
                </a:lnTo>
                <a:lnTo>
                  <a:pt x="1191793" y="1600200"/>
                </a:lnTo>
                <a:lnTo>
                  <a:pt x="1179558" y="1587500"/>
                </a:lnTo>
                <a:lnTo>
                  <a:pt x="1171479" y="1574800"/>
                </a:lnTo>
                <a:lnTo>
                  <a:pt x="603359" y="1574800"/>
                </a:lnTo>
                <a:lnTo>
                  <a:pt x="595280" y="1562100"/>
                </a:lnTo>
                <a:lnTo>
                  <a:pt x="1265669" y="1562100"/>
                </a:lnTo>
                <a:lnTo>
                  <a:pt x="1268594" y="1574800"/>
                </a:lnTo>
                <a:lnTo>
                  <a:pt x="1272593" y="1587500"/>
                </a:lnTo>
                <a:lnTo>
                  <a:pt x="1275511" y="1600200"/>
                </a:lnTo>
                <a:lnTo>
                  <a:pt x="1279130" y="1625600"/>
                </a:lnTo>
                <a:lnTo>
                  <a:pt x="1284520" y="1651000"/>
                </a:lnTo>
                <a:lnTo>
                  <a:pt x="1285366" y="1663700"/>
                </a:lnTo>
                <a:lnTo>
                  <a:pt x="1279363" y="1663700"/>
                </a:lnTo>
                <a:lnTo>
                  <a:pt x="1270590" y="1676400"/>
                </a:lnTo>
                <a:close/>
              </a:path>
              <a:path w="1772920" h="1765300">
                <a:moveTo>
                  <a:pt x="1436266" y="1574800"/>
                </a:moveTo>
                <a:lnTo>
                  <a:pt x="1428191" y="1574800"/>
                </a:lnTo>
                <a:lnTo>
                  <a:pt x="1421879" y="1562100"/>
                </a:lnTo>
                <a:lnTo>
                  <a:pt x="1444804" y="1562100"/>
                </a:lnTo>
                <a:lnTo>
                  <a:pt x="1436266" y="1574800"/>
                </a:lnTo>
                <a:close/>
              </a:path>
              <a:path w="1772920" h="1765300">
                <a:moveTo>
                  <a:pt x="1122845" y="1587500"/>
                </a:moveTo>
                <a:lnTo>
                  <a:pt x="638989" y="1587500"/>
                </a:lnTo>
                <a:lnTo>
                  <a:pt x="630677" y="1574800"/>
                </a:lnTo>
                <a:lnTo>
                  <a:pt x="1127772" y="1574800"/>
                </a:lnTo>
                <a:lnTo>
                  <a:pt x="1122845" y="1587500"/>
                </a:lnTo>
                <a:close/>
              </a:path>
              <a:path w="1772920" h="1765300">
                <a:moveTo>
                  <a:pt x="684542" y="1739900"/>
                </a:moveTo>
                <a:lnTo>
                  <a:pt x="656149" y="1739900"/>
                </a:lnTo>
                <a:lnTo>
                  <a:pt x="650074" y="1727200"/>
                </a:lnTo>
                <a:lnTo>
                  <a:pt x="650074" y="1587500"/>
                </a:lnTo>
                <a:lnTo>
                  <a:pt x="1102762" y="1587500"/>
                </a:lnTo>
                <a:lnTo>
                  <a:pt x="1098219" y="1600200"/>
                </a:lnTo>
                <a:lnTo>
                  <a:pt x="1098219" y="1612900"/>
                </a:lnTo>
                <a:lnTo>
                  <a:pt x="757417" y="1612900"/>
                </a:lnTo>
                <a:lnTo>
                  <a:pt x="753490" y="1625600"/>
                </a:lnTo>
                <a:lnTo>
                  <a:pt x="747333" y="1625600"/>
                </a:lnTo>
                <a:lnTo>
                  <a:pt x="742409" y="1638300"/>
                </a:lnTo>
                <a:lnTo>
                  <a:pt x="733793" y="1651000"/>
                </a:lnTo>
                <a:lnTo>
                  <a:pt x="730097" y="1651000"/>
                </a:lnTo>
                <a:lnTo>
                  <a:pt x="719023" y="1689100"/>
                </a:lnTo>
                <a:lnTo>
                  <a:pt x="706013" y="1701800"/>
                </a:lnTo>
                <a:lnTo>
                  <a:pt x="696239" y="1714500"/>
                </a:lnTo>
                <a:lnTo>
                  <a:pt x="689237" y="1727200"/>
                </a:lnTo>
                <a:lnTo>
                  <a:pt x="684542" y="1739900"/>
                </a:lnTo>
                <a:close/>
              </a:path>
              <a:path w="1772920" h="1765300">
                <a:moveTo>
                  <a:pt x="955408" y="1625600"/>
                </a:moveTo>
                <a:lnTo>
                  <a:pt x="792886" y="1625600"/>
                </a:lnTo>
                <a:lnTo>
                  <a:pt x="787958" y="1612900"/>
                </a:lnTo>
                <a:lnTo>
                  <a:pt x="955408" y="1612900"/>
                </a:lnTo>
                <a:lnTo>
                  <a:pt x="955408" y="1625600"/>
                </a:lnTo>
                <a:close/>
              </a:path>
              <a:path w="1772920" h="1765300">
                <a:moveTo>
                  <a:pt x="965250" y="1625600"/>
                </a:moveTo>
                <a:lnTo>
                  <a:pt x="955408" y="1612900"/>
                </a:lnTo>
                <a:lnTo>
                  <a:pt x="977490" y="1612900"/>
                </a:lnTo>
                <a:lnTo>
                  <a:pt x="965250" y="1625600"/>
                </a:lnTo>
                <a:close/>
              </a:path>
              <a:path w="1772920" h="1765300">
                <a:moveTo>
                  <a:pt x="1093304" y="1739900"/>
                </a:moveTo>
                <a:lnTo>
                  <a:pt x="1054206" y="1739900"/>
                </a:lnTo>
                <a:lnTo>
                  <a:pt x="1047745" y="1727200"/>
                </a:lnTo>
                <a:lnTo>
                  <a:pt x="1039438" y="1714500"/>
                </a:lnTo>
                <a:lnTo>
                  <a:pt x="1029284" y="1689100"/>
                </a:lnTo>
                <a:lnTo>
                  <a:pt x="1021892" y="1663700"/>
                </a:lnTo>
                <a:lnTo>
                  <a:pt x="1018197" y="1663700"/>
                </a:lnTo>
                <a:lnTo>
                  <a:pt x="1014501" y="1651000"/>
                </a:lnTo>
                <a:lnTo>
                  <a:pt x="1005885" y="1638300"/>
                </a:lnTo>
                <a:lnTo>
                  <a:pt x="1000961" y="1625600"/>
                </a:lnTo>
                <a:lnTo>
                  <a:pt x="994803" y="1625600"/>
                </a:lnTo>
                <a:lnTo>
                  <a:pt x="990879" y="1612900"/>
                </a:lnTo>
                <a:lnTo>
                  <a:pt x="1098219" y="1612900"/>
                </a:lnTo>
                <a:lnTo>
                  <a:pt x="1098219" y="1676400"/>
                </a:lnTo>
                <a:lnTo>
                  <a:pt x="1097451" y="1689100"/>
                </a:lnTo>
                <a:lnTo>
                  <a:pt x="1094072" y="1714500"/>
                </a:lnTo>
                <a:lnTo>
                  <a:pt x="1093304" y="1727200"/>
                </a:lnTo>
                <a:lnTo>
                  <a:pt x="1093304" y="1739900"/>
                </a:lnTo>
                <a:close/>
              </a:path>
              <a:path w="1772920" h="1765300">
                <a:moveTo>
                  <a:pt x="886459" y="1765300"/>
                </a:moveTo>
                <a:lnTo>
                  <a:pt x="856907" y="1765300"/>
                </a:lnTo>
                <a:lnTo>
                  <a:pt x="853141" y="1752600"/>
                </a:lnTo>
                <a:lnTo>
                  <a:pt x="848910" y="1739900"/>
                </a:lnTo>
                <a:lnTo>
                  <a:pt x="843753" y="1727200"/>
                </a:lnTo>
                <a:lnTo>
                  <a:pt x="837209" y="1701800"/>
                </a:lnTo>
                <a:lnTo>
                  <a:pt x="836439" y="1689100"/>
                </a:lnTo>
                <a:lnTo>
                  <a:pt x="833051" y="1676400"/>
                </a:lnTo>
                <a:lnTo>
                  <a:pt x="832281" y="1663700"/>
                </a:lnTo>
                <a:lnTo>
                  <a:pt x="826591" y="1651000"/>
                </a:lnTo>
                <a:lnTo>
                  <a:pt x="823669" y="1638300"/>
                </a:lnTo>
                <a:lnTo>
                  <a:pt x="822593" y="1625600"/>
                </a:lnTo>
                <a:lnTo>
                  <a:pt x="925701" y="1625600"/>
                </a:lnTo>
                <a:lnTo>
                  <a:pt x="924625" y="1638300"/>
                </a:lnTo>
                <a:lnTo>
                  <a:pt x="921703" y="1651000"/>
                </a:lnTo>
                <a:lnTo>
                  <a:pt x="916012" y="1663700"/>
                </a:lnTo>
                <a:lnTo>
                  <a:pt x="915165" y="1676400"/>
                </a:lnTo>
                <a:lnTo>
                  <a:pt x="912933" y="1676400"/>
                </a:lnTo>
                <a:lnTo>
                  <a:pt x="909776" y="1689100"/>
                </a:lnTo>
                <a:lnTo>
                  <a:pt x="906157" y="1701800"/>
                </a:lnTo>
                <a:lnTo>
                  <a:pt x="899620" y="1727200"/>
                </a:lnTo>
                <a:lnTo>
                  <a:pt x="894465" y="1739900"/>
                </a:lnTo>
                <a:lnTo>
                  <a:pt x="890232" y="1752600"/>
                </a:lnTo>
                <a:lnTo>
                  <a:pt x="886459" y="1765300"/>
                </a:lnTo>
                <a:close/>
              </a:path>
            </a:pathLst>
          </a:custGeom>
          <a:solidFill>
            <a:srgbClr val="006FC0">
              <a:alpha val="70199"/>
            </a:srgbClr>
          </a:solidFill>
        </p:spPr>
        <p:txBody>
          <a:bodyPr wrap="square" lIns="0" tIns="0" rIns="0" bIns="0" rtlCol="0"/>
          <a:lstStyle/>
          <a:p/>
        </p:txBody>
      </p:sp>
      <p:sp>
        <p:nvSpPr>
          <p:cNvPr id="10" name="object 10"/>
          <p:cNvSpPr/>
          <p:nvPr/>
        </p:nvSpPr>
        <p:spPr>
          <a:xfrm>
            <a:off x="4299203" y="4657344"/>
            <a:ext cx="553212" cy="656844"/>
          </a:xfrm>
          <a:prstGeom prst="rect">
            <a:avLst/>
          </a:prstGeom>
          <a:blipFill>
            <a:blip r:embed="rId6" cstate="print"/>
            <a:stretch>
              <a:fillRect/>
            </a:stretch>
          </a:blipFill>
        </p:spPr>
        <p:txBody>
          <a:bodyPr wrap="square" lIns="0" tIns="0" rIns="0" bIns="0" rtlCol="0"/>
          <a:lstStyle/>
          <a:p/>
        </p:txBody>
      </p:sp>
      <p:sp>
        <p:nvSpPr>
          <p:cNvPr id="11" name="object 11"/>
          <p:cNvSpPr txBox="1"/>
          <p:nvPr/>
        </p:nvSpPr>
        <p:spPr>
          <a:xfrm>
            <a:off x="6827519" y="5824728"/>
            <a:ext cx="1437640" cy="367665"/>
          </a:xfrm>
          <a:prstGeom prst="rect">
            <a:avLst/>
          </a:prstGeom>
          <a:solidFill>
            <a:srgbClr val="006FC0">
              <a:alpha val="70199"/>
            </a:srgbClr>
          </a:solidFill>
        </p:spPr>
        <p:txBody>
          <a:bodyPr vert="horz" wrap="square" lIns="0" tIns="32384" rIns="0" bIns="0" rtlCol="0">
            <a:spAutoFit/>
          </a:bodyPr>
          <a:lstStyle/>
          <a:p>
            <a:pPr marL="90805">
              <a:lnSpc>
                <a:spcPct val="100000"/>
              </a:lnSpc>
              <a:spcBef>
                <a:spcPts val="255"/>
              </a:spcBef>
            </a:pPr>
            <a:r>
              <a:rPr sz="1800" dirty="0">
                <a:solidFill>
                  <a:srgbClr val="FFFFFF"/>
                </a:solidFill>
                <a:latin typeface="宋体" panose="02010600030101010101" pitchFamily="2" charset="-122"/>
                <a:cs typeface="宋体" panose="02010600030101010101" pitchFamily="2" charset="-122"/>
              </a:rPr>
              <a:t>学生</a:t>
            </a:r>
            <a:r>
              <a:rPr sz="1800" spc="-5" dirty="0">
                <a:solidFill>
                  <a:srgbClr val="FFFFFF"/>
                </a:solidFill>
                <a:latin typeface="Calibri" panose="020F0502020204030204"/>
                <a:cs typeface="Calibri" panose="020F0502020204030204"/>
              </a:rPr>
              <a:t>/</a:t>
            </a:r>
            <a:r>
              <a:rPr sz="1800" dirty="0">
                <a:solidFill>
                  <a:srgbClr val="FFFFFF"/>
                </a:solidFill>
                <a:latin typeface="宋体" panose="02010600030101010101" pitchFamily="2" charset="-122"/>
                <a:cs typeface="宋体" panose="02010600030101010101" pitchFamily="2" charset="-122"/>
              </a:rPr>
              <a:t>受训人</a:t>
            </a:r>
            <a:endParaRPr sz="1800">
              <a:latin typeface="宋体" panose="02010600030101010101" pitchFamily="2" charset="-122"/>
              <a:cs typeface="宋体" panose="02010600030101010101" pitchFamily="2" charset="-122"/>
            </a:endParaRPr>
          </a:p>
        </p:txBody>
      </p:sp>
      <p:sp>
        <p:nvSpPr>
          <p:cNvPr id="12" name="object 12"/>
          <p:cNvSpPr txBox="1">
            <a:spLocks noGrp="1"/>
          </p:cNvSpPr>
          <p:nvPr>
            <p:ph type="title"/>
          </p:nvPr>
        </p:nvSpPr>
        <p:spPr>
          <a:xfrm>
            <a:off x="2165985" y="463550"/>
            <a:ext cx="3046095" cy="381635"/>
          </a:xfrm>
          <a:prstGeom prst="rect">
            <a:avLst/>
          </a:prstGeom>
        </p:spPr>
        <p:txBody>
          <a:bodyPr vert="horz" wrap="square" lIns="0" tIns="12700" rIns="0" bIns="0" rtlCol="0">
            <a:spAutoFit/>
          </a:bodyPr>
          <a:lstStyle/>
          <a:p>
            <a:pPr marL="12700" algn="l" defTabSz="914400">
              <a:lnSpc>
                <a:spcPct val="100000"/>
              </a:lnSpc>
              <a:spcBef>
                <a:spcPts val="100"/>
              </a:spcBef>
              <a:buClrTx/>
              <a:buSzTx/>
              <a:buFontTx/>
            </a:pPr>
            <a:r>
              <a:rPr kern="1200" dirty="0">
                <a:solidFill>
                  <a:schemeClr val="tx1"/>
                </a:solidFill>
                <a:ea typeface="+mn-ea"/>
              </a:rPr>
              <a:t>体育管理中心app</a:t>
            </a:r>
            <a:endParaRPr kern="1200" dirty="0">
              <a:solidFill>
                <a:schemeClr val="tx1"/>
              </a:solidFill>
              <a:ea typeface="+mn-ea"/>
            </a:endParaRPr>
          </a:p>
        </p:txBody>
      </p:sp>
      <p:sp>
        <p:nvSpPr>
          <p:cNvPr id="13" name="object 13"/>
          <p:cNvSpPr/>
          <p:nvPr/>
        </p:nvSpPr>
        <p:spPr>
          <a:xfrm>
            <a:off x="530351" y="3439667"/>
            <a:ext cx="3380232" cy="1408176"/>
          </a:xfrm>
          <a:prstGeom prst="rect">
            <a:avLst/>
          </a:prstGeom>
          <a:blipFill>
            <a:blip r:embed="rId7" cstate="print"/>
            <a:stretch>
              <a:fillRect/>
            </a:stretch>
          </a:blipFill>
        </p:spPr>
        <p:txBody>
          <a:bodyPr wrap="square" lIns="0" tIns="0" rIns="0" bIns="0" rtlCol="0"/>
          <a:lstStyle/>
          <a:p/>
        </p:txBody>
      </p:sp>
      <p:sp>
        <p:nvSpPr>
          <p:cNvPr id="14" name="object 14"/>
          <p:cNvSpPr txBox="1"/>
          <p:nvPr/>
        </p:nvSpPr>
        <p:spPr>
          <a:xfrm>
            <a:off x="1212850" y="1348739"/>
            <a:ext cx="8110220" cy="320675"/>
          </a:xfrm>
          <a:prstGeom prst="rect">
            <a:avLst/>
          </a:prstGeom>
        </p:spPr>
        <p:txBody>
          <a:bodyPr vert="horz" wrap="square" lIns="0" tIns="13335" rIns="0" bIns="0" rtlCol="0">
            <a:spAutoFit/>
          </a:bodyPr>
          <a:lstStyle/>
          <a:p>
            <a:pPr marL="12700">
              <a:lnSpc>
                <a:spcPct val="100000"/>
              </a:lnSpc>
              <a:spcBef>
                <a:spcPts val="105"/>
              </a:spcBef>
            </a:pPr>
            <a:r>
              <a:rPr sz="2000" spc="-5" dirty="0">
                <a:latin typeface="宋体" panose="02010600030101010101" pitchFamily="2" charset="-122"/>
                <a:ea typeface="宋体" panose="02010600030101010101" pitchFamily="2" charset="-122"/>
                <a:cs typeface="宋体" panose="02010600030101010101" pitchFamily="2" charset="-122"/>
              </a:rPr>
              <a:t>我们将和所有芬兰的合作伙伴联合设计开发“魏氏体育管理中心”a</a:t>
            </a:r>
            <a:r>
              <a:rPr sz="2000" spc="-10" dirty="0">
                <a:latin typeface="宋体" panose="02010600030101010101" pitchFamily="2" charset="-122"/>
                <a:ea typeface="宋体" panose="02010600030101010101" pitchFamily="2" charset="-122"/>
                <a:cs typeface="宋体" panose="02010600030101010101" pitchFamily="2" charset="-122"/>
              </a:rPr>
              <a:t>pp</a:t>
            </a:r>
            <a:r>
              <a:rPr sz="2000" spc="5" dirty="0">
                <a:latin typeface="宋体" panose="02010600030101010101" pitchFamily="2" charset="-122"/>
                <a:ea typeface="宋体" panose="02010600030101010101" pitchFamily="2" charset="-122"/>
                <a:cs typeface="宋体" panose="02010600030101010101" pitchFamily="2" charset="-122"/>
              </a:rPr>
              <a:t>。</a:t>
            </a:r>
            <a:endParaRPr sz="2000">
              <a:latin typeface="宋体" panose="02010600030101010101" pitchFamily="2" charset="-122"/>
              <a:ea typeface="宋体" panose="02010600030101010101" pitchFamily="2" charset="-122"/>
              <a:cs typeface="宋体" panose="02010600030101010101" pitchFamily="2" charset="-122"/>
            </a:endParaRPr>
          </a:p>
        </p:txBody>
      </p:sp>
      <p:sp>
        <p:nvSpPr>
          <p:cNvPr id="15" name="object 15"/>
          <p:cNvSpPr txBox="1"/>
          <p:nvPr/>
        </p:nvSpPr>
        <p:spPr>
          <a:xfrm>
            <a:off x="10159365" y="6392862"/>
            <a:ext cx="116205" cy="240029"/>
          </a:xfrm>
          <a:prstGeom prst="rect">
            <a:avLst/>
          </a:prstGeom>
        </p:spPr>
        <p:txBody>
          <a:bodyPr vert="horz" wrap="square" lIns="0" tIns="13335" rIns="0" bIns="0" rtlCol="0">
            <a:spAutoFit/>
          </a:bodyPr>
          <a:lstStyle/>
          <a:p>
            <a:pPr marL="12700">
              <a:lnSpc>
                <a:spcPct val="100000"/>
              </a:lnSpc>
              <a:spcBef>
                <a:spcPts val="105"/>
              </a:spcBef>
            </a:pPr>
            <a:r>
              <a:rPr sz="1400" dirty="0">
                <a:latin typeface="Calibri" panose="020F0502020204030204"/>
                <a:cs typeface="Calibri" panose="020F0502020204030204"/>
              </a:rPr>
              <a:t>5</a:t>
            </a:r>
            <a:endParaRPr sz="1400">
              <a:latin typeface="Calibri" panose="020F0502020204030204"/>
              <a:cs typeface="Calibri" panose="020F0502020204030204"/>
            </a:endParaRPr>
          </a:p>
        </p:txBody>
      </p:sp>
      <p:sp>
        <p:nvSpPr>
          <p:cNvPr id="16" name="object 16"/>
          <p:cNvSpPr/>
          <p:nvPr/>
        </p:nvSpPr>
        <p:spPr>
          <a:xfrm>
            <a:off x="8264652" y="3154679"/>
            <a:ext cx="3422904" cy="2717292"/>
          </a:xfrm>
          <a:prstGeom prst="rect">
            <a:avLst/>
          </a:prstGeom>
          <a:blipFill>
            <a:blip r:embed="rId8" cstate="print"/>
            <a:stretch>
              <a:fillRect/>
            </a:stretch>
          </a:blipFill>
        </p:spPr>
        <p:txBody>
          <a:bodyPr wrap="square" lIns="0" tIns="0" rIns="0" bIns="0" rtlCol="0"/>
          <a:lstStyle/>
          <a:p/>
        </p:txBody>
      </p:sp>
      <p:sp>
        <p:nvSpPr>
          <p:cNvPr id="17" name="object 17"/>
          <p:cNvSpPr txBox="1"/>
          <p:nvPr/>
        </p:nvSpPr>
        <p:spPr>
          <a:xfrm>
            <a:off x="2232660" y="5871971"/>
            <a:ext cx="2487295" cy="368935"/>
          </a:xfrm>
          <a:prstGeom prst="rect">
            <a:avLst/>
          </a:prstGeom>
          <a:solidFill>
            <a:srgbClr val="006FC0">
              <a:alpha val="70199"/>
            </a:srgbClr>
          </a:solidFill>
        </p:spPr>
        <p:txBody>
          <a:bodyPr vert="horz" wrap="square" lIns="0" tIns="33019" rIns="0" bIns="0" rtlCol="0">
            <a:spAutoFit/>
          </a:bodyPr>
          <a:lstStyle/>
          <a:p>
            <a:pPr marL="1252220">
              <a:lnSpc>
                <a:spcPct val="100000"/>
              </a:lnSpc>
              <a:spcBef>
                <a:spcPts val="260"/>
              </a:spcBef>
            </a:pPr>
            <a:r>
              <a:rPr sz="1800" dirty="0">
                <a:solidFill>
                  <a:srgbClr val="FFFFFF"/>
                </a:solidFill>
                <a:latin typeface="宋体" panose="02010600030101010101" pitchFamily="2" charset="-122"/>
                <a:cs typeface="宋体" panose="02010600030101010101" pitchFamily="2" charset="-122"/>
              </a:rPr>
              <a:t>教练、队友</a:t>
            </a:r>
            <a:endParaRPr sz="1800">
              <a:latin typeface="宋体" panose="02010600030101010101" pitchFamily="2" charset="-122"/>
              <a:cs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5155" y="524255"/>
            <a:ext cx="1850136" cy="429768"/>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2073770" y="1857908"/>
            <a:ext cx="5297512" cy="3049282"/>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2249055" y="1557592"/>
            <a:ext cx="1085850" cy="1076960"/>
          </a:xfrm>
          <a:custGeom>
            <a:avLst/>
            <a:gdLst/>
            <a:ahLst/>
            <a:cxnLst/>
            <a:rect l="l" t="t" r="r" b="b"/>
            <a:pathLst>
              <a:path w="1085850" h="1076960">
                <a:moveTo>
                  <a:pt x="112102" y="1076768"/>
                </a:moveTo>
                <a:lnTo>
                  <a:pt x="0" y="1076768"/>
                </a:lnTo>
                <a:lnTo>
                  <a:pt x="34" y="1049739"/>
                </a:lnTo>
                <a:lnTo>
                  <a:pt x="274" y="1038248"/>
                </a:lnTo>
                <a:lnTo>
                  <a:pt x="926" y="1025107"/>
                </a:lnTo>
                <a:lnTo>
                  <a:pt x="2197" y="1010728"/>
                </a:lnTo>
                <a:lnTo>
                  <a:pt x="4737" y="975820"/>
                </a:lnTo>
                <a:lnTo>
                  <a:pt x="9339" y="934513"/>
                </a:lnTo>
                <a:lnTo>
                  <a:pt x="16414" y="887838"/>
                </a:lnTo>
                <a:lnTo>
                  <a:pt x="26377" y="836827"/>
                </a:lnTo>
                <a:lnTo>
                  <a:pt x="36942" y="793334"/>
                </a:lnTo>
                <a:lnTo>
                  <a:pt x="50252" y="747725"/>
                </a:lnTo>
                <a:lnTo>
                  <a:pt x="66411" y="700530"/>
                </a:lnTo>
                <a:lnTo>
                  <a:pt x="85524" y="652275"/>
                </a:lnTo>
                <a:lnTo>
                  <a:pt x="107695" y="603490"/>
                </a:lnTo>
                <a:lnTo>
                  <a:pt x="128560" y="562808"/>
                </a:lnTo>
                <a:lnTo>
                  <a:pt x="151500" y="522371"/>
                </a:lnTo>
                <a:lnTo>
                  <a:pt x="176393" y="482423"/>
                </a:lnTo>
                <a:lnTo>
                  <a:pt x="203117" y="443208"/>
                </a:lnTo>
                <a:lnTo>
                  <a:pt x="231549" y="404971"/>
                </a:lnTo>
                <a:lnTo>
                  <a:pt x="261569" y="367956"/>
                </a:lnTo>
                <a:lnTo>
                  <a:pt x="310473" y="314581"/>
                </a:lnTo>
                <a:lnTo>
                  <a:pt x="362673" y="264502"/>
                </a:lnTo>
                <a:lnTo>
                  <a:pt x="369272" y="259204"/>
                </a:lnTo>
                <a:lnTo>
                  <a:pt x="382460" y="247778"/>
                </a:lnTo>
                <a:lnTo>
                  <a:pt x="389051" y="242480"/>
                </a:lnTo>
                <a:lnTo>
                  <a:pt x="395993" y="236257"/>
                </a:lnTo>
                <a:lnTo>
                  <a:pt x="403344" y="230652"/>
                </a:lnTo>
                <a:lnTo>
                  <a:pt x="410692" y="225458"/>
                </a:lnTo>
                <a:lnTo>
                  <a:pt x="417626" y="220471"/>
                </a:lnTo>
                <a:lnTo>
                  <a:pt x="431162" y="209295"/>
                </a:lnTo>
                <a:lnTo>
                  <a:pt x="445108" y="198737"/>
                </a:lnTo>
                <a:lnTo>
                  <a:pt x="472579" y="178650"/>
                </a:lnTo>
                <a:lnTo>
                  <a:pt x="479207" y="174040"/>
                </a:lnTo>
                <a:lnTo>
                  <a:pt x="486043" y="169842"/>
                </a:lnTo>
                <a:lnTo>
                  <a:pt x="501154" y="161035"/>
                </a:lnTo>
                <a:lnTo>
                  <a:pt x="507747" y="156117"/>
                </a:lnTo>
                <a:lnTo>
                  <a:pt x="514343" y="151405"/>
                </a:lnTo>
                <a:lnTo>
                  <a:pt x="520939" y="147108"/>
                </a:lnTo>
                <a:lnTo>
                  <a:pt x="527532" y="143433"/>
                </a:lnTo>
                <a:lnTo>
                  <a:pt x="556107" y="127193"/>
                </a:lnTo>
                <a:lnTo>
                  <a:pt x="570187" y="119591"/>
                </a:lnTo>
                <a:lnTo>
                  <a:pt x="584682" y="112610"/>
                </a:lnTo>
                <a:lnTo>
                  <a:pt x="637438" y="86194"/>
                </a:lnTo>
                <a:lnTo>
                  <a:pt x="650620" y="81787"/>
                </a:lnTo>
                <a:lnTo>
                  <a:pt x="655027" y="77393"/>
                </a:lnTo>
                <a:lnTo>
                  <a:pt x="669414" y="71508"/>
                </a:lnTo>
                <a:lnTo>
                  <a:pt x="694895" y="62223"/>
                </a:lnTo>
                <a:lnTo>
                  <a:pt x="705573" y="57581"/>
                </a:lnTo>
                <a:lnTo>
                  <a:pt x="714375" y="53174"/>
                </a:lnTo>
                <a:lnTo>
                  <a:pt x="718769" y="53174"/>
                </a:lnTo>
                <a:lnTo>
                  <a:pt x="720966" y="50977"/>
                </a:lnTo>
                <a:lnTo>
                  <a:pt x="723163" y="50977"/>
                </a:lnTo>
                <a:lnTo>
                  <a:pt x="687997" y="28955"/>
                </a:lnTo>
                <a:lnTo>
                  <a:pt x="674736" y="20876"/>
                </a:lnTo>
                <a:lnTo>
                  <a:pt x="662712" y="13826"/>
                </a:lnTo>
                <a:lnTo>
                  <a:pt x="650620" y="6946"/>
                </a:lnTo>
                <a:lnTo>
                  <a:pt x="701658" y="2286"/>
                </a:lnTo>
                <a:lnTo>
                  <a:pt x="752152" y="0"/>
                </a:lnTo>
                <a:lnTo>
                  <a:pt x="802049" y="15"/>
                </a:lnTo>
                <a:lnTo>
                  <a:pt x="851294" y="2259"/>
                </a:lnTo>
                <a:lnTo>
                  <a:pt x="899833" y="6660"/>
                </a:lnTo>
                <a:lnTo>
                  <a:pt x="947612" y="13144"/>
                </a:lnTo>
                <a:lnTo>
                  <a:pt x="994578" y="21640"/>
                </a:lnTo>
                <a:lnTo>
                  <a:pt x="1040675" y="32073"/>
                </a:lnTo>
                <a:lnTo>
                  <a:pt x="1085850" y="44373"/>
                </a:lnTo>
                <a:lnTo>
                  <a:pt x="1085850" y="46570"/>
                </a:lnTo>
                <a:lnTo>
                  <a:pt x="1036404" y="62740"/>
                </a:lnTo>
                <a:lnTo>
                  <a:pt x="988686" y="81412"/>
                </a:lnTo>
                <a:lnTo>
                  <a:pt x="942770" y="102406"/>
                </a:lnTo>
                <a:lnTo>
                  <a:pt x="898736" y="125540"/>
                </a:lnTo>
                <a:lnTo>
                  <a:pt x="856659" y="150635"/>
                </a:lnTo>
                <a:lnTo>
                  <a:pt x="847711" y="156641"/>
                </a:lnTo>
                <a:lnTo>
                  <a:pt x="760526" y="156641"/>
                </a:lnTo>
                <a:lnTo>
                  <a:pt x="758329" y="158838"/>
                </a:lnTo>
                <a:lnTo>
                  <a:pt x="753935" y="158838"/>
                </a:lnTo>
                <a:lnTo>
                  <a:pt x="749541" y="161035"/>
                </a:lnTo>
                <a:lnTo>
                  <a:pt x="742950" y="163232"/>
                </a:lnTo>
                <a:lnTo>
                  <a:pt x="735149" y="166915"/>
                </a:lnTo>
                <a:lnTo>
                  <a:pt x="725085" y="171216"/>
                </a:lnTo>
                <a:lnTo>
                  <a:pt x="712962" y="175928"/>
                </a:lnTo>
                <a:lnTo>
                  <a:pt x="698982" y="180847"/>
                </a:lnTo>
                <a:lnTo>
                  <a:pt x="690194" y="185254"/>
                </a:lnTo>
                <a:lnTo>
                  <a:pt x="683602" y="187451"/>
                </a:lnTo>
                <a:lnTo>
                  <a:pt x="678274" y="190720"/>
                </a:lnTo>
                <a:lnTo>
                  <a:pt x="672331" y="193780"/>
                </a:lnTo>
                <a:lnTo>
                  <a:pt x="665979" y="196429"/>
                </a:lnTo>
                <a:lnTo>
                  <a:pt x="659422" y="198462"/>
                </a:lnTo>
                <a:lnTo>
                  <a:pt x="654093" y="201760"/>
                </a:lnTo>
                <a:lnTo>
                  <a:pt x="648150" y="205061"/>
                </a:lnTo>
                <a:lnTo>
                  <a:pt x="641798" y="208365"/>
                </a:lnTo>
                <a:lnTo>
                  <a:pt x="635241" y="211670"/>
                </a:lnTo>
                <a:lnTo>
                  <a:pt x="622394" y="218616"/>
                </a:lnTo>
                <a:lnTo>
                  <a:pt x="597529" y="233337"/>
                </a:lnTo>
                <a:lnTo>
                  <a:pt x="584682" y="240283"/>
                </a:lnTo>
                <a:lnTo>
                  <a:pt x="573420" y="247990"/>
                </a:lnTo>
                <a:lnTo>
                  <a:pt x="567066" y="252047"/>
                </a:lnTo>
                <a:lnTo>
                  <a:pt x="553944" y="259337"/>
                </a:lnTo>
                <a:lnTo>
                  <a:pt x="547592" y="263397"/>
                </a:lnTo>
                <a:lnTo>
                  <a:pt x="536320" y="271106"/>
                </a:lnTo>
                <a:lnTo>
                  <a:pt x="523170" y="280667"/>
                </a:lnTo>
                <a:lnTo>
                  <a:pt x="510224" y="289813"/>
                </a:lnTo>
                <a:lnTo>
                  <a:pt x="497689" y="298959"/>
                </a:lnTo>
                <a:lnTo>
                  <a:pt x="485775" y="308520"/>
                </a:lnTo>
                <a:lnTo>
                  <a:pt x="479210" y="313473"/>
                </a:lnTo>
                <a:lnTo>
                  <a:pt x="472855" y="318426"/>
                </a:lnTo>
                <a:lnTo>
                  <a:pt x="466915" y="323379"/>
                </a:lnTo>
                <a:lnTo>
                  <a:pt x="461594" y="328332"/>
                </a:lnTo>
                <a:lnTo>
                  <a:pt x="455338" y="333320"/>
                </a:lnTo>
                <a:lnTo>
                  <a:pt x="449499" y="338514"/>
                </a:lnTo>
                <a:lnTo>
                  <a:pt x="443661" y="344123"/>
                </a:lnTo>
                <a:lnTo>
                  <a:pt x="437413" y="350354"/>
                </a:lnTo>
                <a:lnTo>
                  <a:pt x="414368" y="371883"/>
                </a:lnTo>
                <a:lnTo>
                  <a:pt x="369103" y="416593"/>
                </a:lnTo>
                <a:lnTo>
                  <a:pt x="314322" y="481192"/>
                </a:lnTo>
                <a:lnTo>
                  <a:pt x="283988" y="523369"/>
                </a:lnTo>
                <a:lnTo>
                  <a:pt x="256291" y="566602"/>
                </a:lnTo>
                <a:lnTo>
                  <a:pt x="231232" y="610363"/>
                </a:lnTo>
                <a:lnTo>
                  <a:pt x="208813" y="654125"/>
                </a:lnTo>
                <a:lnTo>
                  <a:pt x="184498" y="708436"/>
                </a:lnTo>
                <a:lnTo>
                  <a:pt x="164303" y="761715"/>
                </a:lnTo>
                <a:lnTo>
                  <a:pt x="148227" y="812929"/>
                </a:lnTo>
                <a:lnTo>
                  <a:pt x="136270" y="861046"/>
                </a:lnTo>
                <a:lnTo>
                  <a:pt x="126658" y="907138"/>
                </a:lnTo>
                <a:lnTo>
                  <a:pt x="120342" y="949100"/>
                </a:lnTo>
                <a:lnTo>
                  <a:pt x="114300" y="1017332"/>
                </a:lnTo>
                <a:lnTo>
                  <a:pt x="113029" y="1030095"/>
                </a:lnTo>
                <a:lnTo>
                  <a:pt x="112377" y="1041824"/>
                </a:lnTo>
                <a:lnTo>
                  <a:pt x="112196" y="1049739"/>
                </a:lnTo>
                <a:lnTo>
                  <a:pt x="112102" y="1076768"/>
                </a:lnTo>
                <a:close/>
              </a:path>
              <a:path w="1085850" h="1076960">
                <a:moveTo>
                  <a:pt x="742950" y="235876"/>
                </a:moveTo>
                <a:lnTo>
                  <a:pt x="760526" y="156641"/>
                </a:lnTo>
                <a:lnTo>
                  <a:pt x="847711" y="156641"/>
                </a:lnTo>
                <a:lnTo>
                  <a:pt x="816618" y="177509"/>
                </a:lnTo>
                <a:lnTo>
                  <a:pt x="778689" y="205983"/>
                </a:lnTo>
                <a:lnTo>
                  <a:pt x="742950" y="235876"/>
                </a:lnTo>
                <a:close/>
              </a:path>
            </a:pathLst>
          </a:custGeom>
          <a:solidFill>
            <a:srgbClr val="005290">
              <a:alpha val="39999"/>
            </a:srgbClr>
          </a:solidFill>
        </p:spPr>
        <p:txBody>
          <a:bodyPr wrap="square" lIns="0" tIns="0" rIns="0" bIns="0" rtlCol="0"/>
          <a:lstStyle/>
          <a:p/>
        </p:txBody>
      </p:sp>
      <p:sp>
        <p:nvSpPr>
          <p:cNvPr id="5" name="object 5"/>
          <p:cNvSpPr/>
          <p:nvPr/>
        </p:nvSpPr>
        <p:spPr>
          <a:xfrm>
            <a:off x="5977775" y="3296030"/>
            <a:ext cx="358775" cy="1257300"/>
          </a:xfrm>
          <a:custGeom>
            <a:avLst/>
            <a:gdLst/>
            <a:ahLst/>
            <a:cxnLst/>
            <a:rect l="l" t="t" r="r" b="b"/>
            <a:pathLst>
              <a:path w="358775" h="1257300">
                <a:moveTo>
                  <a:pt x="274831" y="949579"/>
                </a:moveTo>
                <a:lnTo>
                  <a:pt x="150329" y="949579"/>
                </a:lnTo>
                <a:lnTo>
                  <a:pt x="152539" y="942975"/>
                </a:lnTo>
                <a:lnTo>
                  <a:pt x="159169" y="931989"/>
                </a:lnTo>
                <a:lnTo>
                  <a:pt x="162870" y="924229"/>
                </a:lnTo>
                <a:lnTo>
                  <a:pt x="167193" y="914400"/>
                </a:lnTo>
                <a:lnTo>
                  <a:pt x="171922" y="902935"/>
                </a:lnTo>
                <a:lnTo>
                  <a:pt x="176860" y="890231"/>
                </a:lnTo>
                <a:lnTo>
                  <a:pt x="179070" y="885825"/>
                </a:lnTo>
                <a:lnTo>
                  <a:pt x="179070" y="881430"/>
                </a:lnTo>
                <a:lnTo>
                  <a:pt x="181279" y="879233"/>
                </a:lnTo>
                <a:lnTo>
                  <a:pt x="181279" y="877036"/>
                </a:lnTo>
                <a:lnTo>
                  <a:pt x="196761" y="835279"/>
                </a:lnTo>
                <a:lnTo>
                  <a:pt x="210019" y="793508"/>
                </a:lnTo>
                <a:lnTo>
                  <a:pt x="212229" y="786917"/>
                </a:lnTo>
                <a:lnTo>
                  <a:pt x="214439" y="778129"/>
                </a:lnTo>
                <a:lnTo>
                  <a:pt x="216649" y="771525"/>
                </a:lnTo>
                <a:lnTo>
                  <a:pt x="216649" y="764933"/>
                </a:lnTo>
                <a:lnTo>
                  <a:pt x="218871" y="756145"/>
                </a:lnTo>
                <a:lnTo>
                  <a:pt x="221082" y="749549"/>
                </a:lnTo>
                <a:lnTo>
                  <a:pt x="226019" y="726472"/>
                </a:lnTo>
                <a:lnTo>
                  <a:pt x="230749" y="703389"/>
                </a:lnTo>
                <a:lnTo>
                  <a:pt x="235065" y="680306"/>
                </a:lnTo>
                <a:lnTo>
                  <a:pt x="238760" y="657225"/>
                </a:lnTo>
                <a:lnTo>
                  <a:pt x="240728" y="632498"/>
                </a:lnTo>
                <a:lnTo>
                  <a:pt x="242903" y="607771"/>
                </a:lnTo>
                <a:lnTo>
                  <a:pt x="244664" y="583044"/>
                </a:lnTo>
                <a:lnTo>
                  <a:pt x="245389" y="558317"/>
                </a:lnTo>
                <a:lnTo>
                  <a:pt x="245464" y="502031"/>
                </a:lnTo>
                <a:lnTo>
                  <a:pt x="242173" y="446630"/>
                </a:lnTo>
                <a:lnTo>
                  <a:pt x="235941" y="392730"/>
                </a:lnTo>
                <a:lnTo>
                  <a:pt x="227194" y="340945"/>
                </a:lnTo>
                <a:lnTo>
                  <a:pt x="216358" y="291890"/>
                </a:lnTo>
                <a:lnTo>
                  <a:pt x="203858" y="246181"/>
                </a:lnTo>
                <a:lnTo>
                  <a:pt x="190119" y="204431"/>
                </a:lnTo>
                <a:lnTo>
                  <a:pt x="164423" y="142059"/>
                </a:lnTo>
                <a:lnTo>
                  <a:pt x="153128" y="116335"/>
                </a:lnTo>
                <a:lnTo>
                  <a:pt x="143700" y="94526"/>
                </a:lnTo>
                <a:lnTo>
                  <a:pt x="138795" y="85421"/>
                </a:lnTo>
                <a:lnTo>
                  <a:pt x="134302" y="77762"/>
                </a:lnTo>
                <a:lnTo>
                  <a:pt x="130638" y="71341"/>
                </a:lnTo>
                <a:lnTo>
                  <a:pt x="128219" y="65951"/>
                </a:lnTo>
                <a:lnTo>
                  <a:pt x="123799" y="57150"/>
                </a:lnTo>
                <a:lnTo>
                  <a:pt x="121589" y="54952"/>
                </a:lnTo>
                <a:lnTo>
                  <a:pt x="221081" y="0"/>
                </a:lnTo>
                <a:lnTo>
                  <a:pt x="223291" y="4406"/>
                </a:lnTo>
                <a:lnTo>
                  <a:pt x="225501" y="10998"/>
                </a:lnTo>
                <a:lnTo>
                  <a:pt x="229195" y="18001"/>
                </a:lnTo>
                <a:lnTo>
                  <a:pt x="255204" y="67836"/>
                </a:lnTo>
                <a:lnTo>
                  <a:pt x="281736" y="129585"/>
                </a:lnTo>
                <a:lnTo>
                  <a:pt x="296240" y="167055"/>
                </a:lnTo>
                <a:lnTo>
                  <a:pt x="309404" y="206966"/>
                </a:lnTo>
                <a:lnTo>
                  <a:pt x="321946" y="250585"/>
                </a:lnTo>
                <a:lnTo>
                  <a:pt x="333243" y="297502"/>
                </a:lnTo>
                <a:lnTo>
                  <a:pt x="342671" y="347306"/>
                </a:lnTo>
                <a:lnTo>
                  <a:pt x="350994" y="399198"/>
                </a:lnTo>
                <a:lnTo>
                  <a:pt x="356212" y="452532"/>
                </a:lnTo>
                <a:lnTo>
                  <a:pt x="358530" y="507105"/>
                </a:lnTo>
                <a:lnTo>
                  <a:pt x="358152" y="562711"/>
                </a:lnTo>
                <a:lnTo>
                  <a:pt x="355384" y="616565"/>
                </a:lnTo>
                <a:lnTo>
                  <a:pt x="349300" y="670420"/>
                </a:lnTo>
                <a:lnTo>
                  <a:pt x="341290" y="723171"/>
                </a:lnTo>
                <a:lnTo>
                  <a:pt x="331622" y="775931"/>
                </a:lnTo>
                <a:lnTo>
                  <a:pt x="329412" y="782523"/>
                </a:lnTo>
                <a:lnTo>
                  <a:pt x="322770" y="808901"/>
                </a:lnTo>
                <a:lnTo>
                  <a:pt x="320560" y="815492"/>
                </a:lnTo>
                <a:lnTo>
                  <a:pt x="318350" y="824280"/>
                </a:lnTo>
                <a:lnTo>
                  <a:pt x="315001" y="835823"/>
                </a:lnTo>
                <a:lnTo>
                  <a:pt x="311445" y="847363"/>
                </a:lnTo>
                <a:lnTo>
                  <a:pt x="307474" y="858902"/>
                </a:lnTo>
                <a:lnTo>
                  <a:pt x="302882" y="870445"/>
                </a:lnTo>
                <a:lnTo>
                  <a:pt x="299560" y="881638"/>
                </a:lnTo>
                <a:lnTo>
                  <a:pt x="292864" y="903414"/>
                </a:lnTo>
                <a:lnTo>
                  <a:pt x="289604" y="914406"/>
                </a:lnTo>
                <a:lnTo>
                  <a:pt x="287401" y="916597"/>
                </a:lnTo>
                <a:lnTo>
                  <a:pt x="287401" y="918806"/>
                </a:lnTo>
                <a:lnTo>
                  <a:pt x="285191" y="923201"/>
                </a:lnTo>
                <a:lnTo>
                  <a:pt x="285191" y="925398"/>
                </a:lnTo>
                <a:lnTo>
                  <a:pt x="282981" y="927595"/>
                </a:lnTo>
                <a:lnTo>
                  <a:pt x="282981" y="929792"/>
                </a:lnTo>
                <a:lnTo>
                  <a:pt x="276729" y="945110"/>
                </a:lnTo>
                <a:lnTo>
                  <a:pt x="274831" y="949579"/>
                </a:lnTo>
                <a:close/>
              </a:path>
              <a:path w="358775" h="1257300">
                <a:moveTo>
                  <a:pt x="0" y="1257300"/>
                </a:moveTo>
                <a:lnTo>
                  <a:pt x="22698" y="1210858"/>
                </a:lnTo>
                <a:lnTo>
                  <a:pt x="42728" y="1163953"/>
                </a:lnTo>
                <a:lnTo>
                  <a:pt x="60115" y="1116739"/>
                </a:lnTo>
                <a:lnTo>
                  <a:pt x="74887" y="1069370"/>
                </a:lnTo>
                <a:lnTo>
                  <a:pt x="87068" y="1022000"/>
                </a:lnTo>
                <a:lnTo>
                  <a:pt x="96685" y="974784"/>
                </a:lnTo>
                <a:lnTo>
                  <a:pt x="103764" y="927876"/>
                </a:lnTo>
                <a:lnTo>
                  <a:pt x="108331" y="881430"/>
                </a:lnTo>
                <a:lnTo>
                  <a:pt x="110540" y="885825"/>
                </a:lnTo>
                <a:lnTo>
                  <a:pt x="114960" y="892429"/>
                </a:lnTo>
                <a:lnTo>
                  <a:pt x="118309" y="897715"/>
                </a:lnTo>
                <a:lnTo>
                  <a:pt x="121866" y="903414"/>
                </a:lnTo>
                <a:lnTo>
                  <a:pt x="125836" y="909113"/>
                </a:lnTo>
                <a:lnTo>
                  <a:pt x="148775" y="946555"/>
                </a:lnTo>
                <a:lnTo>
                  <a:pt x="150329" y="949579"/>
                </a:lnTo>
                <a:lnTo>
                  <a:pt x="274831" y="949579"/>
                </a:lnTo>
                <a:lnTo>
                  <a:pt x="271097" y="958367"/>
                </a:lnTo>
                <a:lnTo>
                  <a:pt x="265879" y="969975"/>
                </a:lnTo>
                <a:lnTo>
                  <a:pt x="260870" y="980351"/>
                </a:lnTo>
                <a:lnTo>
                  <a:pt x="256451" y="991336"/>
                </a:lnTo>
                <a:lnTo>
                  <a:pt x="252031" y="997927"/>
                </a:lnTo>
                <a:lnTo>
                  <a:pt x="319372" y="997927"/>
                </a:lnTo>
                <a:lnTo>
                  <a:pt x="302899" y="1017468"/>
                </a:lnTo>
                <a:lnTo>
                  <a:pt x="268410" y="1054792"/>
                </a:lnTo>
                <a:lnTo>
                  <a:pt x="232703" y="1090089"/>
                </a:lnTo>
                <a:lnTo>
                  <a:pt x="195905" y="1123325"/>
                </a:lnTo>
                <a:lnTo>
                  <a:pt x="158142" y="1154462"/>
                </a:lnTo>
                <a:lnTo>
                  <a:pt x="119543" y="1183464"/>
                </a:lnTo>
                <a:lnTo>
                  <a:pt x="80235" y="1210295"/>
                </a:lnTo>
                <a:lnTo>
                  <a:pt x="40345" y="1234919"/>
                </a:lnTo>
                <a:lnTo>
                  <a:pt x="0" y="1257300"/>
                </a:lnTo>
                <a:close/>
              </a:path>
              <a:path w="358775" h="1257300">
                <a:moveTo>
                  <a:pt x="319372" y="997927"/>
                </a:moveTo>
                <a:lnTo>
                  <a:pt x="252031" y="997927"/>
                </a:lnTo>
                <a:lnTo>
                  <a:pt x="294030" y="989139"/>
                </a:lnTo>
                <a:lnTo>
                  <a:pt x="308990" y="985569"/>
                </a:lnTo>
                <a:lnTo>
                  <a:pt x="322499" y="981998"/>
                </a:lnTo>
                <a:lnTo>
                  <a:pt x="332276" y="979252"/>
                </a:lnTo>
                <a:lnTo>
                  <a:pt x="336042" y="978154"/>
                </a:lnTo>
                <a:lnTo>
                  <a:pt x="319372" y="997927"/>
                </a:lnTo>
                <a:close/>
              </a:path>
            </a:pathLst>
          </a:custGeom>
          <a:solidFill>
            <a:srgbClr val="005290">
              <a:alpha val="39999"/>
            </a:srgbClr>
          </a:solidFill>
        </p:spPr>
        <p:txBody>
          <a:bodyPr wrap="square" lIns="0" tIns="0" rIns="0" bIns="0" rtlCol="0"/>
          <a:lstStyle/>
          <a:p/>
        </p:txBody>
      </p:sp>
      <p:sp>
        <p:nvSpPr>
          <p:cNvPr id="6" name="object 6"/>
          <p:cNvSpPr/>
          <p:nvPr/>
        </p:nvSpPr>
        <p:spPr>
          <a:xfrm>
            <a:off x="10212323" y="5855208"/>
            <a:ext cx="640079" cy="731519"/>
          </a:xfrm>
          <a:prstGeom prst="rect">
            <a:avLst/>
          </a:prstGeom>
          <a:blipFill>
            <a:blip r:embed="rId3" cstate="print"/>
            <a:stretch>
              <a:fillRect/>
            </a:stretch>
          </a:blipFill>
        </p:spPr>
        <p:txBody>
          <a:bodyPr wrap="square" lIns="0" tIns="0" rIns="0" bIns="0" rtlCol="0"/>
          <a:lstStyle/>
          <a:p/>
        </p:txBody>
      </p:sp>
      <p:sp>
        <p:nvSpPr>
          <p:cNvPr id="7" name="object 7"/>
          <p:cNvSpPr/>
          <p:nvPr/>
        </p:nvSpPr>
        <p:spPr>
          <a:xfrm>
            <a:off x="8438388" y="6021832"/>
            <a:ext cx="704088" cy="400812"/>
          </a:xfrm>
          <a:prstGeom prst="rect">
            <a:avLst/>
          </a:prstGeom>
          <a:blipFill>
            <a:blip r:embed="rId4" cstate="print"/>
            <a:stretch>
              <a:fillRect/>
            </a:stretch>
          </a:blipFill>
        </p:spPr>
        <p:txBody>
          <a:bodyPr wrap="square" lIns="0" tIns="0" rIns="0" bIns="0" rtlCol="0"/>
          <a:lstStyle/>
          <a:p/>
        </p:txBody>
      </p:sp>
      <p:sp>
        <p:nvSpPr>
          <p:cNvPr id="8" name="object 8"/>
          <p:cNvSpPr/>
          <p:nvPr/>
        </p:nvSpPr>
        <p:spPr>
          <a:xfrm>
            <a:off x="5654040" y="6256654"/>
            <a:ext cx="596265" cy="423545"/>
          </a:xfrm>
          <a:custGeom>
            <a:avLst/>
            <a:gdLst/>
            <a:ahLst/>
            <a:cxnLst/>
            <a:rect l="l" t="t" r="r" b="b"/>
            <a:pathLst>
              <a:path w="596264" h="423545">
                <a:moveTo>
                  <a:pt x="298132" y="423545"/>
                </a:moveTo>
                <a:lnTo>
                  <a:pt x="0" y="306616"/>
                </a:lnTo>
                <a:lnTo>
                  <a:pt x="0" y="115684"/>
                </a:lnTo>
                <a:lnTo>
                  <a:pt x="298132" y="0"/>
                </a:lnTo>
                <a:lnTo>
                  <a:pt x="368664" y="27368"/>
                </a:lnTo>
                <a:lnTo>
                  <a:pt x="298132" y="27368"/>
                </a:lnTo>
                <a:lnTo>
                  <a:pt x="204965" y="64058"/>
                </a:lnTo>
                <a:lnTo>
                  <a:pt x="260348" y="85826"/>
                </a:lnTo>
                <a:lnTo>
                  <a:pt x="149072" y="85826"/>
                </a:lnTo>
                <a:lnTo>
                  <a:pt x="45542" y="126250"/>
                </a:lnTo>
                <a:lnTo>
                  <a:pt x="77070" y="138696"/>
                </a:lnTo>
                <a:lnTo>
                  <a:pt x="38303" y="138696"/>
                </a:lnTo>
                <a:lnTo>
                  <a:pt x="38303" y="293560"/>
                </a:lnTo>
                <a:lnTo>
                  <a:pt x="288810" y="392442"/>
                </a:lnTo>
                <a:lnTo>
                  <a:pt x="377433" y="392442"/>
                </a:lnTo>
                <a:lnTo>
                  <a:pt x="298132" y="423545"/>
                </a:lnTo>
                <a:close/>
              </a:path>
              <a:path w="596264" h="423545">
                <a:moveTo>
                  <a:pt x="497489" y="161709"/>
                </a:moveTo>
                <a:lnTo>
                  <a:pt x="453415" y="161709"/>
                </a:lnTo>
                <a:lnTo>
                  <a:pt x="547611" y="125006"/>
                </a:lnTo>
                <a:lnTo>
                  <a:pt x="298132" y="27368"/>
                </a:lnTo>
                <a:lnTo>
                  <a:pt x="368664" y="27368"/>
                </a:lnTo>
                <a:lnTo>
                  <a:pt x="596264" y="115684"/>
                </a:lnTo>
                <a:lnTo>
                  <a:pt x="596264" y="138696"/>
                </a:lnTo>
                <a:lnTo>
                  <a:pt x="556933" y="138696"/>
                </a:lnTo>
                <a:lnTo>
                  <a:pt x="497489" y="161709"/>
                </a:lnTo>
                <a:close/>
              </a:path>
              <a:path w="596264" h="423545">
                <a:moveTo>
                  <a:pt x="336472" y="225145"/>
                </a:moveTo>
                <a:lnTo>
                  <a:pt x="296062" y="225145"/>
                </a:lnTo>
                <a:lnTo>
                  <a:pt x="398551" y="184721"/>
                </a:lnTo>
                <a:lnTo>
                  <a:pt x="149072" y="85826"/>
                </a:lnTo>
                <a:lnTo>
                  <a:pt x="260348" y="85826"/>
                </a:lnTo>
                <a:lnTo>
                  <a:pt x="453415" y="161709"/>
                </a:lnTo>
                <a:lnTo>
                  <a:pt x="497489" y="161709"/>
                </a:lnTo>
                <a:lnTo>
                  <a:pt x="463765" y="174764"/>
                </a:lnTo>
                <a:lnTo>
                  <a:pt x="463765" y="197154"/>
                </a:lnTo>
                <a:lnTo>
                  <a:pt x="407860" y="197154"/>
                </a:lnTo>
                <a:lnTo>
                  <a:pt x="336472" y="225145"/>
                </a:lnTo>
                <a:close/>
              </a:path>
              <a:path w="596264" h="423545">
                <a:moveTo>
                  <a:pt x="377433" y="392442"/>
                </a:moveTo>
                <a:lnTo>
                  <a:pt x="288810" y="392442"/>
                </a:lnTo>
                <a:lnTo>
                  <a:pt x="288810" y="236334"/>
                </a:lnTo>
                <a:lnTo>
                  <a:pt x="38303" y="138696"/>
                </a:lnTo>
                <a:lnTo>
                  <a:pt x="77070" y="138696"/>
                </a:lnTo>
                <a:lnTo>
                  <a:pt x="296062" y="225145"/>
                </a:lnTo>
                <a:lnTo>
                  <a:pt x="336472" y="225145"/>
                </a:lnTo>
                <a:lnTo>
                  <a:pt x="309524" y="235712"/>
                </a:lnTo>
                <a:lnTo>
                  <a:pt x="309524" y="390575"/>
                </a:lnTo>
                <a:lnTo>
                  <a:pt x="382193" y="390575"/>
                </a:lnTo>
                <a:lnTo>
                  <a:pt x="377433" y="392442"/>
                </a:lnTo>
                <a:close/>
              </a:path>
              <a:path w="596264" h="423545">
                <a:moveTo>
                  <a:pt x="382193" y="390575"/>
                </a:moveTo>
                <a:lnTo>
                  <a:pt x="309524" y="390575"/>
                </a:lnTo>
                <a:lnTo>
                  <a:pt x="556933" y="293560"/>
                </a:lnTo>
                <a:lnTo>
                  <a:pt x="556933" y="138696"/>
                </a:lnTo>
                <a:lnTo>
                  <a:pt x="596264" y="138696"/>
                </a:lnTo>
                <a:lnTo>
                  <a:pt x="596264" y="306616"/>
                </a:lnTo>
                <a:lnTo>
                  <a:pt x="382193" y="390575"/>
                </a:lnTo>
                <a:close/>
              </a:path>
              <a:path w="596264" h="423545">
                <a:moveTo>
                  <a:pt x="407860" y="260591"/>
                </a:moveTo>
                <a:lnTo>
                  <a:pt x="407860" y="197154"/>
                </a:lnTo>
                <a:lnTo>
                  <a:pt x="463765" y="197154"/>
                </a:lnTo>
                <a:lnTo>
                  <a:pt x="463765" y="241935"/>
                </a:lnTo>
                <a:lnTo>
                  <a:pt x="407860" y="260591"/>
                </a:lnTo>
                <a:close/>
              </a:path>
            </a:pathLst>
          </a:custGeom>
          <a:solidFill>
            <a:srgbClr val="005290">
              <a:alpha val="70199"/>
            </a:srgbClr>
          </a:solidFill>
        </p:spPr>
        <p:txBody>
          <a:bodyPr wrap="square" lIns="0" tIns="0" rIns="0" bIns="0" rtlCol="0"/>
          <a:lstStyle/>
          <a:p/>
        </p:txBody>
      </p:sp>
      <p:sp>
        <p:nvSpPr>
          <p:cNvPr id="9" name="object 9"/>
          <p:cNvSpPr/>
          <p:nvPr/>
        </p:nvSpPr>
        <p:spPr>
          <a:xfrm>
            <a:off x="3347084" y="1420774"/>
            <a:ext cx="844550" cy="1549400"/>
          </a:xfrm>
          <a:custGeom>
            <a:avLst/>
            <a:gdLst/>
            <a:ahLst/>
            <a:cxnLst/>
            <a:rect l="l" t="t" r="r" b="b"/>
            <a:pathLst>
              <a:path w="844550" h="1549400">
                <a:moveTo>
                  <a:pt x="844550" y="1549400"/>
                </a:moveTo>
                <a:lnTo>
                  <a:pt x="0" y="869175"/>
                </a:lnTo>
                <a:lnTo>
                  <a:pt x="844550" y="0"/>
                </a:lnTo>
                <a:lnTo>
                  <a:pt x="844550" y="1549400"/>
                </a:lnTo>
                <a:close/>
              </a:path>
            </a:pathLst>
          </a:custGeom>
          <a:solidFill>
            <a:srgbClr val="A9D18E"/>
          </a:solidFill>
        </p:spPr>
        <p:txBody>
          <a:bodyPr wrap="square" lIns="0" tIns="0" rIns="0" bIns="0" rtlCol="0"/>
          <a:lstStyle/>
          <a:p/>
        </p:txBody>
      </p:sp>
      <p:sp>
        <p:nvSpPr>
          <p:cNvPr id="10" name="object 10"/>
          <p:cNvSpPr/>
          <p:nvPr/>
        </p:nvSpPr>
        <p:spPr>
          <a:xfrm>
            <a:off x="3337674" y="1405127"/>
            <a:ext cx="860425" cy="1578610"/>
          </a:xfrm>
          <a:custGeom>
            <a:avLst/>
            <a:gdLst/>
            <a:ahLst/>
            <a:cxnLst/>
            <a:rect l="l" t="t" r="r" b="b"/>
            <a:pathLst>
              <a:path w="860425" h="1578610">
                <a:moveTo>
                  <a:pt x="860310" y="1578317"/>
                </a:moveTo>
                <a:lnTo>
                  <a:pt x="0" y="885393"/>
                </a:lnTo>
                <a:lnTo>
                  <a:pt x="860310" y="0"/>
                </a:lnTo>
                <a:lnTo>
                  <a:pt x="860310" y="15646"/>
                </a:lnTo>
                <a:lnTo>
                  <a:pt x="847610" y="15646"/>
                </a:lnTo>
                <a:lnTo>
                  <a:pt x="847610" y="31293"/>
                </a:lnTo>
                <a:lnTo>
                  <a:pt x="23064" y="879881"/>
                </a:lnTo>
                <a:lnTo>
                  <a:pt x="13398" y="879881"/>
                </a:lnTo>
                <a:lnTo>
                  <a:pt x="13969" y="889241"/>
                </a:lnTo>
                <a:lnTo>
                  <a:pt x="25019" y="889241"/>
                </a:lnTo>
                <a:lnTo>
                  <a:pt x="847610" y="1551767"/>
                </a:lnTo>
                <a:lnTo>
                  <a:pt x="847610" y="1565046"/>
                </a:lnTo>
                <a:lnTo>
                  <a:pt x="860310" y="1565046"/>
                </a:lnTo>
                <a:lnTo>
                  <a:pt x="860310" y="1578317"/>
                </a:lnTo>
                <a:close/>
              </a:path>
              <a:path w="860425" h="1578610">
                <a:moveTo>
                  <a:pt x="847610" y="31293"/>
                </a:moveTo>
                <a:lnTo>
                  <a:pt x="847610" y="15646"/>
                </a:lnTo>
                <a:lnTo>
                  <a:pt x="858519" y="20066"/>
                </a:lnTo>
                <a:lnTo>
                  <a:pt x="847610" y="31293"/>
                </a:lnTo>
                <a:close/>
              </a:path>
              <a:path w="860425" h="1578610">
                <a:moveTo>
                  <a:pt x="860310" y="1565046"/>
                </a:moveTo>
                <a:lnTo>
                  <a:pt x="847610" y="1565046"/>
                </a:lnTo>
                <a:lnTo>
                  <a:pt x="857948" y="1560093"/>
                </a:lnTo>
                <a:lnTo>
                  <a:pt x="847610" y="1551767"/>
                </a:lnTo>
                <a:lnTo>
                  <a:pt x="847610" y="31293"/>
                </a:lnTo>
                <a:lnTo>
                  <a:pt x="858519" y="20066"/>
                </a:lnTo>
                <a:lnTo>
                  <a:pt x="847610" y="15646"/>
                </a:lnTo>
                <a:lnTo>
                  <a:pt x="860310" y="15646"/>
                </a:lnTo>
                <a:lnTo>
                  <a:pt x="860310" y="1565046"/>
                </a:lnTo>
                <a:close/>
              </a:path>
              <a:path w="860425" h="1578610">
                <a:moveTo>
                  <a:pt x="13969" y="889241"/>
                </a:moveTo>
                <a:lnTo>
                  <a:pt x="13398" y="879881"/>
                </a:lnTo>
                <a:lnTo>
                  <a:pt x="18821" y="884248"/>
                </a:lnTo>
                <a:lnTo>
                  <a:pt x="13969" y="889241"/>
                </a:lnTo>
                <a:close/>
              </a:path>
              <a:path w="860425" h="1578610">
                <a:moveTo>
                  <a:pt x="18821" y="884248"/>
                </a:moveTo>
                <a:lnTo>
                  <a:pt x="13398" y="879881"/>
                </a:lnTo>
                <a:lnTo>
                  <a:pt x="23064" y="879881"/>
                </a:lnTo>
                <a:lnTo>
                  <a:pt x="18821" y="884248"/>
                </a:lnTo>
                <a:close/>
              </a:path>
              <a:path w="860425" h="1578610">
                <a:moveTo>
                  <a:pt x="25019" y="889241"/>
                </a:moveTo>
                <a:lnTo>
                  <a:pt x="13969" y="889241"/>
                </a:lnTo>
                <a:lnTo>
                  <a:pt x="18821" y="884248"/>
                </a:lnTo>
                <a:lnTo>
                  <a:pt x="25019" y="889241"/>
                </a:lnTo>
                <a:close/>
              </a:path>
              <a:path w="860425" h="1578610">
                <a:moveTo>
                  <a:pt x="847610" y="1565046"/>
                </a:moveTo>
                <a:lnTo>
                  <a:pt x="847610" y="1551767"/>
                </a:lnTo>
                <a:lnTo>
                  <a:pt x="857948" y="1560093"/>
                </a:lnTo>
                <a:lnTo>
                  <a:pt x="847610" y="1565046"/>
                </a:lnTo>
                <a:close/>
              </a:path>
            </a:pathLst>
          </a:custGeom>
          <a:solidFill>
            <a:srgbClr val="F1F1F1"/>
          </a:solidFill>
        </p:spPr>
        <p:txBody>
          <a:bodyPr wrap="square" lIns="0" tIns="0" rIns="0" bIns="0" rtlCol="0"/>
          <a:lstStyle/>
          <a:p/>
        </p:txBody>
      </p:sp>
      <p:sp>
        <p:nvSpPr>
          <p:cNvPr id="11" name="object 11"/>
          <p:cNvSpPr/>
          <p:nvPr/>
        </p:nvSpPr>
        <p:spPr>
          <a:xfrm>
            <a:off x="4181893" y="1389875"/>
            <a:ext cx="890041" cy="1608810"/>
          </a:xfrm>
          <a:prstGeom prst="rect">
            <a:avLst/>
          </a:prstGeom>
          <a:blipFill>
            <a:blip r:embed="rId5" cstate="print"/>
            <a:stretch>
              <a:fillRect/>
            </a:stretch>
          </a:blipFill>
        </p:spPr>
        <p:txBody>
          <a:bodyPr wrap="square" lIns="0" tIns="0" rIns="0" bIns="0" rtlCol="0"/>
          <a:lstStyle/>
          <a:p/>
        </p:txBody>
      </p:sp>
      <p:sp>
        <p:nvSpPr>
          <p:cNvPr id="12" name="object 12"/>
          <p:cNvSpPr/>
          <p:nvPr/>
        </p:nvSpPr>
        <p:spPr>
          <a:xfrm>
            <a:off x="5404103" y="1420367"/>
            <a:ext cx="4128770" cy="830580"/>
          </a:xfrm>
          <a:custGeom>
            <a:avLst/>
            <a:gdLst/>
            <a:ahLst/>
            <a:cxnLst/>
            <a:rect l="l" t="t" r="r" b="b"/>
            <a:pathLst>
              <a:path w="4128770" h="830580">
                <a:moveTo>
                  <a:pt x="0" y="0"/>
                </a:moveTo>
                <a:lnTo>
                  <a:pt x="4128515" y="0"/>
                </a:lnTo>
                <a:lnTo>
                  <a:pt x="4128515" y="830579"/>
                </a:lnTo>
                <a:lnTo>
                  <a:pt x="0" y="830579"/>
                </a:lnTo>
                <a:lnTo>
                  <a:pt x="0" y="0"/>
                </a:lnTo>
                <a:close/>
              </a:path>
            </a:pathLst>
          </a:custGeom>
          <a:solidFill>
            <a:srgbClr val="808080"/>
          </a:solidFill>
        </p:spPr>
        <p:txBody>
          <a:bodyPr wrap="square" lIns="0" tIns="0" rIns="0" bIns="0" rtlCol="0"/>
          <a:lstStyle/>
          <a:p/>
        </p:txBody>
      </p:sp>
      <p:sp>
        <p:nvSpPr>
          <p:cNvPr id="13" name="object 13"/>
          <p:cNvSpPr txBox="1"/>
          <p:nvPr/>
        </p:nvSpPr>
        <p:spPr>
          <a:xfrm>
            <a:off x="5495290" y="1694474"/>
            <a:ext cx="202565" cy="267970"/>
          </a:xfrm>
          <a:prstGeom prst="rect">
            <a:avLst/>
          </a:prstGeom>
        </p:spPr>
        <p:txBody>
          <a:bodyPr vert="horz" wrap="square" lIns="0" tIns="10795" rIns="0" bIns="0" rtlCol="0">
            <a:spAutoFit/>
          </a:bodyPr>
          <a:lstStyle/>
          <a:p>
            <a:pPr>
              <a:lnSpc>
                <a:spcPct val="100000"/>
              </a:lnSpc>
              <a:spcBef>
                <a:spcPts val="85"/>
              </a:spcBef>
            </a:pPr>
            <a:r>
              <a:rPr sz="1600" b="1" spc="-5" dirty="0">
                <a:solidFill>
                  <a:srgbClr val="FFFFFF"/>
                </a:solidFill>
                <a:latin typeface="微软雅黑" panose="020B0503020204020204" charset="-122"/>
                <a:cs typeface="微软雅黑" panose="020B0503020204020204" charset="-122"/>
              </a:rPr>
              <a:t>室</a:t>
            </a:r>
            <a:endParaRPr sz="1600">
              <a:latin typeface="微软雅黑" panose="020B0503020204020204" charset="-122"/>
              <a:cs typeface="微软雅黑" panose="020B0503020204020204" charset="-122"/>
            </a:endParaRPr>
          </a:p>
        </p:txBody>
      </p:sp>
      <p:sp>
        <p:nvSpPr>
          <p:cNvPr id="14" name="object 14"/>
          <p:cNvSpPr/>
          <p:nvPr/>
        </p:nvSpPr>
        <p:spPr>
          <a:xfrm>
            <a:off x="5404103" y="1757172"/>
            <a:ext cx="3644265" cy="307975"/>
          </a:xfrm>
          <a:custGeom>
            <a:avLst/>
            <a:gdLst/>
            <a:ahLst/>
            <a:cxnLst/>
            <a:rect l="l" t="t" r="r" b="b"/>
            <a:pathLst>
              <a:path w="3644265" h="307975">
                <a:moveTo>
                  <a:pt x="0" y="0"/>
                </a:moveTo>
                <a:lnTo>
                  <a:pt x="3643884" y="0"/>
                </a:lnTo>
                <a:lnTo>
                  <a:pt x="3643884" y="307848"/>
                </a:lnTo>
                <a:lnTo>
                  <a:pt x="0" y="307848"/>
                </a:lnTo>
                <a:lnTo>
                  <a:pt x="0" y="0"/>
                </a:lnTo>
                <a:close/>
              </a:path>
            </a:pathLst>
          </a:custGeom>
          <a:solidFill>
            <a:srgbClr val="808080"/>
          </a:solidFill>
        </p:spPr>
        <p:txBody>
          <a:bodyPr wrap="square" lIns="0" tIns="0" rIns="0" bIns="0" rtlCol="0"/>
          <a:lstStyle/>
          <a:p/>
        </p:txBody>
      </p:sp>
      <p:sp>
        <p:nvSpPr>
          <p:cNvPr id="15" name="object 15"/>
          <p:cNvSpPr txBox="1"/>
          <p:nvPr/>
        </p:nvSpPr>
        <p:spPr>
          <a:xfrm>
            <a:off x="5403850" y="1279525"/>
            <a:ext cx="4665345" cy="674370"/>
          </a:xfrm>
          <a:prstGeom prst="rect">
            <a:avLst/>
          </a:prstGeom>
        </p:spPr>
        <p:txBody>
          <a:bodyPr vert="horz" wrap="square" lIns="0" tIns="118110" rIns="0" bIns="0" rtlCol="0">
            <a:spAutoFit/>
          </a:bodyPr>
          <a:lstStyle/>
          <a:p>
            <a:pPr marL="90805">
              <a:lnSpc>
                <a:spcPct val="100000"/>
              </a:lnSpc>
              <a:spcBef>
                <a:spcPts val="930"/>
              </a:spcBef>
            </a:pPr>
            <a:r>
              <a:rPr sz="1600" b="1" spc="5" dirty="0">
                <a:solidFill>
                  <a:srgbClr val="FFFFFF"/>
                </a:solidFill>
                <a:latin typeface="宋体" panose="02010600030101010101" pitchFamily="2" charset="-122"/>
                <a:ea typeface="宋体" panose="02010600030101010101" pitchFamily="2" charset="-122"/>
                <a:cs typeface="宋体" panose="02010600030101010101" pitchFamily="2" charset="-122"/>
              </a:rPr>
              <a:t>Service</a:t>
            </a:r>
            <a:r>
              <a:rPr sz="1600" b="1" spc="-10" dirty="0">
                <a:solidFill>
                  <a:srgbClr val="FFFFFF"/>
                </a:solidFill>
                <a:latin typeface="宋体" panose="02010600030101010101" pitchFamily="2" charset="-122"/>
                <a:ea typeface="宋体" panose="02010600030101010101" pitchFamily="2" charset="-122"/>
                <a:cs typeface="宋体" panose="02010600030101010101" pitchFamily="2" charset="-122"/>
              </a:rPr>
              <a:t> </a:t>
            </a:r>
            <a:r>
              <a:rPr sz="1600" b="1" spc="-5" dirty="0">
                <a:solidFill>
                  <a:srgbClr val="FFFFFF"/>
                </a:solidFill>
                <a:latin typeface="宋体" panose="02010600030101010101" pitchFamily="2" charset="-122"/>
                <a:ea typeface="宋体" panose="02010600030101010101" pitchFamily="2" charset="-122"/>
                <a:cs typeface="宋体" panose="02010600030101010101" pitchFamily="2" charset="-122"/>
              </a:rPr>
              <a:t>Experience Lab /</a:t>
            </a:r>
            <a:r>
              <a:rPr sz="1600" b="1" spc="-10" dirty="0">
                <a:solidFill>
                  <a:srgbClr val="FFFFFF"/>
                </a:solidFill>
                <a:latin typeface="宋体" panose="02010600030101010101" pitchFamily="2" charset="-122"/>
                <a:ea typeface="宋体" panose="02010600030101010101" pitchFamily="2" charset="-122"/>
                <a:cs typeface="宋体" panose="02010600030101010101" pitchFamily="2" charset="-122"/>
              </a:rPr>
              <a:t> </a:t>
            </a:r>
            <a:r>
              <a:rPr sz="1600" b="1" dirty="0">
                <a:solidFill>
                  <a:srgbClr val="FFFFFF"/>
                </a:solidFill>
                <a:latin typeface="宋体" panose="02010600030101010101" pitchFamily="2" charset="-122"/>
                <a:ea typeface="宋体" panose="02010600030101010101" pitchFamily="2" charset="-122"/>
                <a:cs typeface="宋体" panose="02010600030101010101" pitchFamily="2" charset="-122"/>
              </a:rPr>
              <a:t>服务体验实</a:t>
            </a:r>
            <a:r>
              <a:rPr sz="1600" b="1" spc="-5" dirty="0">
                <a:solidFill>
                  <a:srgbClr val="FFFFFF"/>
                </a:solidFill>
                <a:latin typeface="宋体" panose="02010600030101010101" pitchFamily="2" charset="-122"/>
                <a:ea typeface="宋体" panose="02010600030101010101" pitchFamily="2" charset="-122"/>
                <a:cs typeface="宋体" panose="02010600030101010101" pitchFamily="2" charset="-122"/>
              </a:rPr>
              <a:t>验</a:t>
            </a:r>
            <a:endParaRPr sz="1600">
              <a:latin typeface="宋体" panose="02010600030101010101" pitchFamily="2" charset="-122"/>
              <a:ea typeface="宋体" panose="02010600030101010101" pitchFamily="2" charset="-122"/>
              <a:cs typeface="宋体" panose="02010600030101010101" pitchFamily="2" charset="-122"/>
            </a:endParaRPr>
          </a:p>
          <a:p>
            <a:pPr marL="376555" indent="-285750">
              <a:lnSpc>
                <a:spcPct val="100000"/>
              </a:lnSpc>
              <a:spcBef>
                <a:spcPts val="740"/>
              </a:spcBef>
              <a:buFont typeface="Arial" panose="020B0604020202020204"/>
              <a:buChar char="•"/>
              <a:tabLst>
                <a:tab pos="376555" algn="l"/>
                <a:tab pos="377190" algn="l"/>
              </a:tabLst>
            </a:pPr>
            <a:r>
              <a:rPr sz="1400" dirty="0">
                <a:solidFill>
                  <a:srgbClr val="FFFFFF"/>
                </a:solidFill>
                <a:latin typeface="宋体" panose="02010600030101010101" pitchFamily="2" charset="-122"/>
                <a:ea typeface="宋体" panose="02010600030101010101" pitchFamily="2" charset="-122"/>
                <a:cs typeface="宋体" panose="02010600030101010101" pitchFamily="2" charset="-122"/>
              </a:rPr>
              <a:t>利用</a:t>
            </a:r>
            <a:r>
              <a:rPr sz="1400" spc="-5" dirty="0">
                <a:solidFill>
                  <a:srgbClr val="FFFFFF"/>
                </a:solidFill>
                <a:latin typeface="宋体" panose="02010600030101010101" pitchFamily="2" charset="-122"/>
                <a:ea typeface="宋体" panose="02010600030101010101" pitchFamily="2" charset="-122"/>
                <a:cs typeface="宋体" panose="02010600030101010101" pitchFamily="2" charset="-122"/>
              </a:rPr>
              <a:t>AR/VR/MR</a:t>
            </a:r>
            <a:r>
              <a:rPr sz="1400" dirty="0">
                <a:solidFill>
                  <a:srgbClr val="FFFFFF"/>
                </a:solidFill>
                <a:latin typeface="宋体" panose="02010600030101010101" pitchFamily="2" charset="-122"/>
                <a:ea typeface="宋体" panose="02010600030101010101" pitchFamily="2" charset="-122"/>
                <a:cs typeface="宋体" panose="02010600030101010101" pitchFamily="2" charset="-122"/>
              </a:rPr>
              <a:t>提升消费者的体</a:t>
            </a:r>
            <a:r>
              <a:rPr sz="1400" spc="5" dirty="0">
                <a:solidFill>
                  <a:srgbClr val="FFFFFF"/>
                </a:solidFill>
                <a:latin typeface="宋体" panose="02010600030101010101" pitchFamily="2" charset="-122"/>
                <a:ea typeface="宋体" panose="02010600030101010101" pitchFamily="2" charset="-122"/>
                <a:cs typeface="宋体" panose="02010600030101010101" pitchFamily="2" charset="-122"/>
              </a:rPr>
              <a:t>验</a:t>
            </a:r>
            <a:endParaRPr sz="1400">
              <a:latin typeface="宋体" panose="02010600030101010101" pitchFamily="2" charset="-122"/>
              <a:ea typeface="宋体" panose="02010600030101010101" pitchFamily="2" charset="-122"/>
              <a:cs typeface="宋体" panose="02010600030101010101" pitchFamily="2" charset="-122"/>
            </a:endParaRPr>
          </a:p>
        </p:txBody>
      </p:sp>
      <p:sp>
        <p:nvSpPr>
          <p:cNvPr id="16" name="object 16"/>
          <p:cNvSpPr/>
          <p:nvPr/>
        </p:nvSpPr>
        <p:spPr>
          <a:xfrm>
            <a:off x="6839711" y="3555491"/>
            <a:ext cx="2693035" cy="332740"/>
          </a:xfrm>
          <a:custGeom>
            <a:avLst/>
            <a:gdLst/>
            <a:ahLst/>
            <a:cxnLst/>
            <a:rect l="l" t="t" r="r" b="b"/>
            <a:pathLst>
              <a:path w="2693034" h="332739">
                <a:moveTo>
                  <a:pt x="0" y="332232"/>
                </a:moveTo>
                <a:lnTo>
                  <a:pt x="2692907" y="332232"/>
                </a:lnTo>
                <a:lnTo>
                  <a:pt x="2692907" y="0"/>
                </a:lnTo>
                <a:lnTo>
                  <a:pt x="0" y="0"/>
                </a:lnTo>
                <a:lnTo>
                  <a:pt x="0" y="332232"/>
                </a:lnTo>
                <a:close/>
              </a:path>
            </a:pathLst>
          </a:custGeom>
          <a:solidFill>
            <a:srgbClr val="808080"/>
          </a:solidFill>
        </p:spPr>
        <p:txBody>
          <a:bodyPr wrap="square" lIns="0" tIns="0" rIns="0" bIns="0" rtlCol="0"/>
          <a:lstStyle/>
          <a:p/>
        </p:txBody>
      </p:sp>
      <p:sp>
        <p:nvSpPr>
          <p:cNvPr id="17" name="object 17"/>
          <p:cNvSpPr/>
          <p:nvPr/>
        </p:nvSpPr>
        <p:spPr>
          <a:xfrm>
            <a:off x="6839711" y="3887723"/>
            <a:ext cx="2693035" cy="523240"/>
          </a:xfrm>
          <a:custGeom>
            <a:avLst/>
            <a:gdLst/>
            <a:ahLst/>
            <a:cxnLst/>
            <a:rect l="l" t="t" r="r" b="b"/>
            <a:pathLst>
              <a:path w="2693034" h="523239">
                <a:moveTo>
                  <a:pt x="0" y="0"/>
                </a:moveTo>
                <a:lnTo>
                  <a:pt x="2692907" y="0"/>
                </a:lnTo>
                <a:lnTo>
                  <a:pt x="2692907" y="522731"/>
                </a:lnTo>
                <a:lnTo>
                  <a:pt x="0" y="522731"/>
                </a:lnTo>
                <a:lnTo>
                  <a:pt x="0" y="0"/>
                </a:lnTo>
                <a:close/>
              </a:path>
            </a:pathLst>
          </a:custGeom>
          <a:solidFill>
            <a:srgbClr val="808080"/>
          </a:solidFill>
        </p:spPr>
        <p:txBody>
          <a:bodyPr wrap="square" lIns="0" tIns="0" rIns="0" bIns="0" rtlCol="0"/>
          <a:lstStyle/>
          <a:p/>
        </p:txBody>
      </p:sp>
      <p:sp>
        <p:nvSpPr>
          <p:cNvPr id="18" name="object 18"/>
          <p:cNvSpPr txBox="1"/>
          <p:nvPr/>
        </p:nvSpPr>
        <p:spPr>
          <a:xfrm>
            <a:off x="6839711" y="3483508"/>
            <a:ext cx="2693035" cy="880110"/>
          </a:xfrm>
          <a:prstGeom prst="rect">
            <a:avLst/>
          </a:prstGeom>
        </p:spPr>
        <p:txBody>
          <a:bodyPr vert="horz" wrap="square" lIns="0" tIns="113030" rIns="0" bIns="0" rtlCol="0">
            <a:spAutoFit/>
          </a:bodyPr>
          <a:lstStyle/>
          <a:p>
            <a:pPr marL="91440">
              <a:lnSpc>
                <a:spcPct val="100000"/>
              </a:lnSpc>
              <a:spcBef>
                <a:spcPts val="890"/>
              </a:spcBef>
            </a:pPr>
            <a:r>
              <a:rPr sz="1600" b="1" spc="-5" dirty="0">
                <a:solidFill>
                  <a:srgbClr val="FFFFFF"/>
                </a:solidFill>
                <a:latin typeface="宋体" panose="02010600030101010101" pitchFamily="2" charset="-122"/>
                <a:ea typeface="宋体" panose="02010600030101010101" pitchFamily="2" charset="-122"/>
                <a:cs typeface="宋体" panose="02010600030101010101" pitchFamily="2" charset="-122"/>
              </a:rPr>
              <a:t>eComLab/</a:t>
            </a:r>
            <a:r>
              <a:rPr sz="1600" b="1" dirty="0">
                <a:solidFill>
                  <a:srgbClr val="FFFFFF"/>
                </a:solidFill>
                <a:latin typeface="宋体" panose="02010600030101010101" pitchFamily="2" charset="-122"/>
                <a:ea typeface="宋体" panose="02010600030101010101" pitchFamily="2" charset="-122"/>
                <a:cs typeface="宋体" panose="02010600030101010101" pitchFamily="2" charset="-122"/>
              </a:rPr>
              <a:t>电商实验</a:t>
            </a:r>
            <a:r>
              <a:rPr sz="1600" b="1" spc="-5" dirty="0">
                <a:solidFill>
                  <a:srgbClr val="FFFFFF"/>
                </a:solidFill>
                <a:latin typeface="宋体" panose="02010600030101010101" pitchFamily="2" charset="-122"/>
                <a:ea typeface="宋体" panose="02010600030101010101" pitchFamily="2" charset="-122"/>
                <a:cs typeface="宋体" panose="02010600030101010101" pitchFamily="2" charset="-122"/>
              </a:rPr>
              <a:t>室</a:t>
            </a:r>
            <a:endParaRPr sz="1600">
              <a:latin typeface="宋体" panose="02010600030101010101" pitchFamily="2" charset="-122"/>
              <a:ea typeface="宋体" panose="02010600030101010101" pitchFamily="2" charset="-122"/>
              <a:cs typeface="宋体" panose="02010600030101010101" pitchFamily="2" charset="-122"/>
            </a:endParaRPr>
          </a:p>
          <a:p>
            <a:pPr marL="377190" marR="173990" indent="-285750">
              <a:lnSpc>
                <a:spcPct val="100000"/>
              </a:lnSpc>
              <a:spcBef>
                <a:spcPts val="705"/>
              </a:spcBef>
              <a:buFont typeface="Arial" panose="020B0604020202020204"/>
              <a:buChar char="•"/>
              <a:tabLst>
                <a:tab pos="377190" algn="l"/>
                <a:tab pos="377825" algn="l"/>
              </a:tabLst>
            </a:pPr>
            <a:r>
              <a:rPr sz="1400" dirty="0">
                <a:solidFill>
                  <a:srgbClr val="FFFFFF"/>
                </a:solidFill>
                <a:latin typeface="宋体" panose="02010600030101010101" pitchFamily="2" charset="-122"/>
                <a:ea typeface="宋体" panose="02010600030101010101" pitchFamily="2" charset="-122"/>
                <a:cs typeface="宋体" panose="02010600030101010101" pitchFamily="2" charset="-122"/>
              </a:rPr>
              <a:t>一个针对消费者全过程购物 检测与分析的平</a:t>
            </a:r>
            <a:r>
              <a:rPr sz="1400" spc="5" dirty="0">
                <a:solidFill>
                  <a:srgbClr val="FFFFFF"/>
                </a:solidFill>
                <a:latin typeface="宋体" panose="02010600030101010101" pitchFamily="2" charset="-122"/>
                <a:ea typeface="宋体" panose="02010600030101010101" pitchFamily="2" charset="-122"/>
                <a:cs typeface="宋体" panose="02010600030101010101" pitchFamily="2" charset="-122"/>
              </a:rPr>
              <a:t>台</a:t>
            </a:r>
            <a:endParaRPr sz="1400">
              <a:latin typeface="宋体" panose="02010600030101010101" pitchFamily="2" charset="-122"/>
              <a:ea typeface="宋体" panose="02010600030101010101" pitchFamily="2" charset="-122"/>
              <a:cs typeface="宋体" panose="02010600030101010101" pitchFamily="2" charset="-122"/>
            </a:endParaRPr>
          </a:p>
        </p:txBody>
      </p:sp>
      <p:sp>
        <p:nvSpPr>
          <p:cNvPr id="19" name="object 19"/>
          <p:cNvSpPr/>
          <p:nvPr/>
        </p:nvSpPr>
        <p:spPr>
          <a:xfrm>
            <a:off x="6359652" y="2290572"/>
            <a:ext cx="3173095" cy="289560"/>
          </a:xfrm>
          <a:custGeom>
            <a:avLst/>
            <a:gdLst/>
            <a:ahLst/>
            <a:cxnLst/>
            <a:rect l="l" t="t" r="r" b="b"/>
            <a:pathLst>
              <a:path w="3173095" h="289560">
                <a:moveTo>
                  <a:pt x="0" y="289559"/>
                </a:moveTo>
                <a:lnTo>
                  <a:pt x="3172968" y="289559"/>
                </a:lnTo>
                <a:lnTo>
                  <a:pt x="3172968" y="0"/>
                </a:lnTo>
                <a:lnTo>
                  <a:pt x="0" y="0"/>
                </a:lnTo>
                <a:lnTo>
                  <a:pt x="0" y="289559"/>
                </a:lnTo>
                <a:close/>
              </a:path>
            </a:pathLst>
          </a:custGeom>
          <a:solidFill>
            <a:srgbClr val="808080"/>
          </a:solidFill>
        </p:spPr>
        <p:txBody>
          <a:bodyPr wrap="square" lIns="0" tIns="0" rIns="0" bIns="0" rtlCol="0"/>
          <a:lstStyle/>
          <a:p/>
        </p:txBody>
      </p:sp>
      <p:sp>
        <p:nvSpPr>
          <p:cNvPr id="20" name="object 20"/>
          <p:cNvSpPr/>
          <p:nvPr/>
        </p:nvSpPr>
        <p:spPr>
          <a:xfrm>
            <a:off x="6359652" y="2580132"/>
            <a:ext cx="3173095" cy="954405"/>
          </a:xfrm>
          <a:custGeom>
            <a:avLst/>
            <a:gdLst/>
            <a:ahLst/>
            <a:cxnLst/>
            <a:rect l="l" t="t" r="r" b="b"/>
            <a:pathLst>
              <a:path w="3173095" h="954404">
                <a:moveTo>
                  <a:pt x="0" y="0"/>
                </a:moveTo>
                <a:lnTo>
                  <a:pt x="3172968" y="0"/>
                </a:lnTo>
                <a:lnTo>
                  <a:pt x="3172968" y="954024"/>
                </a:lnTo>
                <a:lnTo>
                  <a:pt x="0" y="954024"/>
                </a:lnTo>
                <a:lnTo>
                  <a:pt x="0" y="0"/>
                </a:lnTo>
                <a:close/>
              </a:path>
            </a:pathLst>
          </a:custGeom>
          <a:solidFill>
            <a:srgbClr val="808080"/>
          </a:solidFill>
        </p:spPr>
        <p:txBody>
          <a:bodyPr wrap="square" lIns="0" tIns="0" rIns="0" bIns="0" rtlCol="0"/>
          <a:lstStyle/>
          <a:p/>
        </p:txBody>
      </p:sp>
      <p:sp>
        <p:nvSpPr>
          <p:cNvPr id="21" name="object 21"/>
          <p:cNvSpPr txBox="1"/>
          <p:nvPr/>
        </p:nvSpPr>
        <p:spPr>
          <a:xfrm>
            <a:off x="6359652" y="2265530"/>
            <a:ext cx="3173095" cy="1221105"/>
          </a:xfrm>
          <a:prstGeom prst="rect">
            <a:avLst/>
          </a:prstGeom>
        </p:spPr>
        <p:txBody>
          <a:bodyPr vert="horz" wrap="square" lIns="0" tIns="65405" rIns="0" bIns="0" rtlCol="0">
            <a:spAutoFit/>
          </a:bodyPr>
          <a:lstStyle/>
          <a:p>
            <a:pPr marL="91440">
              <a:lnSpc>
                <a:spcPct val="100000"/>
              </a:lnSpc>
              <a:spcBef>
                <a:spcPts val="515"/>
              </a:spcBef>
            </a:pPr>
            <a:r>
              <a:rPr sz="1600" b="1" spc="-5" dirty="0">
                <a:solidFill>
                  <a:srgbClr val="FFFFFF"/>
                </a:solidFill>
                <a:latin typeface="宋体" panose="02010600030101010101" pitchFamily="2" charset="-122"/>
                <a:ea typeface="宋体" panose="02010600030101010101" pitchFamily="2" charset="-122"/>
                <a:cs typeface="宋体" panose="02010600030101010101" pitchFamily="2" charset="-122"/>
              </a:rPr>
              <a:t>SalesLab /</a:t>
            </a:r>
            <a:r>
              <a:rPr sz="1600" b="1" spc="-10" dirty="0">
                <a:solidFill>
                  <a:srgbClr val="FFFFFF"/>
                </a:solidFill>
                <a:latin typeface="宋体" panose="02010600030101010101" pitchFamily="2" charset="-122"/>
                <a:ea typeface="宋体" panose="02010600030101010101" pitchFamily="2" charset="-122"/>
                <a:cs typeface="宋体" panose="02010600030101010101" pitchFamily="2" charset="-122"/>
              </a:rPr>
              <a:t> </a:t>
            </a:r>
            <a:r>
              <a:rPr sz="1600" b="1" dirty="0">
                <a:solidFill>
                  <a:srgbClr val="FFFFFF"/>
                </a:solidFill>
                <a:latin typeface="宋体" panose="02010600030101010101" pitchFamily="2" charset="-122"/>
                <a:ea typeface="宋体" panose="02010600030101010101" pitchFamily="2" charset="-122"/>
                <a:cs typeface="宋体" panose="02010600030101010101" pitchFamily="2" charset="-122"/>
              </a:rPr>
              <a:t>销售实验</a:t>
            </a:r>
            <a:r>
              <a:rPr sz="1600" b="1" spc="-5" dirty="0">
                <a:solidFill>
                  <a:srgbClr val="FFFFFF"/>
                </a:solidFill>
                <a:latin typeface="宋体" panose="02010600030101010101" pitchFamily="2" charset="-122"/>
                <a:ea typeface="宋体" panose="02010600030101010101" pitchFamily="2" charset="-122"/>
                <a:cs typeface="宋体" panose="02010600030101010101" pitchFamily="2" charset="-122"/>
              </a:rPr>
              <a:t>室</a:t>
            </a:r>
            <a:endParaRPr sz="1600">
              <a:latin typeface="宋体" panose="02010600030101010101" pitchFamily="2" charset="-122"/>
              <a:ea typeface="宋体" panose="02010600030101010101" pitchFamily="2" charset="-122"/>
              <a:cs typeface="宋体" panose="02010600030101010101" pitchFamily="2" charset="-122"/>
            </a:endParaRPr>
          </a:p>
          <a:p>
            <a:pPr marL="377190" marR="120650" indent="-285750" algn="just">
              <a:lnSpc>
                <a:spcPct val="100000"/>
              </a:lnSpc>
              <a:spcBef>
                <a:spcPts val="375"/>
              </a:spcBef>
              <a:buFont typeface="Arial" panose="020B0604020202020204"/>
              <a:buChar char="•"/>
              <a:tabLst>
                <a:tab pos="377825" algn="l"/>
              </a:tabLst>
            </a:pPr>
            <a:r>
              <a:rPr sz="1400" dirty="0">
                <a:solidFill>
                  <a:srgbClr val="FFFFFF"/>
                </a:solidFill>
                <a:latin typeface="宋体" panose="02010600030101010101" pitchFamily="2" charset="-122"/>
                <a:ea typeface="宋体" panose="02010600030101010101" pitchFamily="2" charset="-122"/>
                <a:cs typeface="宋体" panose="02010600030101010101" pitchFamily="2" charset="-122"/>
              </a:rPr>
              <a:t>关于销售研究、销售培训和销售发 展（获客）的全新的创新的环境。 结合了面部表情数据和针对生理激 发和眼部动作的观测与跟踪数</a:t>
            </a:r>
            <a:r>
              <a:rPr sz="1400" spc="5" dirty="0">
                <a:solidFill>
                  <a:srgbClr val="FFFFFF"/>
                </a:solidFill>
                <a:latin typeface="宋体" panose="02010600030101010101" pitchFamily="2" charset="-122"/>
                <a:ea typeface="宋体" panose="02010600030101010101" pitchFamily="2" charset="-122"/>
                <a:cs typeface="宋体" panose="02010600030101010101" pitchFamily="2" charset="-122"/>
              </a:rPr>
              <a:t>据</a:t>
            </a:r>
            <a:endParaRPr sz="1400">
              <a:latin typeface="宋体" panose="02010600030101010101" pitchFamily="2" charset="-122"/>
              <a:ea typeface="宋体" panose="02010600030101010101" pitchFamily="2" charset="-122"/>
              <a:cs typeface="宋体" panose="02010600030101010101" pitchFamily="2" charset="-122"/>
            </a:endParaRPr>
          </a:p>
        </p:txBody>
      </p:sp>
      <p:sp>
        <p:nvSpPr>
          <p:cNvPr id="22" name="object 22"/>
          <p:cNvSpPr/>
          <p:nvPr/>
        </p:nvSpPr>
        <p:spPr>
          <a:xfrm>
            <a:off x="2635885" y="4811395"/>
            <a:ext cx="0" cy="33655"/>
          </a:xfrm>
          <a:custGeom>
            <a:avLst/>
            <a:gdLst/>
            <a:ahLst/>
            <a:cxnLst/>
            <a:rect l="l" t="t" r="r" b="b"/>
            <a:pathLst>
              <a:path h="33654">
                <a:moveTo>
                  <a:pt x="0" y="0"/>
                </a:moveTo>
                <a:lnTo>
                  <a:pt x="0" y="33400"/>
                </a:lnTo>
              </a:path>
            </a:pathLst>
          </a:custGeom>
          <a:ln w="19050">
            <a:solidFill>
              <a:srgbClr val="FFFFFF"/>
            </a:solidFill>
          </a:ln>
        </p:spPr>
        <p:txBody>
          <a:bodyPr wrap="square" lIns="0" tIns="0" rIns="0" bIns="0" rtlCol="0"/>
          <a:lstStyle/>
          <a:p/>
        </p:txBody>
      </p:sp>
      <p:sp>
        <p:nvSpPr>
          <p:cNvPr id="23" name="object 23"/>
          <p:cNvSpPr/>
          <p:nvPr/>
        </p:nvSpPr>
        <p:spPr>
          <a:xfrm>
            <a:off x="2635885" y="5149596"/>
            <a:ext cx="0" cy="1649095"/>
          </a:xfrm>
          <a:custGeom>
            <a:avLst/>
            <a:gdLst/>
            <a:ahLst/>
            <a:cxnLst/>
            <a:rect l="l" t="t" r="r" b="b"/>
            <a:pathLst>
              <a:path h="1649095">
                <a:moveTo>
                  <a:pt x="0" y="0"/>
                </a:moveTo>
                <a:lnTo>
                  <a:pt x="0" y="1648713"/>
                </a:lnTo>
              </a:path>
            </a:pathLst>
          </a:custGeom>
          <a:ln w="19050">
            <a:solidFill>
              <a:srgbClr val="FFFFFF"/>
            </a:solidFill>
          </a:ln>
        </p:spPr>
        <p:txBody>
          <a:bodyPr wrap="square" lIns="0" tIns="0" rIns="0" bIns="0" rtlCol="0"/>
          <a:lstStyle/>
          <a:p/>
        </p:txBody>
      </p:sp>
      <p:sp>
        <p:nvSpPr>
          <p:cNvPr id="24" name="object 24"/>
          <p:cNvSpPr/>
          <p:nvPr/>
        </p:nvSpPr>
        <p:spPr>
          <a:xfrm>
            <a:off x="680719" y="6798309"/>
            <a:ext cx="11139170" cy="0"/>
          </a:xfrm>
          <a:custGeom>
            <a:avLst/>
            <a:gdLst/>
            <a:ahLst/>
            <a:cxnLst/>
            <a:rect l="l" t="t" r="r" b="b"/>
            <a:pathLst>
              <a:path w="11139170">
                <a:moveTo>
                  <a:pt x="0" y="0"/>
                </a:moveTo>
                <a:lnTo>
                  <a:pt x="11139170" y="0"/>
                </a:lnTo>
              </a:path>
            </a:pathLst>
          </a:custGeom>
          <a:ln w="19050">
            <a:solidFill>
              <a:srgbClr val="F58F33"/>
            </a:solidFill>
          </a:ln>
        </p:spPr>
        <p:txBody>
          <a:bodyPr wrap="square" lIns="0" tIns="0" rIns="0" bIns="0" rtlCol="0"/>
          <a:lstStyle/>
          <a:p/>
        </p:txBody>
      </p:sp>
      <p:sp>
        <p:nvSpPr>
          <p:cNvPr id="25" name="object 25"/>
          <p:cNvSpPr txBox="1"/>
          <p:nvPr/>
        </p:nvSpPr>
        <p:spPr>
          <a:xfrm>
            <a:off x="759459" y="5200650"/>
            <a:ext cx="1630680" cy="28956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404040"/>
                </a:solidFill>
                <a:latin typeface="宋体" panose="02010600030101010101" pitchFamily="2" charset="-122"/>
                <a:ea typeface="宋体" panose="02010600030101010101" pitchFamily="2" charset="-122"/>
                <a:cs typeface="宋体" panose="02010600030101010101" pitchFamily="2" charset="-122"/>
              </a:rPr>
              <a:t>2020</a:t>
            </a:r>
            <a:r>
              <a:rPr sz="1800" dirty="0">
                <a:solidFill>
                  <a:srgbClr val="404040"/>
                </a:solidFill>
                <a:latin typeface="宋体" panose="02010600030101010101" pitchFamily="2" charset="-122"/>
                <a:ea typeface="宋体" panose="02010600030101010101" pitchFamily="2" charset="-122"/>
                <a:cs typeface="宋体" panose="02010600030101010101" pitchFamily="2" charset="-122"/>
              </a:rPr>
              <a:t>年第二季度</a:t>
            </a:r>
            <a:endParaRPr sz="1800">
              <a:latin typeface="宋体" panose="02010600030101010101" pitchFamily="2" charset="-122"/>
              <a:ea typeface="宋体" panose="02010600030101010101" pitchFamily="2" charset="-122"/>
              <a:cs typeface="宋体" panose="02010600030101010101" pitchFamily="2" charset="-122"/>
            </a:endParaRPr>
          </a:p>
        </p:txBody>
      </p:sp>
      <p:sp>
        <p:nvSpPr>
          <p:cNvPr id="26" name="object 26"/>
          <p:cNvSpPr txBox="1"/>
          <p:nvPr/>
        </p:nvSpPr>
        <p:spPr>
          <a:xfrm>
            <a:off x="759459" y="5753100"/>
            <a:ext cx="1630680" cy="289560"/>
          </a:xfrm>
          <a:prstGeom prst="rect">
            <a:avLst/>
          </a:prstGeom>
        </p:spPr>
        <p:txBody>
          <a:bodyPr vert="horz" wrap="square" lIns="0" tIns="12700" rIns="0" bIns="0" rtlCol="0">
            <a:spAutoFit/>
          </a:bodyPr>
          <a:lstStyle/>
          <a:p>
            <a:pPr marL="12700" algn="l">
              <a:lnSpc>
                <a:spcPct val="100000"/>
              </a:lnSpc>
              <a:spcBef>
                <a:spcPts val="100"/>
              </a:spcBef>
              <a:buClrTx/>
              <a:buSzTx/>
              <a:buFontTx/>
            </a:pPr>
            <a:r>
              <a:rPr sz="1800" spc="-5" dirty="0">
                <a:solidFill>
                  <a:srgbClr val="404040"/>
                </a:solidFill>
                <a:latin typeface="宋体" panose="02010600030101010101" pitchFamily="2" charset="-122"/>
                <a:ea typeface="宋体" panose="02010600030101010101" pitchFamily="2" charset="-122"/>
                <a:cs typeface="宋体" panose="02010600030101010101" pitchFamily="2" charset="-122"/>
              </a:rPr>
              <a:t>2020年第三季度</a:t>
            </a:r>
            <a:endParaRPr sz="1800" spc="-5" dirty="0">
              <a:solidFill>
                <a:srgbClr val="404040"/>
              </a:solidFill>
              <a:latin typeface="宋体" panose="02010600030101010101" pitchFamily="2" charset="-122"/>
              <a:ea typeface="宋体" panose="02010600030101010101" pitchFamily="2" charset="-122"/>
              <a:cs typeface="宋体" panose="02010600030101010101" pitchFamily="2" charset="-122"/>
            </a:endParaRPr>
          </a:p>
        </p:txBody>
      </p:sp>
      <p:sp>
        <p:nvSpPr>
          <p:cNvPr id="27" name="object 27"/>
          <p:cNvSpPr txBox="1"/>
          <p:nvPr/>
        </p:nvSpPr>
        <p:spPr>
          <a:xfrm>
            <a:off x="2714625" y="5106670"/>
            <a:ext cx="8940800" cy="1031240"/>
          </a:xfrm>
          <a:prstGeom prst="rect">
            <a:avLst/>
          </a:prstGeom>
        </p:spPr>
        <p:txBody>
          <a:bodyPr vert="horz" wrap="square" lIns="0" tIns="106045" rIns="0" bIns="0" rtlCol="0">
            <a:spAutoFit/>
          </a:bodyPr>
          <a:lstStyle/>
          <a:p>
            <a:pPr marL="12700" algn="l">
              <a:lnSpc>
                <a:spcPct val="100000"/>
              </a:lnSpc>
              <a:spcBef>
                <a:spcPts val="100"/>
              </a:spcBef>
              <a:buClrTx/>
              <a:buSzTx/>
              <a:buFontTx/>
            </a:pPr>
            <a:r>
              <a:rPr sz="1800" spc="-5" dirty="0">
                <a:solidFill>
                  <a:srgbClr val="404040"/>
                </a:solidFill>
                <a:latin typeface="宋体" panose="02010600030101010101" pitchFamily="2" charset="-122"/>
                <a:ea typeface="宋体" panose="02010600030101010101" pitchFamily="2" charset="-122"/>
                <a:cs typeface="宋体" panose="02010600030101010101" pitchFamily="2" charset="-122"/>
              </a:rPr>
              <a:t>在苏州设立研发中心和基础设施</a:t>
            </a:r>
            <a:endParaRPr sz="1800" spc="-5" dirty="0">
              <a:solidFill>
                <a:srgbClr val="404040"/>
              </a:solidFill>
              <a:latin typeface="宋体" panose="02010600030101010101" pitchFamily="2" charset="-122"/>
              <a:ea typeface="宋体" panose="02010600030101010101" pitchFamily="2" charset="-122"/>
              <a:cs typeface="宋体" panose="02010600030101010101" pitchFamily="2" charset="-122"/>
            </a:endParaRPr>
          </a:p>
          <a:p>
            <a:pPr marL="12700" algn="l">
              <a:lnSpc>
                <a:spcPct val="100000"/>
              </a:lnSpc>
              <a:spcBef>
                <a:spcPts val="100"/>
              </a:spcBef>
              <a:buClrTx/>
              <a:buSzTx/>
              <a:buFontTx/>
            </a:pPr>
            <a:r>
              <a:rPr sz="1800" spc="-5" dirty="0">
                <a:solidFill>
                  <a:srgbClr val="404040"/>
                </a:solidFill>
                <a:latin typeface="宋体" panose="02010600030101010101" pitchFamily="2" charset="-122"/>
                <a:ea typeface="宋体" panose="02010600030101010101" pitchFamily="2" charset="-122"/>
                <a:cs typeface="宋体" panose="02010600030101010101" pitchFamily="2" charset="-122"/>
              </a:rPr>
              <a:t>与客户公司合作、测试：率先开展增强现实、虚拟现实和混合现实，情绪人工智能、面部 表情分析、眼球跟踪、皮肤电测试、语义分析、语音分析</a:t>
            </a:r>
            <a:endParaRPr sz="1800" spc="-5" dirty="0">
              <a:solidFill>
                <a:srgbClr val="404040"/>
              </a:solidFill>
              <a:latin typeface="宋体" panose="02010600030101010101" pitchFamily="2" charset="-122"/>
              <a:ea typeface="宋体" panose="02010600030101010101" pitchFamily="2" charset="-122"/>
              <a:cs typeface="宋体" panose="02010600030101010101" pitchFamily="2" charset="-122"/>
            </a:endParaRPr>
          </a:p>
        </p:txBody>
      </p:sp>
      <p:sp>
        <p:nvSpPr>
          <p:cNvPr id="28" name="object 28"/>
          <p:cNvSpPr txBox="1"/>
          <p:nvPr/>
        </p:nvSpPr>
        <p:spPr>
          <a:xfrm>
            <a:off x="759459" y="6378575"/>
            <a:ext cx="1630680" cy="28956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404040"/>
                </a:solidFill>
                <a:latin typeface="宋体" panose="02010600030101010101" pitchFamily="2" charset="-122"/>
                <a:ea typeface="宋体" panose="02010600030101010101" pitchFamily="2" charset="-122"/>
                <a:cs typeface="宋体" panose="02010600030101010101" pitchFamily="2" charset="-122"/>
              </a:rPr>
              <a:t>2</a:t>
            </a:r>
            <a:r>
              <a:rPr sz="1800" spc="-5" dirty="0">
                <a:solidFill>
                  <a:srgbClr val="404040"/>
                </a:solidFill>
                <a:latin typeface="宋体" panose="02010600030101010101" pitchFamily="2" charset="-122"/>
                <a:ea typeface="宋体" panose="02010600030101010101" pitchFamily="2" charset="-122"/>
                <a:cs typeface="宋体" panose="02010600030101010101" pitchFamily="2" charset="-122"/>
              </a:rPr>
              <a:t>020年第四季度</a:t>
            </a:r>
            <a:endParaRPr sz="1800">
              <a:latin typeface="宋体" panose="02010600030101010101" pitchFamily="2" charset="-122"/>
              <a:cs typeface="宋体" panose="02010600030101010101" pitchFamily="2" charset="-122"/>
            </a:endParaRPr>
          </a:p>
        </p:txBody>
      </p:sp>
      <p:sp>
        <p:nvSpPr>
          <p:cNvPr id="29" name="object 29"/>
          <p:cNvSpPr txBox="1"/>
          <p:nvPr/>
        </p:nvSpPr>
        <p:spPr>
          <a:xfrm>
            <a:off x="2714625" y="6304915"/>
            <a:ext cx="2540000" cy="289560"/>
          </a:xfrm>
          <a:prstGeom prst="rect">
            <a:avLst/>
          </a:prstGeom>
        </p:spPr>
        <p:txBody>
          <a:bodyPr vert="horz" wrap="square" lIns="0" tIns="12700" rIns="0" bIns="0" rtlCol="0">
            <a:spAutoFit/>
          </a:bodyPr>
          <a:lstStyle/>
          <a:p>
            <a:pPr marL="12700" algn="l">
              <a:lnSpc>
                <a:spcPct val="100000"/>
              </a:lnSpc>
              <a:spcBef>
                <a:spcPts val="100"/>
              </a:spcBef>
              <a:buClrTx/>
              <a:buSzTx/>
              <a:buFontTx/>
            </a:pPr>
            <a:r>
              <a:rPr sz="1800" spc="-5" dirty="0">
                <a:solidFill>
                  <a:srgbClr val="404040"/>
                </a:solidFill>
                <a:latin typeface="宋体" panose="02010600030101010101" pitchFamily="2" charset="-122"/>
                <a:ea typeface="宋体" panose="02010600030101010101" pitchFamily="2" charset="-122"/>
                <a:cs typeface="宋体" panose="02010600030101010101" pitchFamily="2" charset="-122"/>
              </a:rPr>
              <a:t>扩展规模：扩大研发合作</a:t>
            </a:r>
            <a:endParaRPr sz="1800" spc="-5" dirty="0">
              <a:solidFill>
                <a:srgbClr val="404040"/>
              </a:solidFill>
              <a:latin typeface="宋体" panose="02010600030101010101" pitchFamily="2" charset="-122"/>
              <a:ea typeface="宋体" panose="02010600030101010101" pitchFamily="2" charset="-122"/>
              <a:cs typeface="宋体" panose="02010600030101010101" pitchFamily="2" charset="-122"/>
            </a:endParaRPr>
          </a:p>
        </p:txBody>
      </p:sp>
      <p:sp>
        <p:nvSpPr>
          <p:cNvPr id="30" name="object 30"/>
          <p:cNvSpPr txBox="1">
            <a:spLocks noGrp="1"/>
          </p:cNvSpPr>
          <p:nvPr>
            <p:ph type="title"/>
          </p:nvPr>
        </p:nvSpPr>
        <p:spPr>
          <a:xfrm>
            <a:off x="2275205" y="396240"/>
            <a:ext cx="6773545" cy="381635"/>
          </a:xfrm>
          <a:prstGeom prst="rect">
            <a:avLst/>
          </a:prstGeom>
        </p:spPr>
        <p:txBody>
          <a:bodyPr vert="horz" wrap="square" lIns="0" tIns="12700" rIns="0" bIns="0" rtlCol="0">
            <a:spAutoFit/>
          </a:bodyPr>
          <a:lstStyle/>
          <a:p>
            <a:pPr marL="12700" algn="l" defTabSz="914400">
              <a:lnSpc>
                <a:spcPct val="100000"/>
              </a:lnSpc>
              <a:spcBef>
                <a:spcPts val="100"/>
              </a:spcBef>
              <a:buClrTx/>
              <a:buSzTx/>
              <a:buFontTx/>
            </a:pPr>
            <a:r>
              <a:rPr kern="1200" dirty="0">
                <a:solidFill>
                  <a:schemeClr val="tx1"/>
                </a:solidFill>
                <a:ea typeface="+mn-ea"/>
              </a:rPr>
              <a:t>Haaga-Helia应用大学苏州实验室LAB8项目</a:t>
            </a:r>
            <a:endParaRPr kern="1200" dirty="0">
              <a:solidFill>
                <a:schemeClr val="tx1"/>
              </a:solidFill>
              <a:ea typeface="+mn-ea"/>
            </a:endParaRPr>
          </a:p>
        </p:txBody>
      </p:sp>
      <p:sp>
        <p:nvSpPr>
          <p:cNvPr id="31" name="object 31"/>
          <p:cNvSpPr txBox="1"/>
          <p:nvPr/>
        </p:nvSpPr>
        <p:spPr>
          <a:xfrm>
            <a:off x="692784" y="1697990"/>
            <a:ext cx="1625600" cy="221996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宋体" panose="02010600030101010101" pitchFamily="2" charset="-122"/>
                <a:cs typeface="宋体" panose="02010600030101010101" pitchFamily="2" charset="-122"/>
              </a:rPr>
              <a:t>本项目在芬兰 已在运营中，  将引入中国。 其消费者调研 技术帮助企业 精准地设计营 销策略，从而 降低运营成本。</a:t>
            </a:r>
            <a:endParaRPr sz="1800">
              <a:latin typeface="宋体" panose="02010600030101010101" pitchFamily="2" charset="-122"/>
              <a:cs typeface="宋体" panose="02010600030101010101" pitchFamily="2" charset="-122"/>
            </a:endParaRPr>
          </a:p>
        </p:txBody>
      </p:sp>
      <p:sp>
        <p:nvSpPr>
          <p:cNvPr id="32" name="object 32"/>
          <p:cNvSpPr/>
          <p:nvPr/>
        </p:nvSpPr>
        <p:spPr>
          <a:xfrm>
            <a:off x="9680447" y="1467611"/>
            <a:ext cx="2342388" cy="3086100"/>
          </a:xfrm>
          <a:prstGeom prst="rect">
            <a:avLst/>
          </a:prstGeom>
          <a:blipFill>
            <a:blip r:embed="rId6" cstate="print"/>
            <a:stretch>
              <a:fillRect/>
            </a:stretch>
          </a:blipFill>
        </p:spPr>
        <p:txBody>
          <a:bodyPr wrap="square" lIns="0" tIns="0" rIns="0" bIns="0" rtlCol="0"/>
          <a:lstStyle/>
          <a:p/>
        </p:txBody>
      </p:sp>
      <p:sp>
        <p:nvSpPr>
          <p:cNvPr id="33" name="object 33"/>
          <p:cNvSpPr/>
          <p:nvPr/>
        </p:nvSpPr>
        <p:spPr>
          <a:xfrm>
            <a:off x="2569210" y="4785995"/>
            <a:ext cx="9183370" cy="0"/>
          </a:xfrm>
          <a:custGeom>
            <a:avLst/>
            <a:gdLst/>
            <a:ahLst/>
            <a:cxnLst/>
            <a:rect l="l" t="t" r="r" b="b"/>
            <a:pathLst>
              <a:path w="9183370">
                <a:moveTo>
                  <a:pt x="0" y="0"/>
                </a:moveTo>
                <a:lnTo>
                  <a:pt x="9183370" y="0"/>
                </a:lnTo>
              </a:path>
            </a:pathLst>
          </a:custGeom>
          <a:ln w="12700">
            <a:solidFill>
              <a:srgbClr val="FFFFFF"/>
            </a:solidFill>
          </a:ln>
        </p:spPr>
        <p:txBody>
          <a:bodyPr wrap="square" lIns="0" tIns="0" rIns="0" bIns="0" rtlCol="0"/>
          <a:lstStyle/>
          <a:p/>
        </p:txBody>
      </p:sp>
      <p:sp>
        <p:nvSpPr>
          <p:cNvPr id="34" name="object 34"/>
          <p:cNvSpPr/>
          <p:nvPr/>
        </p:nvSpPr>
        <p:spPr>
          <a:xfrm>
            <a:off x="2569210" y="5149850"/>
            <a:ext cx="9183370" cy="0"/>
          </a:xfrm>
          <a:custGeom>
            <a:avLst/>
            <a:gdLst/>
            <a:ahLst/>
            <a:cxnLst/>
            <a:rect l="l" t="t" r="r" b="b"/>
            <a:pathLst>
              <a:path w="9183370">
                <a:moveTo>
                  <a:pt x="0" y="0"/>
                </a:moveTo>
                <a:lnTo>
                  <a:pt x="9183370" y="0"/>
                </a:lnTo>
              </a:path>
            </a:pathLst>
          </a:custGeom>
          <a:ln w="12700">
            <a:solidFill>
              <a:srgbClr val="FFFFFF"/>
            </a:solidFill>
          </a:ln>
        </p:spPr>
        <p:txBody>
          <a:bodyPr wrap="square" lIns="0" tIns="0" rIns="0" bIns="0" rtlCol="0"/>
          <a:lstStyle/>
          <a:p/>
        </p:txBody>
      </p:sp>
      <p:sp>
        <p:nvSpPr>
          <p:cNvPr id="35" name="object 35"/>
          <p:cNvSpPr/>
          <p:nvPr/>
        </p:nvSpPr>
        <p:spPr>
          <a:xfrm>
            <a:off x="2569210" y="4785995"/>
            <a:ext cx="0" cy="59055"/>
          </a:xfrm>
          <a:custGeom>
            <a:avLst/>
            <a:gdLst/>
            <a:ahLst/>
            <a:cxnLst/>
            <a:rect l="l" t="t" r="r" b="b"/>
            <a:pathLst>
              <a:path h="59054">
                <a:moveTo>
                  <a:pt x="0" y="0"/>
                </a:moveTo>
                <a:lnTo>
                  <a:pt x="0" y="58800"/>
                </a:lnTo>
              </a:path>
            </a:pathLst>
          </a:custGeom>
          <a:ln w="3175">
            <a:solidFill>
              <a:srgbClr val="FFFFFF"/>
            </a:solidFill>
          </a:ln>
        </p:spPr>
        <p:txBody>
          <a:bodyPr wrap="square" lIns="0" tIns="0" rIns="0" bIns="0" rtlCol="0"/>
          <a:lstStyle/>
          <a:p/>
        </p:txBody>
      </p:sp>
      <p:sp>
        <p:nvSpPr>
          <p:cNvPr id="36" name="object 36"/>
          <p:cNvSpPr/>
          <p:nvPr/>
        </p:nvSpPr>
        <p:spPr>
          <a:xfrm>
            <a:off x="2562860" y="5149722"/>
            <a:ext cx="12700" cy="0"/>
          </a:xfrm>
          <a:custGeom>
            <a:avLst/>
            <a:gdLst/>
            <a:ahLst/>
            <a:cxnLst/>
            <a:rect l="l" t="t" r="r" b="b"/>
            <a:pathLst>
              <a:path w="12700">
                <a:moveTo>
                  <a:pt x="0" y="0"/>
                </a:moveTo>
                <a:lnTo>
                  <a:pt x="12700" y="0"/>
                </a:lnTo>
              </a:path>
            </a:pathLst>
          </a:custGeom>
          <a:ln w="3175">
            <a:solidFill>
              <a:srgbClr val="FFFFFF"/>
            </a:solidFill>
          </a:ln>
        </p:spPr>
        <p:txBody>
          <a:bodyPr wrap="square" lIns="0" tIns="0" rIns="0" bIns="0" rtlCol="0"/>
          <a:lstStyle/>
          <a:p/>
        </p:txBody>
      </p:sp>
      <p:sp>
        <p:nvSpPr>
          <p:cNvPr id="37" name="object 37"/>
          <p:cNvSpPr/>
          <p:nvPr/>
        </p:nvSpPr>
        <p:spPr>
          <a:xfrm>
            <a:off x="11752580" y="4785995"/>
            <a:ext cx="0" cy="59055"/>
          </a:xfrm>
          <a:custGeom>
            <a:avLst/>
            <a:gdLst/>
            <a:ahLst/>
            <a:cxnLst/>
            <a:rect l="l" t="t" r="r" b="b"/>
            <a:pathLst>
              <a:path h="59054">
                <a:moveTo>
                  <a:pt x="0" y="0"/>
                </a:moveTo>
                <a:lnTo>
                  <a:pt x="0" y="58800"/>
                </a:lnTo>
              </a:path>
            </a:pathLst>
          </a:custGeom>
          <a:ln w="3175">
            <a:solidFill>
              <a:srgbClr val="FFFFFF"/>
            </a:solidFill>
          </a:ln>
        </p:spPr>
        <p:txBody>
          <a:bodyPr wrap="square" lIns="0" tIns="0" rIns="0" bIns="0" rtlCol="0"/>
          <a:lstStyle/>
          <a:p/>
        </p:txBody>
      </p:sp>
      <p:sp>
        <p:nvSpPr>
          <p:cNvPr id="38" name="object 38"/>
          <p:cNvSpPr/>
          <p:nvPr/>
        </p:nvSpPr>
        <p:spPr>
          <a:xfrm>
            <a:off x="11746230" y="5149722"/>
            <a:ext cx="12700" cy="0"/>
          </a:xfrm>
          <a:custGeom>
            <a:avLst/>
            <a:gdLst/>
            <a:ahLst/>
            <a:cxnLst/>
            <a:rect l="l" t="t" r="r" b="b"/>
            <a:pathLst>
              <a:path w="12700">
                <a:moveTo>
                  <a:pt x="0" y="0"/>
                </a:moveTo>
                <a:lnTo>
                  <a:pt x="12700" y="0"/>
                </a:lnTo>
              </a:path>
            </a:pathLst>
          </a:custGeom>
          <a:ln w="3175">
            <a:solidFill>
              <a:srgbClr val="FFFFFF"/>
            </a:solidFill>
          </a:ln>
        </p:spPr>
        <p:txBody>
          <a:bodyPr wrap="square" lIns="0" tIns="0" rIns="0" bIns="0" rtlCol="0"/>
          <a:lstStyle/>
          <a:p/>
        </p:txBody>
      </p:sp>
      <p:sp>
        <p:nvSpPr>
          <p:cNvPr id="39" name="object 39"/>
          <p:cNvSpPr/>
          <p:nvPr/>
        </p:nvSpPr>
        <p:spPr>
          <a:xfrm>
            <a:off x="822960" y="4844796"/>
            <a:ext cx="1927860" cy="304800"/>
          </a:xfrm>
          <a:custGeom>
            <a:avLst/>
            <a:gdLst/>
            <a:ahLst/>
            <a:cxnLst/>
            <a:rect l="l" t="t" r="r" b="b"/>
            <a:pathLst>
              <a:path w="1927860" h="304800">
                <a:moveTo>
                  <a:pt x="0" y="0"/>
                </a:moveTo>
                <a:lnTo>
                  <a:pt x="1927860" y="0"/>
                </a:lnTo>
                <a:lnTo>
                  <a:pt x="1927860" y="304800"/>
                </a:lnTo>
                <a:lnTo>
                  <a:pt x="0" y="304800"/>
                </a:lnTo>
                <a:lnTo>
                  <a:pt x="0" y="0"/>
                </a:lnTo>
                <a:close/>
              </a:path>
            </a:pathLst>
          </a:custGeom>
          <a:solidFill>
            <a:srgbClr val="DD9B22"/>
          </a:solidFill>
        </p:spPr>
        <p:txBody>
          <a:bodyPr wrap="square" lIns="0" tIns="0" rIns="0" bIns="0" rtlCol="0"/>
          <a:lstStyle/>
          <a:p/>
        </p:txBody>
      </p:sp>
      <p:sp>
        <p:nvSpPr>
          <p:cNvPr id="40" name="object 40"/>
          <p:cNvSpPr/>
          <p:nvPr/>
        </p:nvSpPr>
        <p:spPr>
          <a:xfrm>
            <a:off x="2750820" y="4844796"/>
            <a:ext cx="9192895" cy="304800"/>
          </a:xfrm>
          <a:custGeom>
            <a:avLst/>
            <a:gdLst/>
            <a:ahLst/>
            <a:cxnLst/>
            <a:rect l="l" t="t" r="r" b="b"/>
            <a:pathLst>
              <a:path w="9192895" h="304800">
                <a:moveTo>
                  <a:pt x="0" y="0"/>
                </a:moveTo>
                <a:lnTo>
                  <a:pt x="9192768" y="0"/>
                </a:lnTo>
                <a:lnTo>
                  <a:pt x="9192768" y="304800"/>
                </a:lnTo>
                <a:lnTo>
                  <a:pt x="0" y="304800"/>
                </a:lnTo>
                <a:lnTo>
                  <a:pt x="0" y="0"/>
                </a:lnTo>
                <a:close/>
              </a:path>
            </a:pathLst>
          </a:custGeom>
          <a:solidFill>
            <a:srgbClr val="DD9B22"/>
          </a:solidFill>
        </p:spPr>
        <p:txBody>
          <a:bodyPr wrap="square" lIns="0" tIns="0" rIns="0" bIns="0" rtlCol="0"/>
          <a:lstStyle/>
          <a:p/>
        </p:txBody>
      </p:sp>
      <p:sp>
        <p:nvSpPr>
          <p:cNvPr id="41" name="object 41"/>
          <p:cNvSpPr/>
          <p:nvPr/>
        </p:nvSpPr>
        <p:spPr>
          <a:xfrm>
            <a:off x="822960" y="4845050"/>
            <a:ext cx="11120120" cy="0"/>
          </a:xfrm>
          <a:custGeom>
            <a:avLst/>
            <a:gdLst/>
            <a:ahLst/>
            <a:cxnLst/>
            <a:rect l="l" t="t" r="r" b="b"/>
            <a:pathLst>
              <a:path w="11120120">
                <a:moveTo>
                  <a:pt x="0" y="0"/>
                </a:moveTo>
                <a:lnTo>
                  <a:pt x="11120120" y="0"/>
                </a:lnTo>
              </a:path>
            </a:pathLst>
          </a:custGeom>
          <a:ln w="12700">
            <a:solidFill>
              <a:srgbClr val="FFFFFF"/>
            </a:solidFill>
          </a:ln>
        </p:spPr>
        <p:txBody>
          <a:bodyPr wrap="square" lIns="0" tIns="0" rIns="0" bIns="0" rtlCol="0"/>
          <a:lstStyle/>
          <a:p/>
        </p:txBody>
      </p:sp>
      <p:sp>
        <p:nvSpPr>
          <p:cNvPr id="42" name="object 42"/>
          <p:cNvSpPr/>
          <p:nvPr/>
        </p:nvSpPr>
        <p:spPr>
          <a:xfrm>
            <a:off x="822960" y="5149850"/>
            <a:ext cx="11120120" cy="0"/>
          </a:xfrm>
          <a:custGeom>
            <a:avLst/>
            <a:gdLst/>
            <a:ahLst/>
            <a:cxnLst/>
            <a:rect l="l" t="t" r="r" b="b"/>
            <a:pathLst>
              <a:path w="11120120">
                <a:moveTo>
                  <a:pt x="0" y="0"/>
                </a:moveTo>
                <a:lnTo>
                  <a:pt x="11120120" y="0"/>
                </a:lnTo>
              </a:path>
            </a:pathLst>
          </a:custGeom>
          <a:ln w="12700">
            <a:solidFill>
              <a:srgbClr val="FFFFFF"/>
            </a:solidFill>
          </a:ln>
        </p:spPr>
        <p:txBody>
          <a:bodyPr wrap="square" lIns="0" tIns="0" rIns="0" bIns="0" rtlCol="0"/>
          <a:lstStyle/>
          <a:p/>
        </p:txBody>
      </p:sp>
      <p:sp>
        <p:nvSpPr>
          <p:cNvPr id="43" name="object 43"/>
          <p:cNvSpPr txBox="1"/>
          <p:nvPr/>
        </p:nvSpPr>
        <p:spPr>
          <a:xfrm>
            <a:off x="822960" y="4845050"/>
            <a:ext cx="1928495" cy="300990"/>
          </a:xfrm>
          <a:prstGeom prst="rect">
            <a:avLst/>
          </a:prstGeom>
          <a:ln w="12700">
            <a:solidFill>
              <a:srgbClr val="FFFFFF"/>
            </a:solidFill>
          </a:ln>
        </p:spPr>
        <p:txBody>
          <a:bodyPr vert="horz" wrap="square" lIns="0" tIns="0" rIns="0" bIns="0" rtlCol="0">
            <a:spAutoFit/>
          </a:bodyPr>
          <a:lstStyle/>
          <a:p>
            <a:pPr algn="ctr">
              <a:lnSpc>
                <a:spcPts val="2350"/>
              </a:lnSpc>
            </a:pPr>
            <a:r>
              <a:rPr sz="2000" b="1" dirty="0">
                <a:latin typeface="宋体" panose="02010600030101010101" pitchFamily="2" charset="-122"/>
                <a:ea typeface="宋体" panose="02010600030101010101" pitchFamily="2" charset="-122"/>
                <a:cs typeface="微软雅黑" panose="020B0503020204020204" charset="-122"/>
              </a:rPr>
              <a:t>时</a:t>
            </a:r>
            <a:r>
              <a:rPr sz="2000" b="1" spc="5" dirty="0">
                <a:latin typeface="宋体" panose="02010600030101010101" pitchFamily="2" charset="-122"/>
                <a:ea typeface="宋体" panose="02010600030101010101" pitchFamily="2" charset="-122"/>
                <a:cs typeface="微软雅黑" panose="020B0503020204020204" charset="-122"/>
              </a:rPr>
              <a:t>间</a:t>
            </a:r>
            <a:endParaRPr sz="2000">
              <a:latin typeface="宋体" panose="02010600030101010101" pitchFamily="2" charset="-122"/>
              <a:ea typeface="宋体" panose="02010600030101010101" pitchFamily="2" charset="-122"/>
              <a:cs typeface="微软雅黑" panose="020B0503020204020204" charset="-122"/>
            </a:endParaRPr>
          </a:p>
        </p:txBody>
      </p:sp>
      <p:sp>
        <p:nvSpPr>
          <p:cNvPr id="44" name="object 44"/>
          <p:cNvSpPr txBox="1"/>
          <p:nvPr/>
        </p:nvSpPr>
        <p:spPr>
          <a:xfrm>
            <a:off x="2751454" y="4845050"/>
            <a:ext cx="9191625" cy="300990"/>
          </a:xfrm>
          <a:prstGeom prst="rect">
            <a:avLst/>
          </a:prstGeom>
          <a:ln w="12700">
            <a:solidFill>
              <a:srgbClr val="FFFFFF"/>
            </a:solidFill>
          </a:ln>
        </p:spPr>
        <p:txBody>
          <a:bodyPr vert="horz" wrap="square" lIns="0" tIns="0" rIns="0" bIns="0" rtlCol="0">
            <a:spAutoFit/>
          </a:bodyPr>
          <a:lstStyle/>
          <a:p>
            <a:pPr algn="ctr">
              <a:lnSpc>
                <a:spcPts val="2350"/>
              </a:lnSpc>
            </a:pPr>
            <a:r>
              <a:rPr sz="2000" b="1" dirty="0">
                <a:latin typeface="宋体" panose="02010600030101010101" pitchFamily="2" charset="-122"/>
                <a:ea typeface="宋体" panose="02010600030101010101" pitchFamily="2" charset="-122"/>
                <a:cs typeface="微软雅黑" panose="020B0503020204020204" charset="-122"/>
              </a:rPr>
              <a:t>目</a:t>
            </a:r>
            <a:r>
              <a:rPr sz="2000" b="1" spc="5" dirty="0">
                <a:latin typeface="宋体" panose="02010600030101010101" pitchFamily="2" charset="-122"/>
                <a:ea typeface="宋体" panose="02010600030101010101" pitchFamily="2" charset="-122"/>
                <a:cs typeface="微软雅黑" panose="020B0503020204020204" charset="-122"/>
              </a:rPr>
              <a:t>标</a:t>
            </a:r>
            <a:endParaRPr sz="2000">
              <a:latin typeface="宋体" panose="02010600030101010101" pitchFamily="2" charset="-122"/>
              <a:ea typeface="宋体" panose="02010600030101010101" pitchFamily="2" charset="-122"/>
              <a:cs typeface="微软雅黑" panose="020B0503020204020204" charset="-122"/>
            </a:endParaRPr>
          </a:p>
        </p:txBody>
      </p:sp>
      <p:sp>
        <p:nvSpPr>
          <p:cNvPr id="51" name="TextBox 43"/>
          <p:cNvSpPr txBox="1">
            <a:spLocks noChangeArrowheads="1"/>
          </p:cNvSpPr>
          <p:nvPr/>
        </p:nvSpPr>
        <p:spPr bwMode="auto">
          <a:xfrm>
            <a:off x="5403850" y="1234440"/>
            <a:ext cx="4128770" cy="829945"/>
          </a:xfrm>
          <a:prstGeom prst="rect">
            <a:avLst/>
          </a:prstGeom>
          <a:solidFill>
            <a:schemeClr val="tx1">
              <a:lumMod val="50000"/>
              <a:lumOff val="50000"/>
            </a:schemeClr>
          </a:solidFill>
        </p:spPr>
        <p:txBody>
          <a:bodyPr wrap="square">
            <a:spAutoFit/>
            <a:scene3d>
              <a:camera prst="orthographicFront"/>
              <a:lightRig rig="threePt" dir="t"/>
            </a:scene3d>
            <a:sp3d>
              <a:contourClr>
                <a:schemeClr val="tx1"/>
              </a:contourClr>
            </a:sp3d>
          </a:bodyPr>
          <a:p>
            <a:pPr fontAlgn="ctr">
              <a:spcBef>
                <a:spcPts val="0"/>
              </a:spcBef>
              <a:spcAft>
                <a:spcPts val="0"/>
              </a:spcAft>
              <a:buClr>
                <a:srgbClr val="FF0000"/>
              </a:buClr>
              <a:buSzPct val="70000"/>
              <a:defRPr/>
            </a:pPr>
            <a:r>
              <a:rPr lang="zh-CN" altLang="en-US" sz="1600" b="1">
                <a:solidFill>
                  <a:schemeClr val="bg1"/>
                </a:solidFill>
                <a:latin typeface="宋体" panose="02010600030101010101" pitchFamily="2" charset="-122"/>
                <a:ea typeface="宋体" panose="02010600030101010101" pitchFamily="2" charset="-122"/>
                <a:cs typeface="宋体" panose="02010600030101010101" pitchFamily="2" charset="-122"/>
                <a:sym typeface="+mn-ea"/>
              </a:rPr>
              <a:t>Service Experience Lab / 服务体验实验室</a:t>
            </a:r>
            <a:endParaRPr lang="id-ID" altLang="en-US" sz="1600" b="1">
              <a:solidFill>
                <a:srgbClr val="FFFFFF"/>
              </a:solidFill>
              <a:latin typeface="宋体" panose="02010600030101010101" pitchFamily="2" charset="-122"/>
              <a:ea typeface="宋体" panose="02010600030101010101" pitchFamily="2" charset="-122"/>
              <a:cs typeface="宋体" panose="02010600030101010101" pitchFamily="2" charset="-122"/>
            </a:endParaRPr>
          </a:p>
          <a:p>
            <a:pPr fontAlgn="ctr">
              <a:spcBef>
                <a:spcPts val="0"/>
              </a:spcBef>
              <a:spcAft>
                <a:spcPts val="0"/>
              </a:spcAft>
              <a:buClr>
                <a:srgbClr val="FF0000"/>
              </a:buClr>
              <a:buSzPct val="70000"/>
              <a:defRPr/>
            </a:pPr>
            <a:endParaRPr lang="en-US" sz="1600" dirty="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sp>
        <p:nvSpPr>
          <p:cNvPr id="52" name="TextBox 23"/>
          <p:cNvSpPr txBox="1">
            <a:spLocks noChangeArrowheads="1"/>
          </p:cNvSpPr>
          <p:nvPr/>
        </p:nvSpPr>
        <p:spPr bwMode="auto">
          <a:xfrm>
            <a:off x="5403850" y="1880235"/>
            <a:ext cx="3644265" cy="306705"/>
          </a:xfrm>
          <a:prstGeom prst="rect">
            <a:avLst/>
          </a:prstGeom>
          <a:solidFill>
            <a:schemeClr val="tx1">
              <a:lumMod val="50000"/>
              <a:lumOff val="50000"/>
            </a:schemeClr>
          </a:solidFill>
          <a:ln w="9525">
            <a:noFill/>
            <a:miter lim="800000"/>
          </a:ln>
        </p:spPr>
        <p:txBody>
          <a:bodyPr wrap="square">
            <a:spAutoFit/>
          </a:bodyPr>
          <a:p>
            <a:pPr marL="285750" indent="-285750">
              <a:buFont typeface="Arial" panose="020B0604020202020204" pitchFamily="34" charset="0"/>
              <a:buChar char="•"/>
            </a:pPr>
            <a:r>
              <a:rPr lang="zh-CN" altLang="en-US" sz="140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利用AR/VR</a:t>
            </a:r>
            <a:r>
              <a:rPr lang="en-US" sz="1400">
                <a:solidFill>
                  <a:schemeClr val="bg1"/>
                </a:solidFill>
                <a:latin typeface="宋体" panose="02010600030101010101" pitchFamily="2" charset="-122"/>
                <a:ea typeface="宋体" panose="02010600030101010101" pitchFamily="2" charset="-122"/>
                <a:cs typeface="宋体" panose="02010600030101010101" pitchFamily="2" charset="-122"/>
              </a:rPr>
              <a:t>/MR</a:t>
            </a:r>
            <a:r>
              <a:rPr lang="zh-CN" altLang="en-US" sz="1400">
                <a:solidFill>
                  <a:schemeClr val="bg1"/>
                </a:solidFill>
                <a:latin typeface="宋体" panose="02010600030101010101" pitchFamily="2" charset="-122"/>
                <a:ea typeface="宋体" panose="02010600030101010101" pitchFamily="2" charset="-122"/>
                <a:cs typeface="宋体" panose="02010600030101010101" pitchFamily="2" charset="-122"/>
              </a:rPr>
              <a:t>提升消费者的体验</a:t>
            </a:r>
            <a:endParaRPr lang="zh-CN" altLang="en-US" sz="140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6010" y="396240"/>
            <a:ext cx="4462145" cy="381635"/>
          </a:xfrm>
          <a:prstGeom prst="rect">
            <a:avLst/>
          </a:prstGeom>
        </p:spPr>
        <p:txBody>
          <a:bodyPr vert="horz" wrap="square" lIns="0" tIns="12700" rIns="0" bIns="0" rtlCol="0">
            <a:spAutoFit/>
          </a:bodyPr>
          <a:lstStyle/>
          <a:p>
            <a:pPr marL="12700" algn="l" defTabSz="914400">
              <a:lnSpc>
                <a:spcPct val="100000"/>
              </a:lnSpc>
              <a:spcBef>
                <a:spcPts val="100"/>
              </a:spcBef>
              <a:buClrTx/>
              <a:buSzTx/>
              <a:buFontTx/>
            </a:pPr>
            <a:r>
              <a:rPr kern="1200" dirty="0">
                <a:solidFill>
                  <a:schemeClr val="tx1"/>
                </a:solidFill>
                <a:ea typeface="+mn-ea"/>
              </a:rPr>
              <a:t>Haaga-Helia ：大数据 - 大生意</a:t>
            </a:r>
            <a:endParaRPr kern="1200" dirty="0">
              <a:solidFill>
                <a:schemeClr val="tx1"/>
              </a:solidFill>
              <a:ea typeface="+mn-ea"/>
            </a:endParaRPr>
          </a:p>
        </p:txBody>
      </p:sp>
      <p:sp>
        <p:nvSpPr>
          <p:cNvPr id="3" name="object 3"/>
          <p:cNvSpPr/>
          <p:nvPr/>
        </p:nvSpPr>
        <p:spPr>
          <a:xfrm>
            <a:off x="0" y="1208532"/>
            <a:ext cx="12192000" cy="5649468"/>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5155" y="524255"/>
            <a:ext cx="1850136" cy="429768"/>
          </a:xfrm>
          <a:prstGeom prst="rect">
            <a:avLst/>
          </a:prstGeom>
          <a:blipFill>
            <a:blip r:embed="rId1" cstate="print"/>
            <a:stretch>
              <a:fillRect/>
            </a:stretch>
          </a:blipFill>
        </p:spPr>
        <p:txBody>
          <a:bodyPr wrap="square" lIns="0" tIns="0" rIns="0" bIns="0" rtlCol="0"/>
          <a:lstStyle/>
          <a:p/>
        </p:txBody>
      </p:sp>
      <p:sp>
        <p:nvSpPr>
          <p:cNvPr id="3" name="object 3"/>
          <p:cNvSpPr txBox="1">
            <a:spLocks noGrp="1"/>
          </p:cNvSpPr>
          <p:nvPr>
            <p:ph type="title"/>
          </p:nvPr>
        </p:nvSpPr>
        <p:spPr>
          <a:xfrm>
            <a:off x="2011680" y="517525"/>
            <a:ext cx="6435090" cy="381635"/>
          </a:xfrm>
          <a:prstGeom prst="rect">
            <a:avLst/>
          </a:prstGeom>
        </p:spPr>
        <p:txBody>
          <a:bodyPr vert="horz" wrap="square" lIns="0" tIns="12700" rIns="0" bIns="0" rtlCol="0">
            <a:spAutoFit/>
          </a:bodyPr>
          <a:lstStyle/>
          <a:p>
            <a:pPr marL="12700" algn="l" defTabSz="914400">
              <a:lnSpc>
                <a:spcPct val="100000"/>
              </a:lnSpc>
              <a:spcBef>
                <a:spcPts val="100"/>
              </a:spcBef>
              <a:buClrTx/>
              <a:buSzTx/>
              <a:buFontTx/>
            </a:pPr>
            <a:r>
              <a:rPr kern="1200" dirty="0">
                <a:solidFill>
                  <a:schemeClr val="tx1"/>
                </a:solidFill>
                <a:ea typeface="+mn-ea"/>
              </a:rPr>
              <a:t>NICCAP - 北欧创新公司创立与加速项目</a:t>
            </a:r>
            <a:endParaRPr kern="1200" dirty="0">
              <a:solidFill>
                <a:schemeClr val="tx1"/>
              </a:solidFill>
              <a:ea typeface="+mn-ea"/>
            </a:endParaRPr>
          </a:p>
        </p:txBody>
      </p:sp>
      <p:sp>
        <p:nvSpPr>
          <p:cNvPr id="4" name="object 4"/>
          <p:cNvSpPr/>
          <p:nvPr/>
        </p:nvSpPr>
        <p:spPr>
          <a:xfrm>
            <a:off x="7089647" y="2270760"/>
            <a:ext cx="3893820" cy="2590800"/>
          </a:xfrm>
          <a:prstGeom prst="rect">
            <a:avLst/>
          </a:prstGeom>
          <a:blipFill>
            <a:blip r:embed="rId2" cstate="print"/>
            <a:stretch>
              <a:fillRect/>
            </a:stretch>
          </a:blipFill>
        </p:spPr>
        <p:txBody>
          <a:bodyPr wrap="square" lIns="0" tIns="0" rIns="0" bIns="0" rtlCol="0"/>
          <a:lstStyle/>
          <a:p/>
        </p:txBody>
      </p:sp>
      <p:sp>
        <p:nvSpPr>
          <p:cNvPr id="5" name="object 5"/>
          <p:cNvSpPr txBox="1"/>
          <p:nvPr/>
        </p:nvSpPr>
        <p:spPr>
          <a:xfrm>
            <a:off x="540384" y="1367154"/>
            <a:ext cx="10979785" cy="5040630"/>
          </a:xfrm>
          <a:prstGeom prst="rect">
            <a:avLst/>
          </a:prstGeom>
        </p:spPr>
        <p:txBody>
          <a:bodyPr vert="horz" wrap="square" lIns="0" tIns="12700" rIns="0" bIns="0" rtlCol="0">
            <a:spAutoFit/>
          </a:bodyPr>
          <a:lstStyle/>
          <a:p>
            <a:pPr marL="12700">
              <a:lnSpc>
                <a:spcPts val="2155"/>
              </a:lnSpc>
              <a:spcBef>
                <a:spcPts val="100"/>
              </a:spcBef>
            </a:pPr>
            <a:r>
              <a:rPr sz="1800" b="1" spc="-5" dirty="0">
                <a:latin typeface="宋体" panose="02010600030101010101" pitchFamily="2" charset="-122"/>
                <a:ea typeface="宋体" panose="02010600030101010101" pitchFamily="2" charset="-122"/>
                <a:cs typeface="宋体" panose="02010600030101010101" pitchFamily="2" charset="-122"/>
              </a:rPr>
              <a:t>NICCAP:</a:t>
            </a:r>
            <a:endParaRPr sz="1800">
              <a:latin typeface="宋体" panose="02010600030101010101" pitchFamily="2" charset="-122"/>
              <a:ea typeface="宋体" panose="02010600030101010101" pitchFamily="2" charset="-122"/>
              <a:cs typeface="宋体" panose="02010600030101010101" pitchFamily="2" charset="-122"/>
            </a:endParaRPr>
          </a:p>
          <a:p>
            <a:pPr marL="298450" indent="-285750">
              <a:lnSpc>
                <a:spcPts val="2395"/>
              </a:lnSpc>
              <a:buFont typeface="Arial" panose="020B0604020202020204"/>
              <a:buChar char="•"/>
              <a:tabLst>
                <a:tab pos="297815" algn="l"/>
                <a:tab pos="298450" algn="l"/>
              </a:tabLst>
            </a:pPr>
            <a:r>
              <a:rPr sz="2000" dirty="0">
                <a:latin typeface="宋体" panose="02010600030101010101" pitchFamily="2" charset="-122"/>
                <a:ea typeface="宋体" panose="02010600030101010101" pitchFamily="2" charset="-122"/>
                <a:cs typeface="宋体" panose="02010600030101010101" pitchFamily="2" charset="-122"/>
              </a:rPr>
              <a:t>一个创新的创业培育项目，帮助初创企业加速成长，为其提供人际网络、资源和技能</a:t>
            </a:r>
            <a:r>
              <a:rPr sz="2000" spc="5" dirty="0">
                <a:latin typeface="宋体" panose="02010600030101010101" pitchFamily="2" charset="-122"/>
                <a:ea typeface="宋体" panose="02010600030101010101" pitchFamily="2" charset="-122"/>
                <a:cs typeface="宋体" panose="02010600030101010101" pitchFamily="2" charset="-122"/>
              </a:rPr>
              <a:t>。</a:t>
            </a:r>
            <a:endParaRPr sz="2000">
              <a:latin typeface="宋体" panose="02010600030101010101" pitchFamily="2" charset="-122"/>
              <a:ea typeface="宋体" panose="02010600030101010101" pitchFamily="2" charset="-122"/>
              <a:cs typeface="宋体" panose="02010600030101010101" pitchFamily="2" charset="-122"/>
            </a:endParaRPr>
          </a:p>
          <a:p>
            <a:pPr marL="298450" marR="5080" indent="-285750">
              <a:lnSpc>
                <a:spcPct val="100000"/>
              </a:lnSpc>
              <a:buFont typeface="Arial" panose="020B0604020202020204"/>
              <a:buChar char="•"/>
              <a:tabLst>
                <a:tab pos="297815" algn="l"/>
                <a:tab pos="298450" algn="l"/>
              </a:tabLst>
            </a:pPr>
            <a:r>
              <a:rPr sz="2000" dirty="0">
                <a:latin typeface="宋体" panose="02010600030101010101" pitchFamily="2" charset="-122"/>
                <a:ea typeface="宋体" panose="02010600030101010101" pitchFamily="2" charset="-122"/>
                <a:cs typeface="宋体" panose="02010600030101010101" pitchFamily="2" charset="-122"/>
              </a:rPr>
              <a:t>来自多个</a:t>
            </a:r>
            <a:r>
              <a:rPr sz="1800" spc="-5" dirty="0">
                <a:solidFill>
                  <a:srgbClr val="404040"/>
                </a:solidFill>
                <a:latin typeface="宋体" panose="02010600030101010101" pitchFamily="2" charset="-122"/>
                <a:ea typeface="宋体" panose="02010600030101010101" pitchFamily="2" charset="-122"/>
                <a:cs typeface="宋体" panose="02010600030101010101" pitchFamily="2" charset="-122"/>
              </a:rPr>
              <a:t>国家</a:t>
            </a:r>
            <a:r>
              <a:rPr sz="2000" dirty="0">
                <a:latin typeface="宋体" panose="02010600030101010101" pitchFamily="2" charset="-122"/>
                <a:ea typeface="宋体" panose="02010600030101010101" pitchFamily="2" charset="-122"/>
                <a:cs typeface="宋体" panose="02010600030101010101" pitchFamily="2" charset="-122"/>
              </a:rPr>
              <a:t>和机构的创业者组成多学科跨代黑客马拉松及创意营，目的是创造新的跨境公司， 拓宽创新生态系统的边界</a:t>
            </a:r>
            <a:r>
              <a:rPr sz="2000" spc="5" dirty="0">
                <a:latin typeface="宋体" panose="02010600030101010101" pitchFamily="2" charset="-122"/>
                <a:ea typeface="宋体" panose="02010600030101010101" pitchFamily="2" charset="-122"/>
                <a:cs typeface="宋体" panose="02010600030101010101" pitchFamily="2" charset="-122"/>
              </a:rPr>
              <a:t>。</a:t>
            </a:r>
            <a:endParaRPr sz="2000">
              <a:latin typeface="宋体" panose="02010600030101010101" pitchFamily="2" charset="-122"/>
              <a:ea typeface="宋体" panose="02010600030101010101" pitchFamily="2" charset="-122"/>
              <a:cs typeface="宋体" panose="02010600030101010101" pitchFamily="2" charset="-122"/>
            </a:endParaRPr>
          </a:p>
          <a:p>
            <a:pPr>
              <a:lnSpc>
                <a:spcPct val="100000"/>
              </a:lnSpc>
              <a:spcBef>
                <a:spcPts val="40"/>
              </a:spcBef>
              <a:buChar char="•"/>
            </a:pPr>
            <a:endParaRPr sz="2000">
              <a:latin typeface="宋体" panose="02010600030101010101" pitchFamily="2" charset="-122"/>
              <a:ea typeface="宋体" panose="02010600030101010101" pitchFamily="2" charset="-122"/>
              <a:cs typeface="宋体" panose="02010600030101010101" pitchFamily="2" charset="-122"/>
            </a:endParaRPr>
          </a:p>
          <a:p>
            <a:pPr marL="12700">
              <a:lnSpc>
                <a:spcPct val="100000"/>
              </a:lnSpc>
            </a:pPr>
            <a:r>
              <a:rPr sz="1800" b="1" dirty="0">
                <a:latin typeface="宋体" panose="02010600030101010101" pitchFamily="2" charset="-122"/>
                <a:ea typeface="宋体" panose="02010600030101010101" pitchFamily="2" charset="-122"/>
                <a:cs typeface="宋体" panose="02010600030101010101" pitchFamily="2" charset="-122"/>
              </a:rPr>
              <a:t>项目目标</a:t>
            </a:r>
            <a:r>
              <a:rPr sz="1800" b="1" spc="-10" dirty="0">
                <a:latin typeface="宋体" panose="02010600030101010101" pitchFamily="2" charset="-122"/>
                <a:ea typeface="宋体" panose="02010600030101010101" pitchFamily="2" charset="-122"/>
                <a:cs typeface="宋体" panose="02010600030101010101" pitchFamily="2" charset="-122"/>
              </a:rPr>
              <a:t>：</a:t>
            </a:r>
            <a:endParaRPr sz="1800">
              <a:latin typeface="宋体" panose="02010600030101010101" pitchFamily="2" charset="-122"/>
              <a:ea typeface="宋体" panose="02010600030101010101" pitchFamily="2" charset="-122"/>
              <a:cs typeface="宋体" panose="02010600030101010101" pitchFamily="2" charset="-122"/>
            </a:endParaRPr>
          </a:p>
          <a:p>
            <a:pPr marL="12700">
              <a:lnSpc>
                <a:spcPct val="100000"/>
              </a:lnSpc>
            </a:pPr>
            <a:r>
              <a:rPr sz="1800" dirty="0">
                <a:latin typeface="宋体" panose="02010600030101010101" pitchFamily="2" charset="-122"/>
                <a:ea typeface="宋体" panose="02010600030101010101" pitchFamily="2" charset="-122"/>
                <a:cs typeface="宋体" panose="02010600030101010101" pitchFamily="2" charset="-122"/>
              </a:rPr>
              <a:t>召集全球</a:t>
            </a:r>
            <a:r>
              <a:rPr sz="1800" spc="-5" dirty="0">
                <a:latin typeface="宋体" panose="02010600030101010101" pitchFamily="2" charset="-122"/>
                <a:ea typeface="宋体" panose="02010600030101010101" pitchFamily="2" charset="-122"/>
                <a:cs typeface="宋体" panose="02010600030101010101" pitchFamily="2" charset="-122"/>
              </a:rPr>
              <a:t>850</a:t>
            </a:r>
            <a:r>
              <a:rPr sz="1800" dirty="0">
                <a:latin typeface="宋体" panose="02010600030101010101" pitchFamily="2" charset="-122"/>
                <a:ea typeface="宋体" panose="02010600030101010101" pitchFamily="2" charset="-122"/>
                <a:cs typeface="宋体" panose="02010600030101010101" pitchFamily="2" charset="-122"/>
              </a:rPr>
              <a:t>个创业者，参与各项创业培育模块，最终：</a:t>
            </a:r>
            <a:endParaRPr sz="1800">
              <a:latin typeface="宋体" panose="02010600030101010101" pitchFamily="2" charset="-122"/>
              <a:ea typeface="宋体" panose="02010600030101010101" pitchFamily="2" charset="-122"/>
              <a:cs typeface="宋体" panose="02010600030101010101" pitchFamily="2" charset="-122"/>
            </a:endParaRPr>
          </a:p>
          <a:p>
            <a:pPr marL="298450" indent="-285750">
              <a:lnSpc>
                <a:spcPct val="100000"/>
              </a:lnSpc>
              <a:buFont typeface="Arial" panose="020B0604020202020204"/>
              <a:buChar char="•"/>
              <a:tabLst>
                <a:tab pos="297815" algn="l"/>
                <a:tab pos="298450" algn="l"/>
              </a:tabLst>
            </a:pPr>
            <a:r>
              <a:rPr sz="1800" dirty="0">
                <a:latin typeface="宋体" panose="02010600030101010101" pitchFamily="2" charset="-122"/>
                <a:ea typeface="宋体" panose="02010600030101010101" pitchFamily="2" charset="-122"/>
                <a:cs typeface="宋体" panose="02010600030101010101" pitchFamily="2" charset="-122"/>
              </a:rPr>
              <a:t>将创建</a:t>
            </a:r>
            <a:r>
              <a:rPr sz="1800" spc="-5" dirty="0">
                <a:latin typeface="宋体" panose="02010600030101010101" pitchFamily="2" charset="-122"/>
                <a:ea typeface="宋体" panose="02010600030101010101" pitchFamily="2" charset="-122"/>
                <a:cs typeface="宋体" panose="02010600030101010101" pitchFamily="2" charset="-122"/>
              </a:rPr>
              <a:t>6</a:t>
            </a:r>
            <a:r>
              <a:rPr sz="1800" dirty="0">
                <a:latin typeface="宋体" panose="02010600030101010101" pitchFamily="2" charset="-122"/>
                <a:ea typeface="宋体" panose="02010600030101010101" pitchFamily="2" charset="-122"/>
                <a:cs typeface="宋体" panose="02010600030101010101" pitchFamily="2" charset="-122"/>
              </a:rPr>
              <a:t>个具有全球发展潜力的跨国初创企业;</a:t>
            </a:r>
            <a:endParaRPr sz="1800">
              <a:latin typeface="宋体" panose="02010600030101010101" pitchFamily="2" charset="-122"/>
              <a:ea typeface="宋体" panose="02010600030101010101" pitchFamily="2" charset="-122"/>
              <a:cs typeface="宋体" panose="02010600030101010101" pitchFamily="2" charset="-122"/>
            </a:endParaRPr>
          </a:p>
          <a:p>
            <a:pPr marL="298450" indent="-285750">
              <a:lnSpc>
                <a:spcPct val="100000"/>
              </a:lnSpc>
              <a:buFont typeface="Arial" panose="020B0604020202020204"/>
              <a:buChar char="•"/>
              <a:tabLst>
                <a:tab pos="297815" algn="l"/>
                <a:tab pos="298450" algn="l"/>
              </a:tabLst>
            </a:pPr>
            <a:r>
              <a:rPr sz="1800" dirty="0">
                <a:latin typeface="宋体" panose="02010600030101010101" pitchFamily="2" charset="-122"/>
                <a:ea typeface="宋体" panose="02010600030101010101" pitchFamily="2" charset="-122"/>
                <a:cs typeface="宋体" panose="02010600030101010101" pitchFamily="2" charset="-122"/>
              </a:rPr>
              <a:t>项目在芬兰支持</a:t>
            </a:r>
            <a:r>
              <a:rPr sz="1800" spc="-5" dirty="0">
                <a:latin typeface="宋体" panose="02010600030101010101" pitchFamily="2" charset="-122"/>
                <a:ea typeface="宋体" panose="02010600030101010101" pitchFamily="2" charset="-122"/>
                <a:cs typeface="宋体" panose="02010600030101010101" pitchFamily="2" charset="-122"/>
              </a:rPr>
              <a:t>15</a:t>
            </a:r>
            <a:r>
              <a:rPr sz="1800" dirty="0">
                <a:latin typeface="宋体" panose="02010600030101010101" pitchFamily="2" charset="-122"/>
                <a:ea typeface="宋体" panose="02010600030101010101" pitchFamily="2" charset="-122"/>
                <a:cs typeface="宋体" panose="02010600030101010101" pitchFamily="2" charset="-122"/>
              </a:rPr>
              <a:t>家早期创业公司，在中国至少支持</a:t>
            </a:r>
            <a:r>
              <a:rPr sz="1800" spc="-5" dirty="0">
                <a:latin typeface="宋体" panose="02010600030101010101" pitchFamily="2" charset="-122"/>
                <a:ea typeface="宋体" panose="02010600030101010101" pitchFamily="2" charset="-122"/>
                <a:cs typeface="宋体" panose="02010600030101010101" pitchFamily="2" charset="-122"/>
              </a:rPr>
              <a:t>15</a:t>
            </a:r>
            <a:r>
              <a:rPr sz="1800" dirty="0">
                <a:latin typeface="宋体" panose="02010600030101010101" pitchFamily="2" charset="-122"/>
                <a:ea typeface="宋体" panose="02010600030101010101" pitchFamily="2" charset="-122"/>
                <a:cs typeface="宋体" panose="02010600030101010101" pitchFamily="2" charset="-122"/>
              </a:rPr>
              <a:t>家企业</a:t>
            </a:r>
            <a:endParaRPr sz="1800">
              <a:latin typeface="宋体" panose="02010600030101010101" pitchFamily="2" charset="-122"/>
              <a:ea typeface="宋体" panose="02010600030101010101" pitchFamily="2" charset="-122"/>
              <a:cs typeface="宋体" panose="02010600030101010101" pitchFamily="2" charset="-122"/>
            </a:endParaRPr>
          </a:p>
          <a:p>
            <a:pPr marL="298450" indent="-285750">
              <a:lnSpc>
                <a:spcPct val="100000"/>
              </a:lnSpc>
              <a:buFont typeface="Arial" panose="020B0604020202020204"/>
              <a:buChar char="•"/>
              <a:tabLst>
                <a:tab pos="297815" algn="l"/>
                <a:tab pos="298450" algn="l"/>
              </a:tabLst>
            </a:pPr>
            <a:r>
              <a:rPr sz="1800" dirty="0">
                <a:latin typeface="宋体" panose="02010600030101010101" pitchFamily="2" charset="-122"/>
                <a:ea typeface="宋体" panose="02010600030101010101" pitchFamily="2" charset="-122"/>
                <a:cs typeface="宋体" panose="02010600030101010101" pitchFamily="2" charset="-122"/>
              </a:rPr>
              <a:t>为生态系统伙伴举办</a:t>
            </a:r>
            <a:r>
              <a:rPr sz="1800" spc="-5" dirty="0">
                <a:latin typeface="宋体" panose="02010600030101010101" pitchFamily="2" charset="-122"/>
                <a:ea typeface="宋体" panose="02010600030101010101" pitchFamily="2" charset="-122"/>
                <a:cs typeface="宋体" panose="02010600030101010101" pitchFamily="2" charset="-122"/>
              </a:rPr>
              <a:t>6</a:t>
            </a:r>
            <a:r>
              <a:rPr sz="1800" dirty="0">
                <a:latin typeface="宋体" panose="02010600030101010101" pitchFamily="2" charset="-122"/>
                <a:ea typeface="宋体" panose="02010600030101010101" pitchFamily="2" charset="-122"/>
                <a:cs typeface="宋体" panose="02010600030101010101" pitchFamily="2" charset="-122"/>
              </a:rPr>
              <a:t>次联合示范活动;</a:t>
            </a:r>
            <a:endParaRPr sz="1800">
              <a:latin typeface="宋体" panose="02010600030101010101" pitchFamily="2" charset="-122"/>
              <a:ea typeface="宋体" panose="02010600030101010101" pitchFamily="2" charset="-122"/>
              <a:cs typeface="宋体" panose="02010600030101010101" pitchFamily="2" charset="-122"/>
            </a:endParaRPr>
          </a:p>
          <a:p>
            <a:pPr marL="298450" indent="-285750">
              <a:lnSpc>
                <a:spcPct val="100000"/>
              </a:lnSpc>
              <a:buFont typeface="Arial" panose="020B0604020202020204"/>
              <a:buChar char="•"/>
              <a:tabLst>
                <a:tab pos="297815" algn="l"/>
                <a:tab pos="298450" algn="l"/>
              </a:tabLst>
            </a:pPr>
            <a:r>
              <a:rPr sz="1800" dirty="0">
                <a:latin typeface="宋体" panose="02010600030101010101" pitchFamily="2" charset="-122"/>
                <a:ea typeface="宋体" panose="02010600030101010101" pitchFamily="2" charset="-122"/>
                <a:cs typeface="宋体" panose="02010600030101010101" pitchFamily="2" charset="-122"/>
              </a:rPr>
              <a:t>与生态系统合作伙伴共同创建联合黑客马拉松挑战</a:t>
            </a:r>
            <a:endParaRPr sz="1800">
              <a:latin typeface="宋体" panose="02010600030101010101" pitchFamily="2" charset="-122"/>
              <a:ea typeface="宋体" panose="02010600030101010101" pitchFamily="2" charset="-122"/>
              <a:cs typeface="宋体" panose="02010600030101010101" pitchFamily="2" charset="-122"/>
            </a:endParaRPr>
          </a:p>
          <a:p>
            <a:pPr marL="298450" indent="-285750">
              <a:lnSpc>
                <a:spcPct val="100000"/>
              </a:lnSpc>
              <a:buFont typeface="Arial" panose="020B0604020202020204"/>
              <a:buChar char="•"/>
              <a:tabLst>
                <a:tab pos="297815" algn="l"/>
                <a:tab pos="298450" algn="l"/>
              </a:tabLst>
            </a:pPr>
            <a:r>
              <a:rPr sz="1800" dirty="0">
                <a:latin typeface="宋体" panose="02010600030101010101" pitchFamily="2" charset="-122"/>
                <a:ea typeface="宋体" panose="02010600030101010101" pitchFamily="2" charset="-122"/>
                <a:cs typeface="宋体" panose="02010600030101010101" pitchFamily="2" charset="-122"/>
              </a:rPr>
              <a:t>制定具体的路线图，包括生态系统参与的责任和工作安排。</a:t>
            </a:r>
            <a:endParaRPr sz="1800">
              <a:latin typeface="宋体" panose="02010600030101010101" pitchFamily="2" charset="-122"/>
              <a:ea typeface="宋体" panose="02010600030101010101" pitchFamily="2" charset="-122"/>
              <a:cs typeface="宋体" panose="02010600030101010101" pitchFamily="2" charset="-122"/>
            </a:endParaRPr>
          </a:p>
          <a:p>
            <a:pPr>
              <a:lnSpc>
                <a:spcPct val="100000"/>
              </a:lnSpc>
              <a:spcBef>
                <a:spcPts val="50"/>
              </a:spcBef>
            </a:pPr>
            <a:endParaRPr sz="2800">
              <a:latin typeface="宋体" panose="02010600030101010101" pitchFamily="2" charset="-122"/>
              <a:ea typeface="宋体" panose="02010600030101010101" pitchFamily="2" charset="-122"/>
              <a:cs typeface="宋体" panose="02010600030101010101" pitchFamily="2" charset="-122"/>
            </a:endParaRPr>
          </a:p>
          <a:p>
            <a:pPr marL="12700">
              <a:lnSpc>
                <a:spcPct val="100000"/>
              </a:lnSpc>
            </a:pPr>
            <a:r>
              <a:rPr sz="1800" b="1" dirty="0">
                <a:latin typeface="宋体" panose="02010600030101010101" pitchFamily="2" charset="-122"/>
                <a:ea typeface="宋体" panose="02010600030101010101" pitchFamily="2" charset="-122"/>
                <a:cs typeface="宋体" panose="02010600030101010101" pitchFamily="2" charset="-122"/>
              </a:rPr>
              <a:t>现状</a:t>
            </a:r>
            <a:r>
              <a:rPr sz="1800" b="1" spc="-10" dirty="0">
                <a:latin typeface="宋体" panose="02010600030101010101" pitchFamily="2" charset="-122"/>
                <a:ea typeface="宋体" panose="02010600030101010101" pitchFamily="2" charset="-122"/>
                <a:cs typeface="宋体" panose="02010600030101010101" pitchFamily="2" charset="-122"/>
              </a:rPr>
              <a:t>：</a:t>
            </a:r>
            <a:endParaRPr sz="1800">
              <a:latin typeface="宋体" panose="02010600030101010101" pitchFamily="2" charset="-122"/>
              <a:ea typeface="宋体" panose="02010600030101010101" pitchFamily="2" charset="-122"/>
              <a:cs typeface="宋体" panose="02010600030101010101" pitchFamily="2" charset="-122"/>
            </a:endParaRPr>
          </a:p>
          <a:p>
            <a:pPr marL="12700" marR="5960110">
              <a:lnSpc>
                <a:spcPct val="100000"/>
              </a:lnSpc>
            </a:pPr>
            <a:r>
              <a:rPr sz="1800" dirty="0">
                <a:latin typeface="宋体" panose="02010600030101010101" pitchFamily="2" charset="-122"/>
                <a:ea typeface="宋体" panose="02010600030101010101" pitchFamily="2" charset="-122"/>
                <a:cs typeface="宋体" panose="02010600030101010101" pitchFamily="2" charset="-122"/>
              </a:rPr>
              <a:t>本项目在芬兰已经启动，</a:t>
            </a:r>
            <a:r>
              <a:rPr sz="1800" spc="-5" dirty="0">
                <a:latin typeface="宋体" panose="02010600030101010101" pitchFamily="2" charset="-122"/>
                <a:ea typeface="宋体" panose="02010600030101010101" pitchFamily="2" charset="-122"/>
                <a:cs typeface="宋体" panose="02010600030101010101" pitchFamily="2" charset="-122"/>
              </a:rPr>
              <a:t>Haa</a:t>
            </a:r>
            <a:r>
              <a:rPr sz="1800" spc="-40" dirty="0">
                <a:latin typeface="宋体" panose="02010600030101010101" pitchFamily="2" charset="-122"/>
                <a:ea typeface="宋体" panose="02010600030101010101" pitchFamily="2" charset="-122"/>
                <a:cs typeface="宋体" panose="02010600030101010101" pitchFamily="2" charset="-122"/>
              </a:rPr>
              <a:t>g</a:t>
            </a:r>
            <a:r>
              <a:rPr sz="1800" spc="-5" dirty="0">
                <a:latin typeface="宋体" panose="02010600030101010101" pitchFamily="2" charset="-122"/>
                <a:ea typeface="宋体" panose="02010600030101010101" pitchFamily="2" charset="-122"/>
                <a:cs typeface="宋体" panose="02010600030101010101" pitchFamily="2" charset="-122"/>
              </a:rPr>
              <a:t>a-He</a:t>
            </a:r>
            <a:r>
              <a:rPr sz="1800" dirty="0">
                <a:latin typeface="宋体" panose="02010600030101010101" pitchFamily="2" charset="-122"/>
                <a:ea typeface="宋体" panose="02010600030101010101" pitchFamily="2" charset="-122"/>
                <a:cs typeface="宋体" panose="02010600030101010101" pitchFamily="2" charset="-122"/>
              </a:rPr>
              <a:t>li</a:t>
            </a:r>
            <a:r>
              <a:rPr sz="1800" spc="-5" dirty="0">
                <a:latin typeface="宋体" panose="02010600030101010101" pitchFamily="2" charset="-122"/>
                <a:ea typeface="宋体" panose="02010600030101010101" pitchFamily="2" charset="-122"/>
                <a:cs typeface="宋体" panose="02010600030101010101" pitchFamily="2" charset="-122"/>
              </a:rPr>
              <a:t>a</a:t>
            </a:r>
            <a:r>
              <a:rPr sz="1800" dirty="0">
                <a:latin typeface="宋体" panose="02010600030101010101" pitchFamily="2" charset="-122"/>
                <a:ea typeface="宋体" panose="02010600030101010101" pitchFamily="2" charset="-122"/>
                <a:cs typeface="宋体" panose="02010600030101010101" pitchFamily="2" charset="-122"/>
              </a:rPr>
              <a:t>应用科技大学 和其它三家机构提供支持，运营资金来自</a:t>
            </a:r>
            <a:r>
              <a:rPr sz="1800" spc="-10" dirty="0">
                <a:latin typeface="宋体" panose="02010600030101010101" pitchFamily="2" charset="-122"/>
                <a:ea typeface="宋体" panose="02010600030101010101" pitchFamily="2" charset="-122"/>
                <a:cs typeface="宋体" panose="02010600030101010101" pitchFamily="2" charset="-122"/>
              </a:rPr>
              <a:t>Interreg  </a:t>
            </a:r>
            <a:r>
              <a:rPr sz="1800" spc="-15" dirty="0">
                <a:latin typeface="宋体" panose="02010600030101010101" pitchFamily="2" charset="-122"/>
                <a:ea typeface="宋体" panose="02010600030101010101" pitchFamily="2" charset="-122"/>
                <a:cs typeface="宋体" panose="02010600030101010101" pitchFamily="2" charset="-122"/>
              </a:rPr>
              <a:t>Central</a:t>
            </a:r>
            <a:r>
              <a:rPr sz="1800" spc="-5" dirty="0">
                <a:latin typeface="宋体" panose="02010600030101010101" pitchFamily="2" charset="-122"/>
                <a:ea typeface="宋体" panose="02010600030101010101" pitchFamily="2" charset="-122"/>
                <a:cs typeface="宋体" panose="02010600030101010101" pitchFamily="2" charset="-122"/>
              </a:rPr>
              <a:t> Baltic</a:t>
            </a:r>
            <a:endParaRPr sz="1800">
              <a:latin typeface="宋体" panose="02010600030101010101" pitchFamily="2" charset="-122"/>
              <a:ea typeface="宋体" panose="02010600030101010101" pitchFamily="2" charset="-122"/>
              <a:cs typeface="宋体" panose="02010600030101010101" pitchFamily="2" charset="-122"/>
            </a:endParaRPr>
          </a:p>
          <a:p>
            <a:pPr marR="1303655" algn="r">
              <a:lnSpc>
                <a:spcPct val="100000"/>
              </a:lnSpc>
              <a:spcBef>
                <a:spcPts val="730"/>
              </a:spcBef>
            </a:pPr>
            <a:r>
              <a:rPr sz="1400" dirty="0">
                <a:latin typeface="Calibri" panose="020F0502020204030204"/>
                <a:cs typeface="Calibri" panose="020F0502020204030204"/>
              </a:rPr>
              <a:t>8</a:t>
            </a:r>
            <a:endParaRPr sz="1400">
              <a:latin typeface="Calibri" panose="020F0502020204030204"/>
              <a:cs typeface="Calibri" panose="020F0502020204030204"/>
            </a:endParaRPr>
          </a:p>
        </p:txBody>
      </p:sp>
      <p:sp>
        <p:nvSpPr>
          <p:cNvPr id="6" name="object 6"/>
          <p:cNvSpPr/>
          <p:nvPr/>
        </p:nvSpPr>
        <p:spPr>
          <a:xfrm>
            <a:off x="5964935" y="5102352"/>
            <a:ext cx="6141720" cy="1263396"/>
          </a:xfrm>
          <a:prstGeom prst="rect">
            <a:avLst/>
          </a:prstGeom>
          <a:blipFill>
            <a:blip r:embed="rId3" cstate="print"/>
            <a:stretch>
              <a:fillRect/>
            </a:stretch>
          </a:blipFill>
        </p:spPr>
        <p:txBody>
          <a:bodyPr wrap="square" lIns="0" tIns="0" rIns="0" bIns="0" rtlCol="0"/>
          <a:lstStyle/>
          <a:p/>
        </p:txBody>
      </p:sp>
    </p:spTree>
  </p:cSld>
  <p:clrMapOvr>
    <a:masterClrMapping/>
  </p:clrMapOvr>
</p:sld>
</file>

<file path=ppt/tags/tag1.xml><?xml version="1.0" encoding="utf-8"?>
<p:tagLst xmlns:p="http://schemas.openxmlformats.org/presentationml/2006/main">
  <p:tag name="KSO_WM_UNIT_TABLE_BEAUTIFY" val="smartTable{bedffd3c-0f1e-4120-bd57-449073614055}"/>
</p:tagLst>
</file>

<file path=ppt/tags/tag2.xml><?xml version="1.0" encoding="utf-8"?>
<p:tagLst xmlns:p="http://schemas.openxmlformats.org/presentationml/2006/main">
  <p:tag name="KSO_WM_UNIT_PLACING_PICTURE_USER_VIEWPORT" val="{&quot;height&quot;:8908.7999999999993,&quot;width&quot;:4382.3999999999996}"/>
</p:tagLst>
</file>

<file path=ppt/tags/tag3.xml><?xml version="1.0" encoding="utf-8"?>
<p:tagLst xmlns:p="http://schemas.openxmlformats.org/presentationml/2006/main">
  <p:tag name="KSO_WM_UNIT_TABLE_BEAUTIFY" val="smartTable{f5910ccf-d7d8-4b09-99fa-5bb42ebda378}"/>
  <p:tag name="TABLE_EMPHASIZE_COLOR" val="8684935"/>
  <p:tag name="TABLE_SKINIDX" val="-1"/>
  <p:tag name="TABLE_COLORIDX" val="l"/>
</p:tagLst>
</file>

<file path=ppt/tags/tag4.xml><?xml version="1.0" encoding="utf-8"?>
<p:tagLst xmlns:p="http://schemas.openxmlformats.org/presentationml/2006/main">
  <p:tag name="KSO_WM_UNIT_TABLE_BEAUTIFY" val="smartTable{508c85d5-60a5-49dc-b5b2-30afe0cc2f7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4164</Words>
  <Application>WPS 演示</Application>
  <PresentationFormat>On-screen Show (4:3)</PresentationFormat>
  <Paragraphs>418</Paragraphs>
  <Slides>19</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19</vt:i4>
      </vt:variant>
    </vt:vector>
  </HeadingPairs>
  <TitlesOfParts>
    <vt:vector size="31" baseType="lpstr">
      <vt:lpstr>Arial</vt:lpstr>
      <vt:lpstr>宋体</vt:lpstr>
      <vt:lpstr>Wingdings</vt:lpstr>
      <vt:lpstr>微软雅黑</vt:lpstr>
      <vt:lpstr>Calibri</vt:lpstr>
      <vt:lpstr>Times New Roman</vt:lpstr>
      <vt:lpstr>Arial</vt:lpstr>
      <vt:lpstr>Wingdings</vt:lpstr>
      <vt:lpstr>Verdana</vt:lpstr>
      <vt:lpstr>Arial Unicode MS</vt:lpstr>
      <vt:lpstr>Calibri</vt:lpstr>
      <vt:lpstr>Office Theme</vt:lpstr>
      <vt:lpstr>PowerPoint 演示文稿</vt:lpstr>
      <vt:lpstr>PowerPoint 演示文稿</vt:lpstr>
      <vt:lpstr>随着北京冬奥会三年后的来临，国内对冰上体育运动的兴趣持续攀升 2022年，北京冬季 体育运动市场规模预计规模达到536亿美元，比上一届冬奥会的462亿美元增加16%，同时 将增加150万个工作岗位</vt:lpstr>
      <vt:lpstr>魏氏体育管理中心：里程碑</vt:lpstr>
      <vt:lpstr>魏氏体育管理中心：核心产品与服务 </vt:lpstr>
      <vt:lpstr>体育管理中心app</vt:lpstr>
      <vt:lpstr>Haaga-Helia应用大学苏州实验室LAB8项目</vt:lpstr>
      <vt:lpstr>Haaga-Helia ：大数据 - 大生意</vt:lpstr>
      <vt:lpstr>NICCAP - 北欧创新公司创立与加速项目</vt:lpstr>
      <vt:lpstr>芬兰体育小镇服务计划项目</vt:lpstr>
      <vt:lpstr>办公场地需求</vt:lpstr>
      <vt:lpstr>三年盈利预测(百万元)</vt:lpstr>
      <vt:lpstr>资金募集</vt:lpstr>
      <vt:lpstr>退出策略</vt:lpstr>
      <vt:lpstr>我们的合作伙伴</vt:lpstr>
      <vt:lpstr>2018-2020年的营销推广活动</vt:lpstr>
      <vt:lpstr>PowerPoint 演示文稿</vt:lpstr>
      <vt:lpstr>顾问团队（部分)</vt:lpstr>
      <vt:lpstr>联系方式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user</cp:lastModifiedBy>
  <cp:revision>17</cp:revision>
  <dcterms:created xsi:type="dcterms:W3CDTF">2020-03-27T03:32:00Z</dcterms:created>
  <dcterms:modified xsi:type="dcterms:W3CDTF">2020-04-23T05:43:41Z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2020-03-25T00:00:00Z</vt:filetime>
  </property>
  <property fmtid="{D5CDD505-2E9C-101B-9397-08002B2CF9AE}" pid="3" name="Creator">
    <vt:lpwstr>WPS 演示</vt:lpwstr>
  </property>
  <property fmtid="{D5CDD505-2E9C-101B-9397-08002B2CF9AE}" pid="4" name="LastSaved">
    <vt:filetime>2020-03-27T00:00:00Z</vt:filetime>
  </property>
  <property fmtid="{D5CDD505-2E9C-101B-9397-08002B2CF9AE}" pid="5" name="KSOProductBuildVer">
    <vt:lpwstr>2052-11.1.0.9584</vt:lpwstr>
  </property>
</Properties>
</file>