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60" r:id="rId3"/>
    <p:sldId id="806" r:id="rId5"/>
    <p:sldId id="757" r:id="rId6"/>
    <p:sldId id="758" r:id="rId7"/>
    <p:sldId id="759" r:id="rId8"/>
    <p:sldId id="844" r:id="rId9"/>
    <p:sldId id="845" r:id="rId10"/>
    <p:sldId id="807" r:id="rId11"/>
    <p:sldId id="808" r:id="rId12"/>
    <p:sldId id="733" r:id="rId13"/>
    <p:sldId id="858" r:id="rId14"/>
    <p:sldId id="760" r:id="rId15"/>
    <p:sldId id="782" r:id="rId16"/>
    <p:sldId id="761" r:id="rId17"/>
    <p:sldId id="720" r:id="rId18"/>
    <p:sldId id="827" r:id="rId19"/>
    <p:sldId id="790" r:id="rId20"/>
    <p:sldId id="812" r:id="rId21"/>
    <p:sldId id="703" r:id="rId22"/>
    <p:sldId id="606" r:id="rId23"/>
  </p:sldIdLst>
  <p:sldSz cx="12192000" cy="6858000"/>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A9800"/>
    <a:srgbClr val="FF9393"/>
    <a:srgbClr val="FF4F4F"/>
    <a:srgbClr val="FF2525"/>
    <a:srgbClr val="FE0000"/>
    <a:srgbClr val="DE0000"/>
    <a:srgbClr val="00B0F0"/>
    <a:srgbClr val="00A4DE"/>
    <a:srgbClr val="B50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9477" autoAdjust="0"/>
  </p:normalViewPr>
  <p:slideViewPr>
    <p:cSldViewPr showGuides="1">
      <p:cViewPr>
        <p:scale>
          <a:sx n="84" d="100"/>
          <a:sy n="84" d="100"/>
        </p:scale>
        <p:origin x="-54" y="390"/>
      </p:cViewPr>
      <p:guideLst>
        <p:guide orient="horz" pos="2273"/>
        <p:guide pos="3648"/>
        <p:guide pos="400"/>
        <p:guide pos="741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2574" y="-90"/>
      </p:cViewPr>
      <p:guideLst>
        <p:guide orient="horz" pos="3030"/>
        <p:guide pos="205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7.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B410A-F33F-4AB4-852F-D1CE6502B2C4}"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A3FDB-E1FF-41D5-9DDE-74331BAB0AAA}"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AA3FDB-E1FF-41D5-9DDE-74331BAB0AAA}" type="slidenum">
              <a:rPr lang="vi-VN" smtClean="0"/>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矩形 6"/>
          <p:cNvSpPr/>
          <p:nvPr userDrawn="1"/>
        </p:nvSpPr>
        <p:spPr>
          <a:xfrm>
            <a:off x="0" y="1124744"/>
            <a:ext cx="12192000" cy="7200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C:\Users\user\Desktop\文件\魏氏生物科技.jpg魏氏生物科技"/>
          <p:cNvPicPr>
            <a:picLocks noChangeAspect="1"/>
          </p:cNvPicPr>
          <p:nvPr userDrawn="1"/>
        </p:nvPicPr>
        <p:blipFill>
          <a:blip r:embed="rId2"/>
          <a:srcRect/>
          <a:stretch>
            <a:fillRect/>
          </a:stretch>
        </p:blipFill>
        <p:spPr>
          <a:xfrm>
            <a:off x="107950" y="524828"/>
            <a:ext cx="1845310" cy="4286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9.jpeg"/><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hyperlink" Target="http://www.haaga-helia.fi/en/frontpage" TargetMode="Externa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7" Type="http://schemas.openxmlformats.org/officeDocument/2006/relationships/slideLayout" Target="../slideLayouts/slideLayout1.xml"/><Relationship Id="rId16" Type="http://schemas.openxmlformats.org/officeDocument/2006/relationships/image" Target="../media/image28.jpeg"/><Relationship Id="rId15" Type="http://schemas.openxmlformats.org/officeDocument/2006/relationships/image" Target="../media/image27.png"/><Relationship Id="rId14" Type="http://schemas.openxmlformats.org/officeDocument/2006/relationships/image" Target="../media/image26.jpeg"/><Relationship Id="rId13" Type="http://schemas.openxmlformats.org/officeDocument/2006/relationships/image" Target="../media/image25.jpeg"/><Relationship Id="rId12"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image" Target="../media/image32.jpeg"/><Relationship Id="rId6" Type="http://schemas.openxmlformats.org/officeDocument/2006/relationships/tags" Target="../tags/tag6.xml"/><Relationship Id="rId5" Type="http://schemas.openxmlformats.org/officeDocument/2006/relationships/hyperlink" Target="https://www.linkedin.com/pulse/sino-finnish-elderly-care-professionals-met-suzhou-explore-sam-gao/" TargetMode="External"/><Relationship Id="rId4" Type="http://schemas.openxmlformats.org/officeDocument/2006/relationships/image" Target="../media/image31.jpeg"/><Relationship Id="rId3" Type="http://schemas.openxmlformats.org/officeDocument/2006/relationships/tags" Target="../tags/tag5.xml"/><Relationship Id="rId2" Type="http://schemas.openxmlformats.org/officeDocument/2006/relationships/image" Target="../media/image30.png"/><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emf"/><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1.jpeg"/><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hyperlink" Target="mailto:edwinngoi@ngoihealth.sg" TargetMode="External"/><Relationship Id="rId3" Type="http://schemas.openxmlformats.org/officeDocument/2006/relationships/image" Target="../media/image2.png"/><Relationship Id="rId2" Type="http://schemas.openxmlformats.org/officeDocument/2006/relationships/hyperlink" Target="http://www.nhceducation.cn/" TargetMode="External"/><Relationship Id="rId1" Type="http://schemas.openxmlformats.org/officeDocument/2006/relationships/hyperlink" Target="mailto:edwinngoi@NHChealth.cn"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224790" y="2557780"/>
            <a:ext cx="9949180" cy="2177415"/>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将北欧与高端医疗生态系统导入中国</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419985" y="4431665"/>
            <a:ext cx="7351395" cy="645160"/>
          </a:xfrm>
          <a:prstGeom prst="rect">
            <a:avLst/>
          </a:prstGeom>
          <a:noFill/>
        </p:spPr>
        <p:txBody>
          <a:bodyPr wrap="square" rtlCol="0">
            <a:spAutoFit/>
          </a:bodyPr>
          <a:lstStyle/>
          <a:p>
            <a:pPr algn="ctr"/>
            <a:r>
              <a:rPr lang="en-US" sz="3600" b="1" dirty="0">
                <a:solidFill>
                  <a:schemeClr val="tx1"/>
                </a:solidFill>
                <a:latin typeface="Times New Roman" panose="02020603050405020304" charset="0"/>
                <a:ea typeface="微软雅黑" panose="020B0503020204020204" pitchFamily="34" charset="-122"/>
                <a:cs typeface="Times New Roman" panose="02020603050405020304" charset="0"/>
              </a:rPr>
              <a:t>NHC BioTech Center</a:t>
            </a:r>
            <a:endParaRPr lang="en-US" sz="3600" b="1" dirty="0">
              <a:solidFill>
                <a:schemeClr val="tx1"/>
              </a:solidFill>
              <a:latin typeface="Times New Roman" panose="02020603050405020304" charset="0"/>
              <a:ea typeface="微软雅黑" panose="020B0503020204020204" pitchFamily="34" charset="-122"/>
              <a:cs typeface="Times New Roman" panose="02020603050405020304" charset="0"/>
            </a:endParaRPr>
          </a:p>
        </p:txBody>
      </p:sp>
      <p:pic>
        <p:nvPicPr>
          <p:cNvPr id="5" name="图片 4"/>
          <p:cNvPicPr>
            <a:picLocks noChangeAspect="1"/>
          </p:cNvPicPr>
          <p:nvPr/>
        </p:nvPicPr>
        <p:blipFill>
          <a:blip r:embed="rId1"/>
          <a:srcRect l="747" t="21458" r="1281" b="14074"/>
          <a:stretch>
            <a:fillRect/>
          </a:stretch>
        </p:blipFill>
        <p:spPr>
          <a:xfrm>
            <a:off x="-38100" y="-635"/>
            <a:ext cx="12232640" cy="3971925"/>
          </a:xfrm>
          <a:prstGeom prst="rect">
            <a:avLst/>
          </a:prstGeom>
        </p:spPr>
      </p:pic>
      <p:pic>
        <p:nvPicPr>
          <p:cNvPr id="4" name="图片 3" descr="C:\Users\user\Desktop\文件\魏氏生物科技.jpg魏氏生物科技"/>
          <p:cNvPicPr>
            <a:picLocks noChangeAspect="1"/>
          </p:cNvPicPr>
          <p:nvPr/>
        </p:nvPicPr>
        <p:blipFill>
          <a:blip r:embed="rId2"/>
          <a:srcRect/>
          <a:stretch>
            <a:fillRect/>
          </a:stretch>
        </p:blipFill>
        <p:spPr>
          <a:xfrm>
            <a:off x="10176510" y="6251893"/>
            <a:ext cx="1845310" cy="428625"/>
          </a:xfrm>
          <a:prstGeom prst="rect">
            <a:avLst/>
          </a:prstGeom>
          <a:noFill/>
          <a:ln>
            <a:noFill/>
          </a:ln>
        </p:spPr>
      </p:pic>
      <p:sp>
        <p:nvSpPr>
          <p:cNvPr id="8" name="object 5"/>
          <p:cNvSpPr txBox="1"/>
          <p:nvPr/>
        </p:nvSpPr>
        <p:spPr>
          <a:xfrm>
            <a:off x="7877175" y="6332855"/>
            <a:ext cx="1779270" cy="289560"/>
          </a:xfrm>
          <a:prstGeom prst="rect">
            <a:avLst/>
          </a:prstGeom>
        </p:spPr>
        <p:txBody>
          <a:bodyPr vert="horz" wrap="square" lIns="0" tIns="12700" rIns="0" bIns="0" rtlCol="0">
            <a:spAutoFit/>
          </a:bodyPr>
          <a:lstStyle/>
          <a:p>
            <a:pPr marL="12700">
              <a:lnSpc>
                <a:spcPct val="100000"/>
              </a:lnSpc>
              <a:spcBef>
                <a:spcPts val="100"/>
              </a:spcBef>
            </a:pPr>
            <a:r>
              <a:rPr lang="en-US" sz="1800">
                <a:latin typeface="宋体" panose="02010600030101010101" pitchFamily="2" charset="-122"/>
                <a:cs typeface="宋体" panose="02010600030101010101" pitchFamily="2" charset="-122"/>
              </a:rPr>
              <a:t>Business Plan</a:t>
            </a:r>
            <a:endParaRPr lang="en-US" sz="1800">
              <a:latin typeface="宋体" panose="02010600030101010101" pitchFamily="2" charset="-122"/>
              <a:cs typeface="宋体" panose="02010600030101010101" pitchFamily="2" charset="-122"/>
            </a:endParaRPr>
          </a:p>
        </p:txBody>
      </p:sp>
      <p:sp>
        <p:nvSpPr>
          <p:cNvPr id="10" name="object 3"/>
          <p:cNvSpPr txBox="1"/>
          <p:nvPr/>
        </p:nvSpPr>
        <p:spPr>
          <a:xfrm>
            <a:off x="1541144" y="6332854"/>
            <a:ext cx="1060450" cy="289560"/>
          </a:xfrm>
          <a:prstGeom prst="rect">
            <a:avLst/>
          </a:prstGeom>
        </p:spPr>
        <p:txBody>
          <a:bodyPr vert="horz" wrap="square" lIns="0" tIns="12700" rIns="0" bIns="0" rtlCol="0">
            <a:spAutoFit/>
          </a:bodyPr>
          <a:p>
            <a:pPr marL="12700">
              <a:lnSpc>
                <a:spcPct val="100000"/>
              </a:lnSpc>
              <a:spcBef>
                <a:spcPts val="100"/>
              </a:spcBef>
            </a:pPr>
            <a:r>
              <a:rPr lang="en-US" sz="1800">
                <a:latin typeface="宋体" panose="02010600030101010101" pitchFamily="2" charset="-122"/>
                <a:cs typeface="宋体" panose="02010600030101010101" pitchFamily="2" charset="-122"/>
              </a:rPr>
              <a:t>May 2020</a:t>
            </a:r>
            <a:endParaRPr lang="en-US" sz="18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60320" y="370840"/>
            <a:ext cx="7299960" cy="460375"/>
          </a:xfrm>
          <a:prstGeom prst="rect">
            <a:avLst/>
          </a:prstGeom>
          <a:noFill/>
        </p:spPr>
        <p:txBody>
          <a:bodyPr wrap="squar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8.Our office allocation and future needs</a:t>
            </a:r>
            <a:endParaRPr lang="zh-CN" altLang="en-US" sz="2400" b="1" dirty="0">
              <a:latin typeface="微软雅黑" panose="020B0503020204020204" pitchFamily="34" charset="-122"/>
              <a:ea typeface="微软雅黑" panose="020B0503020204020204" pitchFamily="34" charset="-122"/>
              <a:sym typeface="+mn-ea"/>
            </a:endParaRPr>
          </a:p>
        </p:txBody>
      </p:sp>
      <p:sp>
        <p:nvSpPr>
          <p:cNvPr id="3" name="Content Placeholder 2"/>
          <p:cNvSpPr>
            <a:spLocks noGrp="1"/>
          </p:cNvSpPr>
          <p:nvPr/>
        </p:nvSpPr>
        <p:spPr>
          <a:xfrm>
            <a:off x="530860" y="1490345"/>
            <a:ext cx="4753610" cy="298577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zh-CN" altLang="en-US" sz="1800" dirty="0">
                <a:sym typeface="+mn-ea"/>
              </a:rPr>
              <a:t>Expecting exponential expansion of the operation, the Center will in the near future need 1000 sqm of office space, which be divided about evenly between  ：</a:t>
            </a:r>
            <a:endParaRPr lang="zh-CN" altLang="en-US" sz="1800" dirty="0"/>
          </a:p>
          <a:p>
            <a:pPr marL="0" lvl="0" indent="0">
              <a:buNone/>
            </a:pPr>
            <a:endParaRPr lang="zh-CN" altLang="en-US" sz="1800" dirty="0"/>
          </a:p>
          <a:p>
            <a:pPr lvl="1">
              <a:buFont typeface="Wingdings" panose="05000000000000000000" charset="0"/>
              <a:buChar char="ü"/>
            </a:pPr>
            <a:r>
              <a:rPr lang="zh-CN" altLang="en-US" sz="1800" dirty="0">
                <a:sym typeface="+mn-ea"/>
              </a:rPr>
              <a:t>NHC BioTech with its games and events management, IT and marketing</a:t>
            </a:r>
            <a:endParaRPr lang="zh-CN" altLang="en-US" sz="1800" dirty="0">
              <a:sym typeface="+mn-ea"/>
            </a:endParaRPr>
          </a:p>
          <a:p>
            <a:pPr lvl="1">
              <a:buFont typeface="Wingdings" panose="05000000000000000000" charset="0"/>
              <a:buChar char="ü"/>
            </a:pPr>
            <a:r>
              <a:rPr lang="zh-CN" altLang="en-US" sz="1800" dirty="0">
                <a:sym typeface="+mn-ea"/>
              </a:rPr>
              <a:t>Nutrition health and medical application lab</a:t>
            </a:r>
            <a:endParaRPr lang="zh-CN" altLang="en-US" sz="1800" dirty="0"/>
          </a:p>
          <a:p>
            <a:pPr lvl="1">
              <a:buFont typeface="Wingdings" panose="05000000000000000000" charset="0"/>
              <a:buChar char="ü"/>
            </a:pPr>
            <a:r>
              <a:rPr lang="zh-CN" altLang="en-US" sz="1800" dirty="0">
                <a:sym typeface="+mn-ea"/>
              </a:rPr>
              <a:t>Conference rooms of varied sizes, which includes a multi-functional center that is similiar in size and functions to the big lecturing halls of business schools. </a:t>
            </a:r>
            <a:endParaRPr lang="zh-CN" altLang="en-US" sz="1800" dirty="0"/>
          </a:p>
          <a:p>
            <a:pPr marL="0" lvl="0" indent="0">
              <a:buNone/>
            </a:pPr>
            <a:endParaRPr lang="zh-CN" altLang="en-US" sz="1800" dirty="0">
              <a:sym typeface="+mn-ea"/>
            </a:endParaRPr>
          </a:p>
        </p:txBody>
      </p:sp>
      <p:pic>
        <p:nvPicPr>
          <p:cNvPr id="1073743046" name="图片 1073743045" descr="IMG_256"/>
          <p:cNvPicPr>
            <a:picLocks noChangeAspect="1"/>
          </p:cNvPicPr>
          <p:nvPr/>
        </p:nvPicPr>
        <p:blipFill>
          <a:blip r:embed="rId1"/>
          <a:stretch>
            <a:fillRect/>
          </a:stretch>
        </p:blipFill>
        <p:spPr>
          <a:xfrm>
            <a:off x="5538470" y="1490345"/>
            <a:ext cx="6231890" cy="35363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60320" y="370840"/>
            <a:ext cx="6279515" cy="460375"/>
          </a:xfrm>
          <a:prstGeom prst="rect">
            <a:avLst/>
          </a:prstGeom>
          <a:noFill/>
        </p:spPr>
        <p:txBody>
          <a:bodyPr wrap="squar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9.The profit model of incubator</a:t>
            </a:r>
            <a:endParaRPr lang="zh-CN" altLang="en-US" sz="2400" b="1" dirty="0">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75765" y="2553970"/>
            <a:ext cx="8839835" cy="2946400"/>
          </a:xfrm>
          <a:prstGeom prst="rect">
            <a:avLst/>
          </a:prstGeom>
          <a:noFill/>
        </p:spPr>
        <p:txBody>
          <a:bodyPr wrap="square" rtlCol="0">
            <a:spAutoFit/>
          </a:bodyPr>
          <a:p>
            <a:pPr marL="685800" lvl="1" indent="-228600" algn="l">
              <a:lnSpc>
                <a:spcPct val="90000"/>
              </a:lnSpc>
              <a:spcBef>
                <a:spcPts val="500"/>
              </a:spcBef>
              <a:buClrTx/>
              <a:buSzTx/>
              <a:buFont typeface="Wingdings" panose="05000000000000000000" charset="0"/>
              <a:buChar char="ü"/>
            </a:pPr>
            <a:r>
              <a:rPr lang="zh-CN" altLang="en-US" sz="1800" dirty="0">
                <a:sym typeface="+mn-ea"/>
              </a:rPr>
              <a:t>Technology development, technology transfer, clinical approval transfer transformation and financing development</a:t>
            </a:r>
            <a:endParaRPr lang="zh-CN" altLang="en-US" sz="1800" dirty="0">
              <a:sym typeface="+mn-ea"/>
            </a:endParaRPr>
          </a:p>
          <a:p>
            <a:pPr marL="685800" lvl="1" indent="-228600" algn="l">
              <a:lnSpc>
                <a:spcPct val="90000"/>
              </a:lnSpc>
              <a:spcBef>
                <a:spcPts val="500"/>
              </a:spcBef>
              <a:buClrTx/>
              <a:buSzTx/>
              <a:buFont typeface="Wingdings" panose="05000000000000000000" charset="0"/>
              <a:buChar char="ü"/>
            </a:pPr>
            <a:endParaRPr lang="zh-CN" altLang="en-US" sz="1800" dirty="0">
              <a:sym typeface="+mn-ea"/>
            </a:endParaRPr>
          </a:p>
          <a:p>
            <a:pPr marL="685800" lvl="1" indent="-228600" algn="l">
              <a:lnSpc>
                <a:spcPct val="90000"/>
              </a:lnSpc>
              <a:spcBef>
                <a:spcPts val="500"/>
              </a:spcBef>
              <a:buClrTx/>
              <a:buSzTx/>
              <a:buFont typeface="Wingdings" panose="05000000000000000000" charset="0"/>
              <a:buChar char="ü"/>
            </a:pPr>
            <a:endParaRPr lang="zh-CN" altLang="en-US" sz="1800" dirty="0">
              <a:sym typeface="+mn-ea"/>
            </a:endParaRPr>
          </a:p>
          <a:p>
            <a:pPr marL="685800" lvl="1" indent="-228600" algn="l">
              <a:lnSpc>
                <a:spcPct val="90000"/>
              </a:lnSpc>
              <a:spcBef>
                <a:spcPts val="500"/>
              </a:spcBef>
              <a:buClrTx/>
              <a:buSzTx/>
              <a:buFont typeface="Wingdings" panose="05000000000000000000" charset="0"/>
              <a:buChar char="ü"/>
            </a:pPr>
            <a:r>
              <a:rPr lang="zh-CN" altLang="en-US" sz="1800" dirty="0">
                <a:sym typeface="+mn-ea"/>
              </a:rPr>
              <a:t>National project industry support</a:t>
            </a:r>
            <a:endParaRPr lang="zh-CN" altLang="en-US" sz="1800" dirty="0">
              <a:sym typeface="+mn-ea"/>
            </a:endParaRPr>
          </a:p>
          <a:p>
            <a:pPr marL="685800" lvl="1" indent="-228600" algn="l">
              <a:lnSpc>
                <a:spcPct val="90000"/>
              </a:lnSpc>
              <a:spcBef>
                <a:spcPts val="500"/>
              </a:spcBef>
              <a:buClrTx/>
              <a:buSzTx/>
              <a:buFont typeface="Wingdings" panose="05000000000000000000" charset="0"/>
              <a:buChar char="ü"/>
            </a:pPr>
            <a:endParaRPr lang="zh-CN" altLang="en-US" sz="1800" dirty="0">
              <a:sym typeface="+mn-ea"/>
            </a:endParaRPr>
          </a:p>
          <a:p>
            <a:pPr marL="685800" lvl="1" indent="-228600" algn="l">
              <a:lnSpc>
                <a:spcPct val="90000"/>
              </a:lnSpc>
              <a:spcBef>
                <a:spcPts val="500"/>
              </a:spcBef>
              <a:buClrTx/>
              <a:buSzTx/>
              <a:buFont typeface="Wingdings" panose="05000000000000000000" charset="0"/>
              <a:buChar char="ü"/>
            </a:pPr>
            <a:endParaRPr lang="zh-CN" altLang="en-US" sz="1800" dirty="0">
              <a:sym typeface="+mn-ea"/>
            </a:endParaRPr>
          </a:p>
          <a:p>
            <a:pPr marL="685800" lvl="1" indent="-228600" algn="l">
              <a:lnSpc>
                <a:spcPct val="90000"/>
              </a:lnSpc>
              <a:spcBef>
                <a:spcPts val="500"/>
              </a:spcBef>
              <a:buClrTx/>
              <a:buSzTx/>
              <a:buFont typeface="Wingdings" panose="05000000000000000000" charset="0"/>
              <a:buChar char="ü"/>
            </a:pPr>
            <a:r>
              <a:rPr lang="zh-CN" altLang="en-US" sz="1800" dirty="0">
                <a:sym typeface="+mn-ea"/>
              </a:rPr>
              <a:t>Select high quality projects for production transformation</a:t>
            </a:r>
            <a:endParaRPr lang="zh-CN" altLang="en-US" sz="1800" dirty="0">
              <a:sym typeface="+mn-ea"/>
            </a:endParaRPr>
          </a:p>
          <a:p>
            <a:pPr marL="685800" lvl="1" indent="-228600" algn="l">
              <a:lnSpc>
                <a:spcPct val="90000"/>
              </a:lnSpc>
              <a:spcBef>
                <a:spcPts val="500"/>
              </a:spcBef>
              <a:buClrTx/>
              <a:buSzTx/>
              <a:buFont typeface="Wingdings" panose="05000000000000000000" charset="0"/>
              <a:buChar char="ü"/>
            </a:pPr>
            <a:endParaRPr lang="zh-CN" altLang="en-US" sz="1800" dirty="0"/>
          </a:p>
          <a:p>
            <a:endParaRPr lang="zh-CN" altLang="en-US" dirty="0"/>
          </a:p>
        </p:txBody>
      </p:sp>
      <p:sp>
        <p:nvSpPr>
          <p:cNvPr id="6" name="object 4"/>
          <p:cNvSpPr txBox="1"/>
          <p:nvPr/>
        </p:nvSpPr>
        <p:spPr>
          <a:xfrm>
            <a:off x="687704" y="1644650"/>
            <a:ext cx="10025380" cy="300990"/>
          </a:xfrm>
          <a:prstGeom prst="rect">
            <a:avLst/>
          </a:prstGeom>
          <a:solidFill>
            <a:srgbClr val="DD9B22"/>
          </a:solidFill>
          <a:ln w="12700">
            <a:solidFill>
              <a:srgbClr val="FFFFFF"/>
            </a:solidFill>
          </a:ln>
        </p:spPr>
        <p:txBody>
          <a:bodyPr vert="horz" wrap="square" lIns="0" tIns="0" rIns="0" bIns="0" rtlCol="0">
            <a:spAutoFit/>
          </a:bodyPr>
          <a:p>
            <a:pPr marL="635" algn="ctr">
              <a:lnSpc>
                <a:spcPts val="2350"/>
              </a:lnSpc>
            </a:pPr>
            <a:r>
              <a:rPr lang="en-US" sz="2000">
                <a:latin typeface="微软雅黑" panose="020B0503020204020204" pitchFamily="34" charset="-122"/>
                <a:cs typeface="微软雅黑" panose="020B0503020204020204" pitchFamily="34" charset="-122"/>
                <a:sym typeface="+mn-ea"/>
              </a:rPr>
              <a:t>T</a:t>
            </a:r>
            <a:r>
              <a:rPr lang="en-US" sz="2000">
                <a:latin typeface="微软雅黑" panose="020B0503020204020204" pitchFamily="34" charset="-122"/>
                <a:cs typeface="微软雅黑" panose="020B0503020204020204" pitchFamily="34" charset="-122"/>
                <a:sym typeface="+mn-ea"/>
              </a:rPr>
              <a:t>he profit model of incubator</a:t>
            </a:r>
            <a:endParaRPr lang="en-US" sz="2000">
              <a:latin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custDataLst>
              <p:tags r:id="rId1"/>
            </p:custDataLst>
          </p:nvPr>
        </p:nvGraphicFramePr>
        <p:xfrm>
          <a:off x="636092" y="2095149"/>
          <a:ext cx="10657205" cy="3413760"/>
        </p:xfrm>
        <a:graphic>
          <a:graphicData uri="http://schemas.openxmlformats.org/drawingml/2006/table">
            <a:tbl>
              <a:tblPr firstRow="1" firstCol="1" bandRow="1"/>
              <a:tblGrid>
                <a:gridCol w="5643899"/>
                <a:gridCol w="1671095"/>
                <a:gridCol w="1670376"/>
                <a:gridCol w="1671813"/>
              </a:tblGrid>
              <a:tr h="487680">
                <a:tc>
                  <a:txBody>
                    <a:bodyPr/>
                    <a:lstStyle/>
                    <a:p>
                      <a:pPr algn="ctr">
                        <a:spcAft>
                          <a:spcPts val="0"/>
                        </a:spcAft>
                      </a:pPr>
                      <a:r>
                        <a:rPr lang="en-US" sz="3200" b="1" dirty="0">
                          <a:latin typeface="微软雅黑" panose="020B0503020204020204" pitchFamily="34" charset="-122"/>
                          <a:cs typeface="微软雅黑" panose="020B0503020204020204" pitchFamily="34" charset="-122"/>
                          <a:sym typeface="+mn-ea"/>
                        </a:rPr>
                        <a:t>Project</a:t>
                      </a:r>
                      <a:endPar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2021</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2022</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2023</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r>
              <a:tr h="332069">
                <a:tc>
                  <a:txBody>
                    <a:bodyPr/>
                    <a:lstStyle/>
                    <a:p>
                      <a:pPr indent="0" algn="ctr">
                        <a:buNone/>
                      </a:pPr>
                      <a:r>
                        <a:rPr lang="zh-CN" altLang="en-US" sz="1800" b="0" dirty="0"/>
                        <a:t>International Trade</a:t>
                      </a:r>
                      <a:r>
                        <a:rPr lang="en-US" altLang="zh-CN" sz="1800" b="0" dirty="0"/>
                        <a:t>: </a:t>
                      </a:r>
                      <a:r>
                        <a:rPr lang="zh-CN" altLang="en-US" sz="1800" b="0" dirty="0"/>
                        <a:t>import Brazilian Beef </a:t>
                      </a:r>
                      <a:endParaRPr lang="zh-CN" altLang="en-US" sz="1800" b="0" dirty="0"/>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10</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20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40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2700">
                <a:tc>
                  <a:txBody>
                    <a:bodyPr/>
                    <a:lstStyle/>
                    <a:p>
                      <a:pPr indent="0" algn="ctr">
                        <a:buNone/>
                      </a:pPr>
                      <a:r>
                        <a:rPr lang="zh-CN" altLang="en-US" sz="1800" dirty="0">
                          <a:sym typeface="+mn-ea"/>
                        </a:rPr>
                        <a:t>A</a:t>
                      </a:r>
                      <a:r>
                        <a:rPr lang="en-US" altLang="zh-CN" sz="1800" dirty="0">
                          <a:sym typeface="+mn-ea"/>
                        </a:rPr>
                        <a:t>lternative protein</a:t>
                      </a:r>
                      <a:r>
                        <a:rPr lang="zh-CN" altLang="en-US" sz="1800" dirty="0">
                          <a:sym typeface="+mn-ea"/>
                        </a:rPr>
                        <a:t> laboratory sharing platform </a:t>
                      </a:r>
                      <a:r>
                        <a:rPr lang="en-US" altLang="zh-CN" sz="1800" dirty="0">
                          <a:sym typeface="+mn-ea"/>
                        </a:rPr>
                        <a:t>(incubator)</a:t>
                      </a:r>
                      <a:endParaRPr lang="en-US" altLang="zh-CN" sz="1800" dirty="0">
                        <a:sym typeface="+mn-ea"/>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10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20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5760">
                <a:tc>
                  <a:txBody>
                    <a:bodyPr/>
                    <a:lstStyle/>
                    <a:p>
                      <a:pPr indent="0" algn="ctr">
                        <a:buNone/>
                      </a:pPr>
                      <a:r>
                        <a:rPr sz="2400" dirty="0">
                          <a:latin typeface="宋体" panose="02010600030101010101" pitchFamily="2" charset="-122"/>
                          <a:cs typeface="宋体" panose="02010600030101010101" pitchFamily="2" charset="-122"/>
                          <a:sym typeface="+mn-ea"/>
                        </a:rPr>
                        <a:t>Total sales</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6</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30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60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0835">
                <a:tc>
                  <a:txBody>
                    <a:bodyPr/>
                    <a:lstStyle/>
                    <a:p>
                      <a:pPr indent="0" algn="ctr">
                        <a:buNone/>
                      </a:pPr>
                      <a:r>
                        <a:rPr sz="2400" spc="-5" dirty="0">
                          <a:latin typeface="Calibri" panose="020F0502020204030204"/>
                          <a:cs typeface="Calibri" panose="020F0502020204030204"/>
                          <a:sym typeface="+mn-ea"/>
                        </a:rPr>
                        <a:t>PAT</a:t>
                      </a:r>
                      <a:r>
                        <a:rPr sz="2400" spc="-5" dirty="0">
                          <a:latin typeface="Calibri" panose="020F0502020204030204"/>
                          <a:cs typeface="Calibri" panose="020F0502020204030204"/>
                          <a:sym typeface="+mn-ea"/>
                        </a:rPr>
                        <a:t>(2 0%)</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6</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12</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1437">
                <a:tc>
                  <a:txBody>
                    <a:bodyPr/>
                    <a:lstStyle/>
                    <a:p>
                      <a:pPr indent="0" algn="ctr">
                        <a:buNone/>
                      </a:pPr>
                      <a:r>
                        <a:rPr sz="2400" spc="-5" dirty="0">
                          <a:latin typeface="Calibri" panose="020F0502020204030204"/>
                          <a:cs typeface="Calibri" panose="020F0502020204030204"/>
                          <a:sym typeface="+mn-ea"/>
                        </a:rPr>
                        <a:t>Cumulative PAT</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8.4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20.4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6" name="文本框 5"/>
          <p:cNvSpPr txBox="1"/>
          <p:nvPr/>
        </p:nvSpPr>
        <p:spPr>
          <a:xfrm>
            <a:off x="2106930" y="527685"/>
            <a:ext cx="5838190" cy="460375"/>
          </a:xfrm>
          <a:prstGeom prst="rect">
            <a:avLst/>
          </a:prstGeom>
          <a:noFill/>
        </p:spPr>
        <p:txBody>
          <a:bodyPr wrap="none" rtlCol="0" anchor="t">
            <a:spAutoFit/>
          </a:bodyPr>
          <a:p>
            <a:pPr algn="l"/>
            <a:r>
              <a:rPr lang="en-US" sz="2400" b="1" dirty="0">
                <a:latin typeface="微软雅黑" panose="020B0503020204020204" pitchFamily="34" charset="-122"/>
                <a:ea typeface="微软雅黑" panose="020B0503020204020204" pitchFamily="34" charset="-122"/>
                <a:sym typeface="+mn-ea"/>
              </a:rPr>
              <a:t>10.Financial forecast（Million yuan）</a:t>
            </a:r>
            <a:r>
              <a:rPr lang="zh-CN" altLang="en-US" sz="2400" b="1" dirty="0">
                <a:latin typeface="微软雅黑" panose="020B0503020204020204" pitchFamily="34" charset="-122"/>
                <a:ea typeface="微软雅黑" panose="020B0503020204020204" pitchFamily="34" charset="-122"/>
                <a:sym typeface="+mn-ea"/>
              </a:rPr>
              <a:t> </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07565" y="501015"/>
            <a:ext cx="3931285" cy="460375"/>
          </a:xfrm>
          <a:prstGeom prst="rect">
            <a:avLst/>
          </a:prstGeom>
          <a:noFill/>
        </p:spPr>
        <p:txBody>
          <a:bodyPr wrap="square" rtlCol="0">
            <a:spAutoFit/>
          </a:bodyPr>
          <a:p>
            <a:pPr algn="l">
              <a:buClrTx/>
              <a:buSzTx/>
              <a:buFontTx/>
            </a:pPr>
            <a:r>
              <a:rPr lang="en-US" sz="2400" b="1" dirty="0">
                <a:latin typeface="微软雅黑" panose="020B0503020204020204" pitchFamily="34" charset="-122"/>
                <a:ea typeface="微软雅黑" panose="020B0503020204020204" pitchFamily="34" charset="-122"/>
                <a:sym typeface="+mn-ea"/>
              </a:rPr>
              <a:t>11.Fund raising</a:t>
            </a:r>
            <a:endParaRPr lang="en-US" sz="2400" b="1" dirty="0">
              <a:latin typeface="微软雅黑" panose="020B0503020204020204" pitchFamily="34" charset="-122"/>
              <a:ea typeface="微软雅黑" panose="020B0503020204020204" pitchFamily="34" charset="-122"/>
            </a:endParaRPr>
          </a:p>
        </p:txBody>
      </p:sp>
      <p:sp>
        <p:nvSpPr>
          <p:cNvPr id="5" name="object 4"/>
          <p:cNvSpPr/>
          <p:nvPr>
            <p:custDataLst>
              <p:tags r:id="rId1"/>
            </p:custDataLst>
          </p:nvPr>
        </p:nvSpPr>
        <p:spPr>
          <a:xfrm>
            <a:off x="9409176" y="1200911"/>
            <a:ext cx="2782824" cy="5657088"/>
          </a:xfrm>
          <a:prstGeom prst="rect">
            <a:avLst/>
          </a:prstGeom>
          <a:blipFill>
            <a:blip r:embed="rId2" cstate="print"/>
            <a:stretch>
              <a:fillRect/>
            </a:stretch>
          </a:blipFill>
        </p:spPr>
        <p:txBody>
          <a:bodyPr wrap="square" lIns="0" tIns="0" rIns="0" bIns="0" rtlCol="0"/>
          <a:p/>
        </p:txBody>
      </p:sp>
      <p:graphicFrame>
        <p:nvGraphicFramePr>
          <p:cNvPr id="3" name="表格 2"/>
          <p:cNvGraphicFramePr/>
          <p:nvPr>
            <p:custDataLst>
              <p:tags r:id="rId3"/>
            </p:custDataLst>
          </p:nvPr>
        </p:nvGraphicFramePr>
        <p:xfrm>
          <a:off x="1477010" y="2628900"/>
          <a:ext cx="7090410" cy="2306320"/>
        </p:xfrm>
        <a:graphic>
          <a:graphicData uri="http://schemas.openxmlformats.org/drawingml/2006/table">
            <a:tbl>
              <a:tblPr firstRow="1" bandRow="1">
                <a:tableStyleId>{5C22544A-7EE6-4342-B048-85BDC9FD1C3A}</a:tableStyleId>
              </a:tblPr>
              <a:tblGrid>
                <a:gridCol w="3545205"/>
                <a:gridCol w="3545205"/>
              </a:tblGrid>
              <a:tr h="608330">
                <a:tc>
                  <a:txBody>
                    <a:bodyPr/>
                    <a:p>
                      <a:pPr marL="11430" algn="ctr">
                        <a:lnSpc>
                          <a:spcPct val="100000"/>
                        </a:lnSpc>
                        <a:spcBef>
                          <a:spcPts val="2045"/>
                        </a:spcBef>
                        <a:buClrTx/>
                        <a:buSzTx/>
                        <a:buFontTx/>
                      </a:pPr>
                      <a:r>
                        <a:rPr lang="en-US" sz="2000">
                          <a:solidFill>
                            <a:schemeClr val="tx1"/>
                          </a:solidFill>
                          <a:latin typeface="微软雅黑" panose="020B0503020204020204" pitchFamily="34" charset="-122"/>
                          <a:cs typeface="微软雅黑" panose="020B0503020204020204" pitchFamily="34" charset="-122"/>
                          <a:sym typeface="+mn-ea"/>
                        </a:rPr>
                        <a:t>Investment</a:t>
                      </a:r>
                      <a:endParaRPr lang="en-US" sz="2000" b="1" dirty="0">
                        <a:solidFill>
                          <a:schemeClr val="tx1"/>
                        </a:solidFill>
                        <a:latin typeface="微软雅黑" panose="020B0503020204020204" pitchFamily="34" charset="-122"/>
                        <a:cs typeface="微软雅黑" panose="020B0503020204020204" pitchFamily="34" charset="-122"/>
                        <a:sym typeface="+mn-ea"/>
                      </a:endParaRPr>
                    </a:p>
                  </a:txBody>
                  <a:tcPr marL="0" marR="0" marT="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S$ </a:t>
                      </a:r>
                      <a:r>
                        <a:rPr lang="en-US" sz="2000" b="1" dirty="0">
                          <a:solidFill>
                            <a:schemeClr val="tx1"/>
                          </a:solidFill>
                          <a:latin typeface="微软雅黑" panose="020B0503020204020204" pitchFamily="34" charset="-122"/>
                          <a:cs typeface="微软雅黑" panose="020B0503020204020204" pitchFamily="34" charset="-122"/>
                        </a:rPr>
                        <a:t>4</a:t>
                      </a:r>
                      <a:r>
                        <a:rPr sz="2000" b="1" dirty="0">
                          <a:solidFill>
                            <a:schemeClr val="tx1"/>
                          </a:solidFill>
                          <a:latin typeface="微软雅黑" panose="020B0503020204020204" pitchFamily="34" charset="-122"/>
                          <a:cs typeface="微软雅黑" panose="020B0503020204020204" pitchFamily="34" charset="-122"/>
                        </a:rPr>
                        <a:t>M </a:t>
                      </a:r>
                      <a:r>
                        <a:rPr lang="en-US" sz="2000" b="1" dirty="0">
                          <a:solidFill>
                            <a:schemeClr val="tx1"/>
                          </a:solidFill>
                          <a:latin typeface="微软雅黑" panose="020B0503020204020204" pitchFamily="34" charset="-122"/>
                          <a:cs typeface="微软雅黑" panose="020B0503020204020204" pitchFamily="34" charset="-122"/>
                        </a:rPr>
                        <a:t>/</a:t>
                      </a:r>
                      <a:r>
                        <a:rPr sz="2000" b="1" dirty="0">
                          <a:solidFill>
                            <a:schemeClr val="tx1"/>
                          </a:solidFill>
                          <a:latin typeface="微软雅黑" panose="020B0503020204020204" pitchFamily="34" charset="-122"/>
                          <a:cs typeface="微软雅黑" panose="020B0503020204020204" pitchFamily="34" charset="-122"/>
                        </a:rPr>
                        <a:t> RMB </a:t>
                      </a:r>
                      <a:r>
                        <a:rPr lang="en-US" sz="2000" b="1" dirty="0">
                          <a:solidFill>
                            <a:schemeClr val="tx1"/>
                          </a:solidFill>
                          <a:latin typeface="微软雅黑" panose="020B0503020204020204" pitchFamily="34" charset="-122"/>
                          <a:cs typeface="微软雅黑" panose="020B0503020204020204" pitchFamily="34" charset="-122"/>
                        </a:rPr>
                        <a:t>2</a:t>
                      </a:r>
                      <a:r>
                        <a:rPr sz="2000" b="1" dirty="0">
                          <a:solidFill>
                            <a:schemeClr val="tx1"/>
                          </a:solidFill>
                          <a:latin typeface="微软雅黑" panose="020B0503020204020204" pitchFamily="34" charset="-122"/>
                          <a:cs typeface="微软雅黑" panose="020B0503020204020204" pitchFamily="34" charset="-122"/>
                        </a:rPr>
                        <a:t>0M</a:t>
                      </a:r>
                      <a:endParaRPr sz="2000" b="1" dirty="0">
                        <a:solidFill>
                          <a:schemeClr val="tx1"/>
                        </a:solidFill>
                        <a:latin typeface="微软雅黑" panose="020B0503020204020204" pitchFamily="34" charset="-122"/>
                        <a:cs typeface="微软雅黑" panose="020B0503020204020204" pitchFamily="34" charset="-122"/>
                      </a:endParaRPr>
                    </a:p>
                  </a:txBody>
                  <a:tcPr marL="0" marR="0" marT="1905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r h="372745">
                <a:tc>
                  <a:txBody>
                    <a:bodyPr/>
                    <a:p>
                      <a:pPr marL="11430" algn="ctr">
                        <a:lnSpc>
                          <a:spcPct val="100000"/>
                        </a:lnSpc>
                        <a:spcBef>
                          <a:spcPts val="2045"/>
                        </a:spcBef>
                        <a:buClrTx/>
                        <a:buSzTx/>
                        <a:buFontTx/>
                      </a:pPr>
                      <a:r>
                        <a:rPr lang="en-US" sz="2000" b="1">
                          <a:latin typeface="微软雅黑" panose="020B0503020204020204" pitchFamily="34" charset="-122"/>
                          <a:cs typeface="微软雅黑" panose="020B0503020204020204" pitchFamily="34" charset="-122"/>
                          <a:sym typeface="+mn-ea"/>
                        </a:rPr>
                        <a:t>No. of investors</a:t>
                      </a:r>
                      <a:endParaRPr lang="en-US" sz="2000" b="1" dirty="0">
                        <a:solidFill>
                          <a:schemeClr val="tx1"/>
                        </a:solidFill>
                        <a:latin typeface="微软雅黑" panose="020B0503020204020204" pitchFamily="34" charset="-122"/>
                        <a:cs typeface="微软雅黑" panose="020B0503020204020204" pitchFamily="34" charset="-122"/>
                        <a:sym typeface="+mn-ea"/>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lang="en-US" sz="2000" b="1" dirty="0">
                          <a:solidFill>
                            <a:schemeClr val="tx1"/>
                          </a:solidFill>
                          <a:latin typeface="微软雅黑" panose="020B0503020204020204" pitchFamily="34" charset="-122"/>
                          <a:cs typeface="微软雅黑" panose="020B0503020204020204" pitchFamily="34" charset="-122"/>
                        </a:rPr>
                        <a:t>4</a:t>
                      </a:r>
                      <a:r>
                        <a:rPr sz="2000" b="1" dirty="0">
                          <a:solidFill>
                            <a:schemeClr val="tx1"/>
                          </a:solidFill>
                          <a:latin typeface="微软雅黑" panose="020B0503020204020204" pitchFamily="34" charset="-122"/>
                          <a:cs typeface="微软雅黑" panose="020B0503020204020204" pitchFamily="34" charset="-122"/>
                        </a:rPr>
                        <a:t>0</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lang="en-US" sz="2000" b="1">
                          <a:latin typeface="微软雅黑" panose="020B0503020204020204" pitchFamily="34" charset="-122"/>
                          <a:cs typeface="微软雅黑" panose="020B0503020204020204" pitchFamily="34" charset="-122"/>
                          <a:sym typeface="+mn-ea"/>
                        </a:rPr>
                        <a:t>Each Unit</a:t>
                      </a:r>
                      <a:endParaRPr lang="en-US" sz="2000" b="1" dirty="0">
                        <a:solidFill>
                          <a:schemeClr val="tx1"/>
                        </a:solidFill>
                        <a:latin typeface="微软雅黑" panose="020B0503020204020204" pitchFamily="34" charset="-122"/>
                        <a:cs typeface="微软雅黑" panose="020B0503020204020204" pitchFamily="34" charset="-122"/>
                        <a:sym typeface="+mn-ea"/>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S$100</a:t>
                      </a:r>
                      <a:r>
                        <a:rPr lang="en-US" sz="2000" b="1" dirty="0">
                          <a:solidFill>
                            <a:schemeClr val="tx1"/>
                          </a:solidFill>
                          <a:latin typeface="微软雅黑" panose="020B0503020204020204" pitchFamily="34" charset="-122"/>
                          <a:cs typeface="微软雅黑" panose="020B0503020204020204" pitchFamily="34" charset="-122"/>
                        </a:rPr>
                        <a:t>,</a:t>
                      </a:r>
                      <a:r>
                        <a:rPr sz="2000" b="1" dirty="0">
                          <a:solidFill>
                            <a:schemeClr val="tx1"/>
                          </a:solidFill>
                          <a:latin typeface="微软雅黑" panose="020B0503020204020204" pitchFamily="34" charset="-122"/>
                          <a:cs typeface="微软雅黑" panose="020B0503020204020204" pitchFamily="34" charset="-122"/>
                        </a:rPr>
                        <a:t>000</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lang="en-US" sz="2000" b="1" dirty="0">
                          <a:solidFill>
                            <a:schemeClr val="tx1"/>
                          </a:solidFill>
                          <a:latin typeface="微软雅黑" panose="020B0503020204020204" pitchFamily="34" charset="-122"/>
                          <a:cs typeface="微软雅黑" panose="020B0503020204020204" pitchFamily="34" charset="-122"/>
                        </a:rPr>
                        <a:t>Fund</a:t>
                      </a:r>
                      <a:endParaRPr lang="en-US" sz="2000" b="1" dirty="0">
                        <a:solidFill>
                          <a:schemeClr val="tx1"/>
                        </a:solidFill>
                        <a:latin typeface="微软雅黑" panose="020B0503020204020204" pitchFamily="34" charset="-122"/>
                        <a:cs typeface="微软雅黑" panose="020B0503020204020204" pitchFamily="3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lang="en-US" sz="2000" b="1">
                          <a:latin typeface="微软雅黑" panose="020B0503020204020204" pitchFamily="34" charset="-122"/>
                          <a:cs typeface="微软雅黑" panose="020B0503020204020204" pitchFamily="34" charset="-122"/>
                          <a:sym typeface="+mn-ea"/>
                        </a:rPr>
                        <a:t>BioTech Fund</a:t>
                      </a:r>
                      <a:endParaRPr sz="2000" b="1" dirty="0">
                        <a:solidFill>
                          <a:schemeClr val="tx1"/>
                        </a:solidFill>
                        <a:latin typeface="微软雅黑" panose="020B0503020204020204" pitchFamily="34" charset="-122"/>
                        <a:cs typeface="微软雅黑" panose="020B0503020204020204" pitchFamily="3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2" name="文本框 1"/>
          <p:cNvSpPr txBox="1"/>
          <p:nvPr/>
        </p:nvSpPr>
        <p:spPr>
          <a:xfrm>
            <a:off x="2270125" y="550545"/>
            <a:ext cx="4589780" cy="829945"/>
          </a:xfrm>
          <a:prstGeom prst="rect">
            <a:avLst/>
          </a:prstGeom>
          <a:noFill/>
        </p:spPr>
        <p:txBody>
          <a:bodyPr wrap="square" rtlCol="0">
            <a:spAutoFit/>
          </a:bodyPr>
          <a:p>
            <a:pPr algn="l">
              <a:buClrTx/>
              <a:buSzTx/>
              <a:buFontTx/>
            </a:pPr>
            <a:r>
              <a:rPr lang="en-US" sz="2400" b="1" dirty="0">
                <a:latin typeface="微软雅黑" panose="020B0503020204020204" pitchFamily="34" charset="-122"/>
                <a:ea typeface="微软雅黑" panose="020B0503020204020204" pitchFamily="34" charset="-122"/>
                <a:sym typeface="+mn-ea"/>
              </a:rPr>
              <a:t>12.Investment Stategy</a:t>
            </a:r>
            <a:endParaRPr lang="en-US" sz="2400" b="1" kern="1200" dirty="0">
              <a:latin typeface="微软雅黑" panose="020B0503020204020204" pitchFamily="34" charset="-122"/>
              <a:ea typeface="微软雅黑" panose="020B0503020204020204" pitchFamily="34" charset="-122"/>
              <a:cs typeface="+mn-cs"/>
            </a:endParaRPr>
          </a:p>
          <a:p>
            <a:pPr algn="l">
              <a:buClrTx/>
              <a:buSzTx/>
              <a:buFontTx/>
            </a:pPr>
            <a:endParaRPr lang="zh-CN" altLang="en-US" sz="2400" b="1" dirty="0">
              <a:latin typeface="微软雅黑" panose="020B0503020204020204" pitchFamily="34" charset="-122"/>
              <a:ea typeface="微软雅黑" panose="020B0503020204020204" pitchFamily="34" charset="-122"/>
            </a:endParaRPr>
          </a:p>
        </p:txBody>
      </p:sp>
      <p:sp>
        <p:nvSpPr>
          <p:cNvPr id="4" name="object 4"/>
          <p:cNvSpPr txBox="1"/>
          <p:nvPr/>
        </p:nvSpPr>
        <p:spPr>
          <a:xfrm>
            <a:off x="718184" y="1605280"/>
            <a:ext cx="10025380" cy="300990"/>
          </a:xfrm>
          <a:prstGeom prst="rect">
            <a:avLst/>
          </a:prstGeom>
          <a:solidFill>
            <a:srgbClr val="DD9B22"/>
          </a:solidFill>
          <a:ln w="12700">
            <a:solidFill>
              <a:srgbClr val="FFFFFF"/>
            </a:solidFill>
          </a:ln>
        </p:spPr>
        <p:txBody>
          <a:bodyPr vert="horz" wrap="square" lIns="0" tIns="0" rIns="0" bIns="0" rtlCol="0">
            <a:spAutoFit/>
          </a:bodyPr>
          <a:p>
            <a:pPr marL="635" algn="ctr">
              <a:lnSpc>
                <a:spcPts val="2350"/>
              </a:lnSpc>
            </a:pPr>
            <a:r>
              <a:rPr lang="en-US" sz="2000">
                <a:latin typeface="微软雅黑" panose="020B0503020204020204" pitchFamily="34" charset="-122"/>
                <a:cs typeface="微软雅黑" panose="020B0503020204020204" pitchFamily="34" charset="-122"/>
              </a:rPr>
              <a:t>Exit Stategy</a:t>
            </a:r>
            <a:endParaRPr lang="en-US" sz="2000">
              <a:latin typeface="微软雅黑" panose="020B0503020204020204" pitchFamily="34" charset="-122"/>
              <a:cs typeface="微软雅黑" panose="020B0503020204020204" pitchFamily="34" charset="-122"/>
            </a:endParaRPr>
          </a:p>
        </p:txBody>
      </p:sp>
      <p:sp>
        <p:nvSpPr>
          <p:cNvPr id="6" name="Content Placeholder 2"/>
          <p:cNvSpPr>
            <a:spLocks noGrp="1"/>
          </p:cNvSpPr>
          <p:nvPr/>
        </p:nvSpPr>
        <p:spPr>
          <a:xfrm>
            <a:off x="838200" y="2025015"/>
            <a:ext cx="10515600" cy="435133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800" dirty="0"/>
              <a:t>3+2 years</a:t>
            </a:r>
            <a:r>
              <a:rPr lang="en-US" altLang="zh-CN" sz="1800" dirty="0"/>
              <a:t>: </a:t>
            </a:r>
            <a:r>
              <a:rPr lang="zh-CN" altLang="en-US" sz="1800" dirty="0"/>
              <a:t>3 years</a:t>
            </a:r>
            <a:r>
              <a:rPr lang="en-US" altLang="zh-CN" sz="1800" dirty="0"/>
              <a:t>'</a:t>
            </a:r>
            <a:r>
              <a:rPr lang="zh-CN" altLang="en-US" sz="1800" dirty="0"/>
              <a:t> investment and </a:t>
            </a:r>
            <a:r>
              <a:rPr lang="en-US" altLang="zh-CN" sz="1800" dirty="0"/>
              <a:t>a </a:t>
            </a:r>
            <a:r>
              <a:rPr lang="zh-CN" altLang="en-US" sz="1800" dirty="0"/>
              <a:t>2-year exit period</a:t>
            </a:r>
            <a:endParaRPr lang="zh-CN" altLang="en-US" sz="1800" dirty="0"/>
          </a:p>
          <a:p>
            <a:pPr lvl="0"/>
            <a:endParaRPr lang="zh-CN" altLang="en-US" sz="1800" dirty="0"/>
          </a:p>
          <a:p>
            <a:pPr lvl="0"/>
            <a:r>
              <a:rPr lang="zh-CN" altLang="en-US" sz="1800" dirty="0"/>
              <a:t>List the project as </a:t>
            </a:r>
            <a:r>
              <a:rPr lang="zh-CN" altLang="en-US" sz="1800" dirty="0">
                <a:sym typeface="+mn-ea"/>
              </a:rPr>
              <a:t>BioTech Project</a:t>
            </a:r>
            <a:r>
              <a:rPr lang="zh-CN" altLang="en-US" sz="1800" dirty="0"/>
              <a:t> in Singapore</a:t>
            </a:r>
            <a:endParaRPr lang="zh-CN" altLang="en-US" sz="1800" dirty="0"/>
          </a:p>
          <a:p>
            <a:pPr lvl="0"/>
            <a:endParaRPr lang="zh-CN" altLang="en-US" sz="1800" dirty="0"/>
          </a:p>
          <a:p>
            <a:pPr lvl="0"/>
            <a:r>
              <a:rPr lang="zh-CN" altLang="en-US" sz="1800" dirty="0"/>
              <a:t>Sell the company at premium to </a:t>
            </a:r>
            <a:r>
              <a:rPr lang="en-US" altLang="zh-CN" sz="1800" dirty="0"/>
              <a:t>a public</a:t>
            </a:r>
            <a:r>
              <a:rPr lang="zh-CN" altLang="en-US" sz="1800" dirty="0"/>
              <a:t> health care company</a:t>
            </a:r>
            <a:endParaRPr lang="zh-CN" altLang="en-US" sz="1800" dirty="0"/>
          </a:p>
          <a:p>
            <a:pPr lvl="0"/>
            <a:endParaRPr lang="zh-CN" altLang="en-US" sz="1800" dirty="0"/>
          </a:p>
          <a:p>
            <a:pPr lvl="0"/>
            <a:r>
              <a:rPr lang="zh-CN" altLang="en-US" sz="1800" dirty="0"/>
              <a:t>List the company at the STIB (Shanghai Exchange's new Science and Technology Innovation Board) </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1"/>
          <p:cNvSpPr>
            <a:spLocks noGrp="1"/>
          </p:cNvSpPr>
          <p:nvPr/>
        </p:nvSpPr>
        <p:spPr>
          <a:xfrm>
            <a:off x="9742805" y="6450013"/>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2" name="object 2"/>
          <p:cNvSpPr/>
          <p:nvPr/>
        </p:nvSpPr>
        <p:spPr>
          <a:xfrm>
            <a:off x="520074" y="3290315"/>
            <a:ext cx="2109082" cy="278891"/>
          </a:xfrm>
          <a:prstGeom prst="rect">
            <a:avLst/>
          </a:prstGeom>
          <a:blipFill>
            <a:blip r:embed="rId1" cstate="print"/>
            <a:stretch>
              <a:fillRect/>
            </a:stretch>
          </a:blipFill>
        </p:spPr>
        <p:txBody>
          <a:bodyPr wrap="square" lIns="0" tIns="0" rIns="0" bIns="0" rtlCol="0"/>
          <a:p/>
        </p:txBody>
      </p:sp>
      <p:sp>
        <p:nvSpPr>
          <p:cNvPr id="5" name="object 3"/>
          <p:cNvSpPr/>
          <p:nvPr/>
        </p:nvSpPr>
        <p:spPr>
          <a:xfrm>
            <a:off x="585216" y="1295400"/>
            <a:ext cx="1793748" cy="637735"/>
          </a:xfrm>
          <a:prstGeom prst="rect">
            <a:avLst/>
          </a:prstGeom>
          <a:blipFill>
            <a:blip r:embed="rId2" cstate="print"/>
            <a:stretch>
              <a:fillRect/>
            </a:stretch>
          </a:blipFill>
        </p:spPr>
        <p:txBody>
          <a:bodyPr wrap="square" lIns="0" tIns="0" rIns="0" bIns="0" rtlCol="0"/>
          <a:p/>
        </p:txBody>
      </p:sp>
      <p:sp>
        <p:nvSpPr>
          <p:cNvPr id="6" name="object 4"/>
          <p:cNvSpPr txBox="1">
            <a:spLocks noGrp="1"/>
          </p:cNvSpPr>
          <p:nvPr/>
        </p:nvSpPr>
        <p:spPr>
          <a:xfrm>
            <a:off x="2190750" y="492125"/>
            <a:ext cx="2846705" cy="381635"/>
          </a:xfrm>
          <a:prstGeom prst="rect">
            <a:avLst/>
          </a:prstGeom>
        </p:spPr>
        <p:txBody>
          <a:bodyPr vert="horz" wrap="square" lIns="0" tIns="12700" rIns="0" bIns="0" rtlCol="0">
            <a:spAutoFit/>
          </a:bodyPr>
          <a:lstStyle>
            <a:lvl1pPr>
              <a:defRPr sz="2800" b="0" i="0">
                <a:solidFill>
                  <a:schemeClr val="tx1"/>
                </a:solidFill>
                <a:latin typeface="Calibri" panose="020F0502020204030204"/>
                <a:ea typeface="+mj-ea"/>
                <a:cs typeface="Calibri" panose="020F0502020204030204"/>
              </a:defRPr>
            </a:lvl1pPr>
          </a:lstStyle>
          <a:p>
            <a:pPr marL="12700" algn="l" defTabSz="914400">
              <a:lnSpc>
                <a:spcPct val="100000"/>
              </a:lnSpc>
              <a:spcBef>
                <a:spcPts val="100"/>
              </a:spcBef>
              <a:buClrTx/>
              <a:buSzTx/>
              <a:buFontTx/>
            </a:pPr>
            <a:r>
              <a:rPr lang="en-US" sz="2400" b="1" kern="1200" dirty="0">
                <a:latin typeface="微软雅黑" panose="020B0503020204020204" pitchFamily="34" charset="-122"/>
                <a:ea typeface="微软雅黑" panose="020B0503020204020204" pitchFamily="34" charset="-122"/>
                <a:cs typeface="+mn-cs"/>
              </a:rPr>
              <a:t>13.Our partners</a:t>
            </a:r>
            <a:endParaRPr lang="en-US" sz="2400" b="1" kern="1200" dirty="0">
              <a:latin typeface="微软雅黑" panose="020B0503020204020204" pitchFamily="34" charset="-122"/>
              <a:ea typeface="微软雅黑" panose="020B0503020204020204" pitchFamily="34" charset="-122"/>
              <a:cs typeface="+mn-cs"/>
            </a:endParaRPr>
          </a:p>
        </p:txBody>
      </p:sp>
      <p:sp>
        <p:nvSpPr>
          <p:cNvPr id="10" name="object 7"/>
          <p:cNvSpPr/>
          <p:nvPr/>
        </p:nvSpPr>
        <p:spPr>
          <a:xfrm>
            <a:off x="976122" y="4489576"/>
            <a:ext cx="1011935" cy="1011936"/>
          </a:xfrm>
          <a:prstGeom prst="rect">
            <a:avLst/>
          </a:prstGeom>
          <a:blipFill>
            <a:blip r:embed="rId3" cstate="print"/>
            <a:stretch>
              <a:fillRect/>
            </a:stretch>
          </a:blipFill>
        </p:spPr>
        <p:txBody>
          <a:bodyPr wrap="square" lIns="0" tIns="0" rIns="0" bIns="0" rtlCol="0"/>
          <a:lstStyle/>
          <a:p/>
        </p:txBody>
      </p:sp>
      <p:sp>
        <p:nvSpPr>
          <p:cNvPr id="11" name="文本框 10"/>
          <p:cNvSpPr txBox="1"/>
          <p:nvPr/>
        </p:nvSpPr>
        <p:spPr>
          <a:xfrm>
            <a:off x="2737485" y="1295400"/>
            <a:ext cx="9225915" cy="1753235"/>
          </a:xfrm>
          <a:prstGeom prst="rect">
            <a:avLst/>
          </a:prstGeom>
          <a:noFill/>
        </p:spPr>
        <p:txBody>
          <a:bodyPr wrap="square" rtlCol="0" anchor="t">
            <a:spAutoFit/>
          </a:bodyPr>
          <a:p>
            <a:r>
              <a:rPr lang="zh-CN" altLang="en-US" dirty="0">
                <a:sym typeface="+mn-ea"/>
                <a:hlinkClick r:id="rId4"/>
              </a:rPr>
              <a:t>Haaga-Helia</a:t>
            </a:r>
            <a:r>
              <a:rPr lang="zh-CN" altLang="en-US" dirty="0">
                <a:sym typeface="+mn-ea"/>
              </a:rPr>
              <a:t> is a strongly business orientated university of applied sciences in Finland. Through education, research and development, it prepares professionals for business and services, putting emphasis on the principle of co-operation, entrepreneurship, innovation and internationality. In Finland </a:t>
            </a:r>
            <a:r>
              <a:rPr lang="zh-CN" altLang="en-US" dirty="0">
                <a:sym typeface="+mn-ea"/>
                <a:hlinkClick r:id="rId4"/>
              </a:rPr>
              <a:t>Haaga-Helia</a:t>
            </a:r>
            <a:r>
              <a:rPr lang="zh-CN" altLang="en-US" dirty="0">
                <a:sym typeface="+mn-ea"/>
              </a:rPr>
              <a:t> operates an innovation centre with the support of Nokia and other major Finnish companies. </a:t>
            </a:r>
            <a:r>
              <a:rPr lang="zh-CN" altLang="en-US" dirty="0">
                <a:sym typeface="+mn-ea"/>
                <a:hlinkClick r:id="rId4"/>
              </a:rPr>
              <a:t>Haaga-Helia</a:t>
            </a:r>
            <a:r>
              <a:rPr lang="zh-CN" altLang="en-US" dirty="0">
                <a:sym typeface="+mn-ea"/>
              </a:rPr>
              <a:t> plans to install its first overseas R&amp;D Innovation center in China, ie., in NIIC in Suzhou.</a:t>
            </a:r>
            <a:endParaRPr lang="zh-CN" altLang="en-US" dirty="0">
              <a:sym typeface="+mn-ea"/>
            </a:endParaRPr>
          </a:p>
        </p:txBody>
      </p:sp>
      <p:sp>
        <p:nvSpPr>
          <p:cNvPr id="12" name="文本框 11"/>
          <p:cNvSpPr txBox="1"/>
          <p:nvPr/>
        </p:nvSpPr>
        <p:spPr>
          <a:xfrm>
            <a:off x="2700655" y="3290570"/>
            <a:ext cx="8925560" cy="1198880"/>
          </a:xfrm>
          <a:prstGeom prst="rect">
            <a:avLst/>
          </a:prstGeom>
          <a:noFill/>
        </p:spPr>
        <p:txBody>
          <a:bodyPr wrap="square" rtlCol="0" anchor="t">
            <a:spAutoFit/>
          </a:bodyPr>
          <a:p>
            <a:pPr indent="0">
              <a:buFont typeface="Arial" panose="020B0604020202020204" pitchFamily="34" charset="0"/>
              <a:buNone/>
            </a:pPr>
            <a:r>
              <a:rPr lang="zh-CN" altLang="en-US" dirty="0"/>
              <a:t>Established in 1877, Regis University is consistently ranked as a Top Tier Western University by U.S. News &amp; World Report. Regis stresses on the importance of critical thinking and having a global perspective in its pedagogy. Its university has renowned IT faculties and R&amp;D backgrounds, and plan to play a</a:t>
            </a:r>
            <a:r>
              <a:rPr lang="en-US" altLang="zh-CN"/>
              <a:t>n active role in NIIC and have its Regis R&amp;D Innovation Centre.</a:t>
            </a:r>
            <a:endParaRPr lang="en-US" altLang="zh-CN"/>
          </a:p>
        </p:txBody>
      </p:sp>
      <p:sp>
        <p:nvSpPr>
          <p:cNvPr id="14" name="文本框 13"/>
          <p:cNvSpPr txBox="1"/>
          <p:nvPr/>
        </p:nvSpPr>
        <p:spPr>
          <a:xfrm>
            <a:off x="2737485" y="4671060"/>
            <a:ext cx="8289925" cy="1753235"/>
          </a:xfrm>
          <a:prstGeom prst="rect">
            <a:avLst/>
          </a:prstGeom>
          <a:noFill/>
        </p:spPr>
        <p:txBody>
          <a:bodyPr wrap="square" rtlCol="0" anchor="t">
            <a:spAutoFit/>
          </a:bodyPr>
          <a:p>
            <a:r>
              <a:rPr spc="-5" dirty="0">
                <a:latin typeface="Arial" panose="020B0604020202020204"/>
                <a:cs typeface="Arial" panose="020B0604020202020204"/>
                <a:sym typeface="+mn-ea"/>
              </a:rPr>
              <a:t>University of San Francisco </a:t>
            </a:r>
            <a:r>
              <a:rPr spc="-10" dirty="0">
                <a:latin typeface="Calibri" panose="020F0502020204030204"/>
                <a:cs typeface="Calibri" panose="020F0502020204030204"/>
                <a:sym typeface="+mn-ea"/>
              </a:rPr>
              <a:t>offers 17 undergraduate and 9 postgraduate majors, and currently more than 8,000 students from 75 countries are studying here. The University of San Francisco is the representative of American professional development universities. Its undergraduate education </a:t>
            </a:r>
            <a:r>
              <a:rPr lang="en-US" spc="-10" dirty="0">
                <a:latin typeface="Calibri" panose="020F0502020204030204"/>
                <a:cs typeface="Calibri" panose="020F0502020204030204"/>
                <a:sym typeface="+mn-ea"/>
              </a:rPr>
              <a:t>is</a:t>
            </a:r>
            <a:r>
              <a:rPr spc="-10" dirty="0">
                <a:latin typeface="Calibri" panose="020F0502020204030204"/>
                <a:cs typeface="Calibri" panose="020F0502020204030204"/>
                <a:sym typeface="+mn-ea"/>
              </a:rPr>
              <a:t> famous for its entrepreneurial spirit. It is known as the cradle of Chinese chairm</a:t>
            </a:r>
            <a:r>
              <a:rPr lang="en-US" spc="-10" dirty="0">
                <a:latin typeface="Calibri" panose="020F0502020204030204"/>
                <a:cs typeface="Calibri" panose="020F0502020204030204"/>
                <a:sym typeface="+mn-ea"/>
              </a:rPr>
              <a:t>e</a:t>
            </a:r>
            <a:r>
              <a:rPr spc="-10" dirty="0">
                <a:latin typeface="Calibri" panose="020F0502020204030204"/>
                <a:cs typeface="Calibri" panose="020F0502020204030204"/>
                <a:sym typeface="+mn-ea"/>
              </a:rPr>
              <a:t>n and has cultivated many well-known entrepreneurs such as theCEO of Intel Corporation and the founder of Adobe.     </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6"/>
          <p:cNvSpPr/>
          <p:nvPr/>
        </p:nvSpPr>
        <p:spPr>
          <a:xfrm>
            <a:off x="13970" y="1111250"/>
            <a:ext cx="12192000" cy="0"/>
          </a:xfrm>
          <a:custGeom>
            <a:avLst/>
            <a:gdLst/>
            <a:ahLst/>
            <a:cxnLst/>
            <a:rect l="l" t="t" r="r" b="b"/>
            <a:pathLst>
              <a:path w="12192000">
                <a:moveTo>
                  <a:pt x="0" y="0"/>
                </a:moveTo>
                <a:lnTo>
                  <a:pt x="12192000" y="0"/>
                </a:lnTo>
              </a:path>
            </a:pathLst>
          </a:custGeom>
          <a:ln w="71628">
            <a:solidFill>
              <a:srgbClr val="CC0000"/>
            </a:solidFill>
          </a:ln>
        </p:spPr>
        <p:txBody>
          <a:bodyPr wrap="square" lIns="0" tIns="0" rIns="0" bIns="0" rtlCol="0"/>
          <a:p/>
        </p:txBody>
      </p:sp>
      <p:sp>
        <p:nvSpPr>
          <p:cNvPr id="7" name="object 7"/>
          <p:cNvSpPr/>
          <p:nvPr/>
        </p:nvSpPr>
        <p:spPr>
          <a:xfrm>
            <a:off x="5176520" y="1193164"/>
            <a:ext cx="1050925" cy="652780"/>
          </a:xfrm>
          <a:custGeom>
            <a:avLst/>
            <a:gdLst/>
            <a:ahLst/>
            <a:cxnLst/>
            <a:rect l="l" t="t" r="r" b="b"/>
            <a:pathLst>
              <a:path w="1050925" h="652780">
                <a:moveTo>
                  <a:pt x="1050925" y="652780"/>
                </a:moveTo>
                <a:lnTo>
                  <a:pt x="0" y="652780"/>
                </a:lnTo>
                <a:lnTo>
                  <a:pt x="0" y="0"/>
                </a:lnTo>
                <a:lnTo>
                  <a:pt x="1050925" y="0"/>
                </a:lnTo>
                <a:lnTo>
                  <a:pt x="1050925" y="3810"/>
                </a:lnTo>
                <a:lnTo>
                  <a:pt x="7619" y="3810"/>
                </a:lnTo>
                <a:lnTo>
                  <a:pt x="3809" y="7620"/>
                </a:lnTo>
                <a:lnTo>
                  <a:pt x="7619" y="7620"/>
                </a:lnTo>
                <a:lnTo>
                  <a:pt x="7619" y="645160"/>
                </a:lnTo>
                <a:lnTo>
                  <a:pt x="3809" y="645160"/>
                </a:lnTo>
                <a:lnTo>
                  <a:pt x="7619" y="648970"/>
                </a:lnTo>
                <a:lnTo>
                  <a:pt x="1050925" y="648970"/>
                </a:lnTo>
                <a:lnTo>
                  <a:pt x="1050925" y="652780"/>
                </a:lnTo>
                <a:close/>
              </a:path>
            </a:pathLst>
          </a:custGeom>
          <a:solidFill>
            <a:srgbClr val="6EAC46"/>
          </a:solidFill>
        </p:spPr>
        <p:txBody>
          <a:bodyPr wrap="square" lIns="0" tIns="0" rIns="0" bIns="0" rtlCol="0"/>
          <a:p/>
        </p:txBody>
      </p:sp>
      <p:sp>
        <p:nvSpPr>
          <p:cNvPr id="3" name="object 8"/>
          <p:cNvSpPr/>
          <p:nvPr/>
        </p:nvSpPr>
        <p:spPr>
          <a:xfrm>
            <a:off x="5180329" y="1196975"/>
            <a:ext cx="3810" cy="3810"/>
          </a:xfrm>
          <a:custGeom>
            <a:avLst/>
            <a:gdLst/>
            <a:ahLst/>
            <a:cxnLst/>
            <a:rect l="l" t="t" r="r" b="b"/>
            <a:pathLst>
              <a:path w="3810" h="3809">
                <a:moveTo>
                  <a:pt x="3810" y="3809"/>
                </a:moveTo>
                <a:lnTo>
                  <a:pt x="0" y="3809"/>
                </a:lnTo>
                <a:lnTo>
                  <a:pt x="3810" y="0"/>
                </a:lnTo>
                <a:lnTo>
                  <a:pt x="3810" y="3809"/>
                </a:lnTo>
                <a:close/>
              </a:path>
            </a:pathLst>
          </a:custGeom>
          <a:solidFill>
            <a:srgbClr val="6EAC46"/>
          </a:solidFill>
        </p:spPr>
        <p:txBody>
          <a:bodyPr wrap="square" lIns="0" tIns="0" rIns="0" bIns="0" rtlCol="0"/>
          <a:p/>
        </p:txBody>
      </p:sp>
      <p:sp>
        <p:nvSpPr>
          <p:cNvPr id="24" name="object 9"/>
          <p:cNvSpPr/>
          <p:nvPr/>
        </p:nvSpPr>
        <p:spPr>
          <a:xfrm>
            <a:off x="6219825" y="1196975"/>
            <a:ext cx="7620" cy="3810"/>
          </a:xfrm>
          <a:custGeom>
            <a:avLst/>
            <a:gdLst/>
            <a:ahLst/>
            <a:cxnLst/>
            <a:rect l="l" t="t" r="r" b="b"/>
            <a:pathLst>
              <a:path w="7620" h="3809">
                <a:moveTo>
                  <a:pt x="7620" y="3809"/>
                </a:moveTo>
                <a:lnTo>
                  <a:pt x="3810" y="3809"/>
                </a:lnTo>
                <a:lnTo>
                  <a:pt x="0" y="0"/>
                </a:lnTo>
                <a:lnTo>
                  <a:pt x="7620" y="0"/>
                </a:lnTo>
                <a:lnTo>
                  <a:pt x="7620" y="3809"/>
                </a:lnTo>
                <a:close/>
              </a:path>
            </a:pathLst>
          </a:custGeom>
          <a:solidFill>
            <a:srgbClr val="6EAC46"/>
          </a:solidFill>
        </p:spPr>
        <p:txBody>
          <a:bodyPr wrap="square" lIns="0" tIns="0" rIns="0" bIns="0" rtlCol="0"/>
          <a:p/>
        </p:txBody>
      </p:sp>
      <p:sp>
        <p:nvSpPr>
          <p:cNvPr id="29" name="object 10"/>
          <p:cNvSpPr/>
          <p:nvPr/>
        </p:nvSpPr>
        <p:spPr>
          <a:xfrm>
            <a:off x="5180329" y="1838325"/>
            <a:ext cx="3810" cy="3810"/>
          </a:xfrm>
          <a:custGeom>
            <a:avLst/>
            <a:gdLst/>
            <a:ahLst/>
            <a:cxnLst/>
            <a:rect l="l" t="t" r="r" b="b"/>
            <a:pathLst>
              <a:path w="3810" h="3810">
                <a:moveTo>
                  <a:pt x="3810" y="3810"/>
                </a:moveTo>
                <a:lnTo>
                  <a:pt x="0" y="0"/>
                </a:lnTo>
                <a:lnTo>
                  <a:pt x="3810" y="0"/>
                </a:lnTo>
                <a:lnTo>
                  <a:pt x="3810" y="3810"/>
                </a:lnTo>
                <a:close/>
              </a:path>
            </a:pathLst>
          </a:custGeom>
          <a:solidFill>
            <a:srgbClr val="6EAC46"/>
          </a:solidFill>
        </p:spPr>
        <p:txBody>
          <a:bodyPr wrap="square" lIns="0" tIns="0" rIns="0" bIns="0" rtlCol="0"/>
          <a:p/>
        </p:txBody>
      </p:sp>
      <p:sp>
        <p:nvSpPr>
          <p:cNvPr id="40" name="object 11"/>
          <p:cNvSpPr/>
          <p:nvPr/>
        </p:nvSpPr>
        <p:spPr>
          <a:xfrm>
            <a:off x="6219825" y="1838325"/>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6EAC46"/>
          </a:solidFill>
        </p:spPr>
        <p:txBody>
          <a:bodyPr wrap="square" lIns="0" tIns="0" rIns="0" bIns="0" rtlCol="0"/>
          <a:p/>
        </p:txBody>
      </p:sp>
      <p:sp>
        <p:nvSpPr>
          <p:cNvPr id="41" name="object 12"/>
          <p:cNvSpPr txBox="1">
            <a:spLocks noGrp="1"/>
          </p:cNvSpPr>
          <p:nvPr/>
        </p:nvSpPr>
        <p:spPr>
          <a:xfrm>
            <a:off x="2178050" y="459105"/>
            <a:ext cx="5353685" cy="381635"/>
          </a:xfrm>
          <a:prstGeom prst="rect">
            <a:avLst/>
          </a:prstGeom>
        </p:spPr>
        <p:txBody>
          <a:bodyPr vert="horz" wrap="square" lIns="0" tIns="12700" rIns="0" bIns="0" rtlCol="0">
            <a:spAutoFit/>
          </a:bodyPr>
          <a:lstStyle>
            <a:lvl1pPr>
              <a:defRPr sz="2800" b="0" i="0">
                <a:solidFill>
                  <a:schemeClr val="tx1"/>
                </a:solidFill>
                <a:latin typeface="Calibri" panose="020F0502020204030204"/>
                <a:ea typeface="+mj-ea"/>
                <a:cs typeface="Calibri" panose="020F0502020204030204"/>
              </a:defRPr>
            </a:lvl1pPr>
          </a:lstStyle>
          <a:p>
            <a:pPr marL="12700">
              <a:lnSpc>
                <a:spcPct val="100000"/>
              </a:lnSpc>
              <a:spcBef>
                <a:spcPts val="100"/>
              </a:spcBef>
            </a:pPr>
            <a:r>
              <a:rPr lang="en-US" sz="2400" b="1" dirty="0">
                <a:latin typeface="微软雅黑" panose="020B0503020204020204" pitchFamily="34" charset="-122"/>
                <a:ea typeface="微软雅黑" panose="020B0503020204020204" pitchFamily="34" charset="-122"/>
                <a:cs typeface="+mn-cs"/>
              </a:rPr>
              <a:t>14.Our Partners and Customers</a:t>
            </a:r>
            <a:endParaRPr lang="en-US" sz="2400" b="1" dirty="0">
              <a:latin typeface="微软雅黑" panose="020B0503020204020204" pitchFamily="34" charset="-122"/>
              <a:ea typeface="微软雅黑" panose="020B0503020204020204" pitchFamily="34" charset="-122"/>
              <a:cs typeface="+mn-cs"/>
            </a:endParaRPr>
          </a:p>
        </p:txBody>
      </p:sp>
      <p:sp>
        <p:nvSpPr>
          <p:cNvPr id="42" name="object 13"/>
          <p:cNvSpPr/>
          <p:nvPr/>
        </p:nvSpPr>
        <p:spPr>
          <a:xfrm>
            <a:off x="871855" y="840740"/>
            <a:ext cx="10581005" cy="3577590"/>
          </a:xfrm>
          <a:custGeom>
            <a:avLst/>
            <a:gdLst/>
            <a:ahLst/>
            <a:cxnLst/>
            <a:rect l="l" t="t" r="r" b="b"/>
            <a:pathLst>
              <a:path w="9756775" h="3620135">
                <a:moveTo>
                  <a:pt x="0" y="0"/>
                </a:moveTo>
                <a:lnTo>
                  <a:pt x="9756648" y="0"/>
                </a:lnTo>
                <a:lnTo>
                  <a:pt x="9756648" y="3619601"/>
                </a:lnTo>
                <a:lnTo>
                  <a:pt x="0" y="3619601"/>
                </a:lnTo>
                <a:lnTo>
                  <a:pt x="0" y="0"/>
                </a:lnTo>
                <a:close/>
              </a:path>
            </a:pathLst>
          </a:custGeom>
          <a:solidFill>
            <a:srgbClr val="DAE1F3"/>
          </a:solidFill>
        </p:spPr>
        <p:txBody>
          <a:bodyPr wrap="square" lIns="0" tIns="0" rIns="0" bIns="0" rtlCol="0"/>
          <a:lstStyle/>
          <a:p/>
        </p:txBody>
      </p:sp>
      <p:sp>
        <p:nvSpPr>
          <p:cNvPr id="43" name="object 15"/>
          <p:cNvSpPr txBox="1"/>
          <p:nvPr/>
        </p:nvSpPr>
        <p:spPr>
          <a:xfrm>
            <a:off x="2895600" y="1564640"/>
            <a:ext cx="1314450" cy="1120140"/>
          </a:xfrm>
          <a:prstGeom prst="rect">
            <a:avLst/>
          </a:prstGeom>
        </p:spPr>
        <p:txBody>
          <a:bodyPr vert="horz" wrap="square" lIns="0" tIns="12700" rIns="0" bIns="0" rtlCol="0">
            <a:spAutoFit/>
          </a:bodyPr>
          <a:lstStyle/>
          <a:p>
            <a:pPr marL="298450" marR="5080" indent="-285750" algn="just">
              <a:lnSpc>
                <a:spcPct val="100000"/>
              </a:lnSpc>
              <a:spcBef>
                <a:spcPts val="100"/>
              </a:spcBef>
              <a:buFont typeface="Arial" panose="020B0604020202020204"/>
              <a:buChar char="•"/>
              <a:tabLst>
                <a:tab pos="298450" algn="l"/>
              </a:tabLst>
            </a:pPr>
            <a:r>
              <a:rPr lang="en-US" sz="1800">
                <a:latin typeface="宋体" panose="02010600030101010101" pitchFamily="2" charset="-122"/>
                <a:cs typeface="宋体" panose="02010600030101010101" pitchFamily="2" charset="-122"/>
              </a:rPr>
              <a:t>Lan Zhou Military General Hospital</a:t>
            </a:r>
            <a:endParaRPr lang="en-US" sz="1800">
              <a:latin typeface="宋体" panose="02010600030101010101" pitchFamily="2" charset="-122"/>
              <a:cs typeface="宋体" panose="02010600030101010101" pitchFamily="2" charset="-122"/>
            </a:endParaRPr>
          </a:p>
        </p:txBody>
      </p:sp>
      <p:sp>
        <p:nvSpPr>
          <p:cNvPr id="44" name="object 16"/>
          <p:cNvSpPr/>
          <p:nvPr/>
        </p:nvSpPr>
        <p:spPr>
          <a:xfrm>
            <a:off x="4982210" y="1196340"/>
            <a:ext cx="1242060" cy="646430"/>
          </a:xfrm>
          <a:custGeom>
            <a:avLst/>
            <a:gdLst/>
            <a:ahLst/>
            <a:cxnLst/>
            <a:rect l="l" t="t" r="r" b="b"/>
            <a:pathLst>
              <a:path w="1043939" h="646430">
                <a:moveTo>
                  <a:pt x="0" y="0"/>
                </a:moveTo>
                <a:lnTo>
                  <a:pt x="1043939" y="0"/>
                </a:lnTo>
                <a:lnTo>
                  <a:pt x="1043939" y="646176"/>
                </a:lnTo>
                <a:lnTo>
                  <a:pt x="0" y="646176"/>
                </a:lnTo>
                <a:lnTo>
                  <a:pt x="0" y="0"/>
                </a:lnTo>
                <a:close/>
              </a:path>
            </a:pathLst>
          </a:custGeom>
          <a:solidFill>
            <a:srgbClr val="528235"/>
          </a:solidFill>
        </p:spPr>
        <p:txBody>
          <a:bodyPr wrap="square" lIns="0" tIns="0" rIns="0" bIns="0" rtlCol="0"/>
          <a:lstStyle/>
          <a:p/>
        </p:txBody>
      </p:sp>
      <p:sp>
        <p:nvSpPr>
          <p:cNvPr id="45" name="object 18"/>
          <p:cNvSpPr/>
          <p:nvPr/>
        </p:nvSpPr>
        <p:spPr>
          <a:xfrm>
            <a:off x="5307329" y="1323975"/>
            <a:ext cx="3810" cy="3810"/>
          </a:xfrm>
          <a:custGeom>
            <a:avLst/>
            <a:gdLst/>
            <a:ahLst/>
            <a:cxnLst/>
            <a:rect l="l" t="t" r="r" b="b"/>
            <a:pathLst>
              <a:path w="3810" h="3809">
                <a:moveTo>
                  <a:pt x="3810" y="3809"/>
                </a:moveTo>
                <a:lnTo>
                  <a:pt x="0" y="3809"/>
                </a:lnTo>
                <a:lnTo>
                  <a:pt x="3810" y="0"/>
                </a:lnTo>
                <a:lnTo>
                  <a:pt x="3810" y="3809"/>
                </a:lnTo>
                <a:close/>
              </a:path>
            </a:pathLst>
          </a:custGeom>
          <a:solidFill>
            <a:srgbClr val="6EAC46"/>
          </a:solidFill>
        </p:spPr>
        <p:txBody>
          <a:bodyPr wrap="square" lIns="0" tIns="0" rIns="0" bIns="0" rtlCol="0"/>
          <a:lstStyle/>
          <a:p/>
        </p:txBody>
      </p:sp>
      <p:sp>
        <p:nvSpPr>
          <p:cNvPr id="46" name="object 20"/>
          <p:cNvSpPr/>
          <p:nvPr/>
        </p:nvSpPr>
        <p:spPr>
          <a:xfrm>
            <a:off x="6350634" y="1323975"/>
            <a:ext cx="0" cy="645160"/>
          </a:xfrm>
          <a:custGeom>
            <a:avLst/>
            <a:gdLst/>
            <a:ahLst/>
            <a:cxnLst/>
            <a:rect l="l" t="t" r="r" b="b"/>
            <a:pathLst>
              <a:path h="645160">
                <a:moveTo>
                  <a:pt x="0" y="0"/>
                </a:moveTo>
                <a:lnTo>
                  <a:pt x="0" y="645160"/>
                </a:lnTo>
              </a:path>
            </a:pathLst>
          </a:custGeom>
          <a:ln w="7620">
            <a:solidFill>
              <a:srgbClr val="6EAC46"/>
            </a:solidFill>
          </a:ln>
        </p:spPr>
        <p:txBody>
          <a:bodyPr wrap="square" lIns="0" tIns="0" rIns="0" bIns="0" rtlCol="0"/>
          <a:lstStyle/>
          <a:p/>
        </p:txBody>
      </p:sp>
      <p:sp>
        <p:nvSpPr>
          <p:cNvPr id="47" name="object 21"/>
          <p:cNvSpPr/>
          <p:nvPr/>
        </p:nvSpPr>
        <p:spPr>
          <a:xfrm>
            <a:off x="6346825" y="1323975"/>
            <a:ext cx="7620" cy="3810"/>
          </a:xfrm>
          <a:custGeom>
            <a:avLst/>
            <a:gdLst/>
            <a:ahLst/>
            <a:cxnLst/>
            <a:rect l="l" t="t" r="r" b="b"/>
            <a:pathLst>
              <a:path w="7620" h="3809">
                <a:moveTo>
                  <a:pt x="7620" y="3809"/>
                </a:moveTo>
                <a:lnTo>
                  <a:pt x="3810" y="3809"/>
                </a:lnTo>
                <a:lnTo>
                  <a:pt x="0" y="0"/>
                </a:lnTo>
                <a:lnTo>
                  <a:pt x="7620" y="0"/>
                </a:lnTo>
                <a:lnTo>
                  <a:pt x="7620" y="3809"/>
                </a:lnTo>
                <a:close/>
              </a:path>
            </a:pathLst>
          </a:custGeom>
          <a:solidFill>
            <a:srgbClr val="6EAC46"/>
          </a:solidFill>
        </p:spPr>
        <p:txBody>
          <a:bodyPr wrap="square" lIns="0" tIns="0" rIns="0" bIns="0" rtlCol="0"/>
          <a:lstStyle/>
          <a:p/>
        </p:txBody>
      </p:sp>
      <p:sp>
        <p:nvSpPr>
          <p:cNvPr id="48" name="object 22"/>
          <p:cNvSpPr/>
          <p:nvPr/>
        </p:nvSpPr>
        <p:spPr>
          <a:xfrm>
            <a:off x="5307329" y="1965325"/>
            <a:ext cx="3810" cy="3810"/>
          </a:xfrm>
          <a:custGeom>
            <a:avLst/>
            <a:gdLst/>
            <a:ahLst/>
            <a:cxnLst/>
            <a:rect l="l" t="t" r="r" b="b"/>
            <a:pathLst>
              <a:path w="3810" h="3810">
                <a:moveTo>
                  <a:pt x="3810" y="3810"/>
                </a:moveTo>
                <a:lnTo>
                  <a:pt x="0" y="0"/>
                </a:lnTo>
                <a:lnTo>
                  <a:pt x="3810" y="0"/>
                </a:lnTo>
                <a:lnTo>
                  <a:pt x="3810" y="3810"/>
                </a:lnTo>
                <a:close/>
              </a:path>
            </a:pathLst>
          </a:custGeom>
          <a:solidFill>
            <a:srgbClr val="6EAC46"/>
          </a:solidFill>
        </p:spPr>
        <p:txBody>
          <a:bodyPr wrap="square" lIns="0" tIns="0" rIns="0" bIns="0" rtlCol="0"/>
          <a:lstStyle/>
          <a:p/>
        </p:txBody>
      </p:sp>
      <p:sp>
        <p:nvSpPr>
          <p:cNvPr id="49" name="object 23"/>
          <p:cNvSpPr/>
          <p:nvPr/>
        </p:nvSpPr>
        <p:spPr>
          <a:xfrm>
            <a:off x="5311140" y="1967229"/>
            <a:ext cx="1035685" cy="0"/>
          </a:xfrm>
          <a:custGeom>
            <a:avLst/>
            <a:gdLst/>
            <a:ahLst/>
            <a:cxnLst/>
            <a:rect l="l" t="t" r="r" b="b"/>
            <a:pathLst>
              <a:path w="1035685">
                <a:moveTo>
                  <a:pt x="0" y="0"/>
                </a:moveTo>
                <a:lnTo>
                  <a:pt x="1035685" y="0"/>
                </a:lnTo>
              </a:path>
            </a:pathLst>
          </a:custGeom>
          <a:ln w="3810">
            <a:solidFill>
              <a:srgbClr val="6EAC46"/>
            </a:solidFill>
          </a:ln>
        </p:spPr>
        <p:txBody>
          <a:bodyPr wrap="square" lIns="0" tIns="0" rIns="0" bIns="0" rtlCol="0"/>
          <a:lstStyle/>
          <a:p/>
        </p:txBody>
      </p:sp>
      <p:sp>
        <p:nvSpPr>
          <p:cNvPr id="50" name="object 24"/>
          <p:cNvSpPr/>
          <p:nvPr/>
        </p:nvSpPr>
        <p:spPr>
          <a:xfrm>
            <a:off x="6346825" y="1965325"/>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6EAC46"/>
          </a:solidFill>
        </p:spPr>
        <p:txBody>
          <a:bodyPr wrap="square" lIns="0" tIns="0" rIns="0" bIns="0" rtlCol="0"/>
          <a:lstStyle/>
          <a:p/>
        </p:txBody>
      </p:sp>
      <p:sp>
        <p:nvSpPr>
          <p:cNvPr id="51" name="object 25"/>
          <p:cNvSpPr txBox="1"/>
          <p:nvPr/>
        </p:nvSpPr>
        <p:spPr>
          <a:xfrm>
            <a:off x="5125085" y="1268095"/>
            <a:ext cx="956945" cy="289560"/>
          </a:xfrm>
          <a:prstGeom prst="rect">
            <a:avLst/>
          </a:prstGeom>
        </p:spPr>
        <p:txBody>
          <a:bodyPr vert="horz" wrap="square" lIns="0" tIns="12700" rIns="0" bIns="0" rtlCol="0">
            <a:spAutoFit/>
          </a:bodyPr>
          <a:lstStyle/>
          <a:p>
            <a:pPr marL="12700">
              <a:lnSpc>
                <a:spcPct val="100000"/>
              </a:lnSpc>
              <a:spcBef>
                <a:spcPts val="100"/>
              </a:spcBef>
            </a:pPr>
            <a:r>
              <a:rPr lang="en-US" sz="1800" b="1" dirty="0">
                <a:solidFill>
                  <a:srgbClr val="FFFFFF"/>
                </a:solidFill>
                <a:latin typeface="宋体" panose="02010600030101010101" pitchFamily="2" charset="-122"/>
                <a:cs typeface="宋体" panose="02010600030101010101" pitchFamily="2" charset="-122"/>
              </a:rPr>
              <a:t>Customer</a:t>
            </a:r>
            <a:endParaRPr lang="en-US" sz="1800">
              <a:latin typeface="宋体" panose="02010600030101010101" pitchFamily="2" charset="-122"/>
              <a:cs typeface="宋体" panose="02010600030101010101" pitchFamily="2" charset="-122"/>
            </a:endParaRPr>
          </a:p>
        </p:txBody>
      </p:sp>
      <p:sp>
        <p:nvSpPr>
          <p:cNvPr id="52" name="object 26"/>
          <p:cNvSpPr txBox="1"/>
          <p:nvPr/>
        </p:nvSpPr>
        <p:spPr>
          <a:xfrm>
            <a:off x="5626100" y="1685289"/>
            <a:ext cx="404495" cy="228600"/>
          </a:xfrm>
          <a:prstGeom prst="rect">
            <a:avLst/>
          </a:prstGeom>
        </p:spPr>
        <p:txBody>
          <a:bodyPr vert="horz" wrap="square" lIns="0" tIns="0" rIns="0" bIns="0" rtlCol="0">
            <a:spAutoFit/>
          </a:bodyPr>
          <a:lstStyle/>
          <a:p>
            <a:pPr>
              <a:lnSpc>
                <a:spcPts val="1710"/>
              </a:lnSpc>
            </a:pPr>
            <a:r>
              <a:rPr sz="1800" b="1" spc="-10" dirty="0">
                <a:solidFill>
                  <a:srgbClr val="FFFFFF"/>
                </a:solidFill>
                <a:latin typeface="Calibri" panose="020F0502020204030204"/>
                <a:cs typeface="Calibri" panose="020F0502020204030204"/>
              </a:rPr>
              <a:t>e</a:t>
            </a:r>
            <a:r>
              <a:rPr sz="1800" b="1" spc="-30" dirty="0">
                <a:solidFill>
                  <a:srgbClr val="FFFFFF"/>
                </a:solidFill>
                <a:latin typeface="Calibri" panose="020F0502020204030204"/>
                <a:cs typeface="Calibri" panose="020F0502020204030204"/>
              </a:rPr>
              <a:t>n</a:t>
            </a:r>
            <a:r>
              <a:rPr sz="1800" b="1" dirty="0">
                <a:solidFill>
                  <a:srgbClr val="FFFFFF"/>
                </a:solidFill>
                <a:latin typeface="Calibri" panose="020F0502020204030204"/>
                <a:cs typeface="Calibri" panose="020F0502020204030204"/>
              </a:rPr>
              <a:t>ts</a:t>
            </a:r>
            <a:endParaRPr sz="1800">
              <a:latin typeface="Calibri" panose="020F0502020204030204"/>
              <a:cs typeface="Calibri" panose="020F0502020204030204"/>
            </a:endParaRPr>
          </a:p>
        </p:txBody>
      </p:sp>
      <p:sp>
        <p:nvSpPr>
          <p:cNvPr id="53" name="object 27"/>
          <p:cNvSpPr/>
          <p:nvPr/>
        </p:nvSpPr>
        <p:spPr>
          <a:xfrm>
            <a:off x="8312048" y="4617072"/>
            <a:ext cx="90906" cy="96164"/>
          </a:xfrm>
          <a:prstGeom prst="rect">
            <a:avLst/>
          </a:prstGeom>
          <a:blipFill>
            <a:blip r:embed="rId1" cstate="print"/>
            <a:stretch>
              <a:fillRect/>
            </a:stretch>
          </a:blipFill>
        </p:spPr>
        <p:txBody>
          <a:bodyPr wrap="square" lIns="0" tIns="0" rIns="0" bIns="0" rtlCol="0"/>
          <a:lstStyle/>
          <a:p/>
        </p:txBody>
      </p:sp>
      <p:sp>
        <p:nvSpPr>
          <p:cNvPr id="54" name="object 28"/>
          <p:cNvSpPr/>
          <p:nvPr/>
        </p:nvSpPr>
        <p:spPr>
          <a:xfrm>
            <a:off x="4874590" y="4656315"/>
            <a:ext cx="3513454" cy="294640"/>
          </a:xfrm>
          <a:custGeom>
            <a:avLst/>
            <a:gdLst/>
            <a:ahLst/>
            <a:cxnLst/>
            <a:rect l="l" t="t" r="r" b="b"/>
            <a:pathLst>
              <a:path w="3513454" h="294639">
                <a:moveTo>
                  <a:pt x="609" y="294131"/>
                </a:moveTo>
                <a:lnTo>
                  <a:pt x="0" y="286537"/>
                </a:lnTo>
                <a:lnTo>
                  <a:pt x="3506457" y="0"/>
                </a:lnTo>
                <a:lnTo>
                  <a:pt x="3513302" y="3276"/>
                </a:lnTo>
                <a:lnTo>
                  <a:pt x="3507117" y="7594"/>
                </a:lnTo>
                <a:lnTo>
                  <a:pt x="609" y="294131"/>
                </a:lnTo>
                <a:close/>
              </a:path>
            </a:pathLst>
          </a:custGeom>
          <a:solidFill>
            <a:srgbClr val="005290"/>
          </a:solidFill>
        </p:spPr>
        <p:txBody>
          <a:bodyPr wrap="square" lIns="0" tIns="0" rIns="0" bIns="0" rtlCol="0"/>
          <a:lstStyle/>
          <a:p/>
        </p:txBody>
      </p:sp>
      <p:sp>
        <p:nvSpPr>
          <p:cNvPr id="55" name="object 29"/>
          <p:cNvSpPr/>
          <p:nvPr/>
        </p:nvSpPr>
        <p:spPr>
          <a:xfrm>
            <a:off x="8381707" y="4659591"/>
            <a:ext cx="14604" cy="4445"/>
          </a:xfrm>
          <a:custGeom>
            <a:avLst/>
            <a:gdLst/>
            <a:ahLst/>
            <a:cxnLst/>
            <a:rect l="l" t="t" r="r" b="b"/>
            <a:pathLst>
              <a:path w="14604" h="4445">
                <a:moveTo>
                  <a:pt x="0" y="4318"/>
                </a:moveTo>
                <a:lnTo>
                  <a:pt x="6184" y="0"/>
                </a:lnTo>
                <a:lnTo>
                  <a:pt x="12065" y="2819"/>
                </a:lnTo>
                <a:lnTo>
                  <a:pt x="13995" y="2819"/>
                </a:lnTo>
                <a:lnTo>
                  <a:pt x="14020" y="3175"/>
                </a:lnTo>
                <a:lnTo>
                  <a:pt x="0" y="4318"/>
                </a:lnTo>
                <a:close/>
              </a:path>
            </a:pathLst>
          </a:custGeom>
          <a:solidFill>
            <a:srgbClr val="005290"/>
          </a:solidFill>
        </p:spPr>
        <p:txBody>
          <a:bodyPr wrap="square" lIns="0" tIns="0" rIns="0" bIns="0" rtlCol="0"/>
          <a:lstStyle/>
          <a:p/>
        </p:txBody>
      </p:sp>
      <p:sp>
        <p:nvSpPr>
          <p:cNvPr id="56" name="object 30"/>
          <p:cNvSpPr/>
          <p:nvPr/>
        </p:nvSpPr>
        <p:spPr>
          <a:xfrm>
            <a:off x="3147060" y="4968912"/>
            <a:ext cx="89484" cy="96354"/>
          </a:xfrm>
          <a:prstGeom prst="rect">
            <a:avLst/>
          </a:prstGeom>
          <a:blipFill>
            <a:blip r:embed="rId2" cstate="print"/>
            <a:stretch>
              <a:fillRect/>
            </a:stretch>
          </a:blipFill>
        </p:spPr>
        <p:txBody>
          <a:bodyPr wrap="square" lIns="0" tIns="0" rIns="0" bIns="0" rtlCol="0"/>
          <a:lstStyle/>
          <a:p/>
        </p:txBody>
      </p:sp>
      <p:sp>
        <p:nvSpPr>
          <p:cNvPr id="57" name="object 31"/>
          <p:cNvSpPr/>
          <p:nvPr/>
        </p:nvSpPr>
        <p:spPr>
          <a:xfrm>
            <a:off x="3162173" y="5010493"/>
            <a:ext cx="1569085" cy="78740"/>
          </a:xfrm>
          <a:custGeom>
            <a:avLst/>
            <a:gdLst/>
            <a:ahLst/>
            <a:cxnLst/>
            <a:rect l="l" t="t" r="r" b="b"/>
            <a:pathLst>
              <a:path w="1569085" h="78739">
                <a:moveTo>
                  <a:pt x="1568399" y="78397"/>
                </a:moveTo>
                <a:lnTo>
                  <a:pt x="6362" y="7620"/>
                </a:lnTo>
                <a:lnTo>
                  <a:pt x="0" y="3517"/>
                </a:lnTo>
                <a:lnTo>
                  <a:pt x="6705" y="0"/>
                </a:lnTo>
                <a:lnTo>
                  <a:pt x="1568754" y="70777"/>
                </a:lnTo>
                <a:lnTo>
                  <a:pt x="1568399" y="78397"/>
                </a:lnTo>
                <a:close/>
              </a:path>
            </a:pathLst>
          </a:custGeom>
          <a:solidFill>
            <a:srgbClr val="005290"/>
          </a:solidFill>
        </p:spPr>
        <p:txBody>
          <a:bodyPr wrap="square" lIns="0" tIns="0" rIns="0" bIns="0" rtlCol="0"/>
          <a:lstStyle/>
          <a:p/>
        </p:txBody>
      </p:sp>
      <p:sp>
        <p:nvSpPr>
          <p:cNvPr id="58" name="object 32"/>
          <p:cNvSpPr/>
          <p:nvPr/>
        </p:nvSpPr>
        <p:spPr>
          <a:xfrm>
            <a:off x="3156381" y="5014010"/>
            <a:ext cx="10795" cy="3175"/>
          </a:xfrm>
          <a:custGeom>
            <a:avLst/>
            <a:gdLst/>
            <a:ahLst/>
            <a:cxnLst/>
            <a:rect l="l" t="t" r="r" b="b"/>
            <a:pathLst>
              <a:path w="10794" h="3175">
                <a:moveTo>
                  <a:pt x="10490" y="3035"/>
                </a:moveTo>
                <a:lnTo>
                  <a:pt x="0" y="3035"/>
                </a:lnTo>
                <a:lnTo>
                  <a:pt x="5791" y="0"/>
                </a:lnTo>
                <a:lnTo>
                  <a:pt x="10490" y="3035"/>
                </a:lnTo>
                <a:close/>
              </a:path>
            </a:pathLst>
          </a:custGeom>
          <a:solidFill>
            <a:srgbClr val="005290"/>
          </a:solidFill>
        </p:spPr>
        <p:txBody>
          <a:bodyPr wrap="square" lIns="0" tIns="0" rIns="0" bIns="0" rtlCol="0"/>
          <a:lstStyle/>
          <a:p/>
        </p:txBody>
      </p:sp>
      <p:sp>
        <p:nvSpPr>
          <p:cNvPr id="59" name="object 33"/>
          <p:cNvSpPr/>
          <p:nvPr/>
        </p:nvSpPr>
        <p:spPr>
          <a:xfrm>
            <a:off x="8195310" y="4645025"/>
            <a:ext cx="2773045" cy="546735"/>
          </a:xfrm>
          <a:custGeom>
            <a:avLst/>
            <a:gdLst/>
            <a:ahLst/>
            <a:cxnLst/>
            <a:rect l="l" t="t" r="r" b="b"/>
            <a:pathLst>
              <a:path w="1562100" h="368935">
                <a:moveTo>
                  <a:pt x="0" y="0"/>
                </a:moveTo>
                <a:lnTo>
                  <a:pt x="1562100" y="0"/>
                </a:lnTo>
                <a:lnTo>
                  <a:pt x="1562100" y="368808"/>
                </a:lnTo>
                <a:lnTo>
                  <a:pt x="0" y="368808"/>
                </a:lnTo>
                <a:lnTo>
                  <a:pt x="0" y="0"/>
                </a:lnTo>
                <a:close/>
              </a:path>
            </a:pathLst>
          </a:custGeom>
          <a:solidFill>
            <a:srgbClr val="528235"/>
          </a:solidFill>
        </p:spPr>
        <p:txBody>
          <a:bodyPr wrap="square" lIns="0" tIns="0" rIns="0" bIns="0" rtlCol="0"/>
          <a:lstStyle/>
          <a:p/>
        </p:txBody>
      </p:sp>
      <p:sp>
        <p:nvSpPr>
          <p:cNvPr id="60" name="object 35"/>
          <p:cNvSpPr/>
          <p:nvPr/>
        </p:nvSpPr>
        <p:spPr>
          <a:xfrm>
            <a:off x="8047990" y="4731384"/>
            <a:ext cx="3810" cy="3810"/>
          </a:xfrm>
          <a:custGeom>
            <a:avLst/>
            <a:gdLst/>
            <a:ahLst/>
            <a:cxnLst/>
            <a:rect l="l" t="t" r="r" b="b"/>
            <a:pathLst>
              <a:path w="3809" h="3810">
                <a:moveTo>
                  <a:pt x="3809" y="3810"/>
                </a:moveTo>
                <a:lnTo>
                  <a:pt x="0" y="3810"/>
                </a:lnTo>
                <a:lnTo>
                  <a:pt x="3809" y="0"/>
                </a:lnTo>
                <a:lnTo>
                  <a:pt x="3809" y="3810"/>
                </a:lnTo>
                <a:close/>
              </a:path>
            </a:pathLst>
          </a:custGeom>
          <a:solidFill>
            <a:srgbClr val="6EAC46"/>
          </a:solidFill>
        </p:spPr>
        <p:txBody>
          <a:bodyPr wrap="square" lIns="0" tIns="0" rIns="0" bIns="0" rtlCol="0"/>
          <a:lstStyle/>
          <a:p/>
        </p:txBody>
      </p:sp>
      <p:sp>
        <p:nvSpPr>
          <p:cNvPr id="61" name="object 37"/>
          <p:cNvSpPr/>
          <p:nvPr/>
        </p:nvSpPr>
        <p:spPr>
          <a:xfrm flipH="1" flipV="1">
            <a:off x="9610725" y="5027930"/>
            <a:ext cx="1830705" cy="76200"/>
          </a:xfrm>
          <a:custGeom>
            <a:avLst/>
            <a:gdLst/>
            <a:ahLst/>
            <a:cxnLst/>
            <a:rect l="l" t="t" r="r" b="b"/>
            <a:pathLst>
              <a:path h="368300">
                <a:moveTo>
                  <a:pt x="0" y="0"/>
                </a:moveTo>
                <a:lnTo>
                  <a:pt x="0" y="368300"/>
                </a:lnTo>
              </a:path>
            </a:pathLst>
          </a:custGeom>
          <a:ln w="7620">
            <a:solidFill>
              <a:srgbClr val="6EAC46"/>
            </a:solidFill>
          </a:ln>
        </p:spPr>
        <p:txBody>
          <a:bodyPr wrap="square" lIns="0" tIns="0" rIns="0" bIns="0" rtlCol="0"/>
          <a:lstStyle/>
          <a:p/>
        </p:txBody>
      </p:sp>
      <p:sp>
        <p:nvSpPr>
          <p:cNvPr id="62" name="object 38"/>
          <p:cNvSpPr/>
          <p:nvPr/>
        </p:nvSpPr>
        <p:spPr>
          <a:xfrm>
            <a:off x="9606280" y="4731384"/>
            <a:ext cx="7620" cy="3810"/>
          </a:xfrm>
          <a:custGeom>
            <a:avLst/>
            <a:gdLst/>
            <a:ahLst/>
            <a:cxnLst/>
            <a:rect l="l" t="t" r="r" b="b"/>
            <a:pathLst>
              <a:path w="7620" h="3810">
                <a:moveTo>
                  <a:pt x="7620" y="3810"/>
                </a:moveTo>
                <a:lnTo>
                  <a:pt x="3810" y="3810"/>
                </a:lnTo>
                <a:lnTo>
                  <a:pt x="0" y="0"/>
                </a:lnTo>
                <a:lnTo>
                  <a:pt x="7620" y="0"/>
                </a:lnTo>
                <a:lnTo>
                  <a:pt x="7620" y="3810"/>
                </a:lnTo>
                <a:close/>
              </a:path>
            </a:pathLst>
          </a:custGeom>
          <a:solidFill>
            <a:srgbClr val="6EAC46"/>
          </a:solidFill>
        </p:spPr>
        <p:txBody>
          <a:bodyPr wrap="square" lIns="0" tIns="0" rIns="0" bIns="0" rtlCol="0"/>
          <a:lstStyle/>
          <a:p/>
        </p:txBody>
      </p:sp>
      <p:sp>
        <p:nvSpPr>
          <p:cNvPr id="63" name="object 39"/>
          <p:cNvSpPr/>
          <p:nvPr/>
        </p:nvSpPr>
        <p:spPr>
          <a:xfrm>
            <a:off x="8047990" y="5095875"/>
            <a:ext cx="3810" cy="3810"/>
          </a:xfrm>
          <a:custGeom>
            <a:avLst/>
            <a:gdLst/>
            <a:ahLst/>
            <a:cxnLst/>
            <a:rect l="l" t="t" r="r" b="b"/>
            <a:pathLst>
              <a:path w="3809" h="3810">
                <a:moveTo>
                  <a:pt x="3809" y="3810"/>
                </a:moveTo>
                <a:lnTo>
                  <a:pt x="0" y="0"/>
                </a:lnTo>
                <a:lnTo>
                  <a:pt x="3809" y="0"/>
                </a:lnTo>
                <a:lnTo>
                  <a:pt x="3809" y="3810"/>
                </a:lnTo>
                <a:close/>
              </a:path>
            </a:pathLst>
          </a:custGeom>
          <a:solidFill>
            <a:srgbClr val="6EAC46"/>
          </a:solidFill>
        </p:spPr>
        <p:txBody>
          <a:bodyPr wrap="square" lIns="0" tIns="0" rIns="0" bIns="0" rtlCol="0"/>
          <a:lstStyle/>
          <a:p/>
        </p:txBody>
      </p:sp>
      <p:sp>
        <p:nvSpPr>
          <p:cNvPr id="64" name="object 41"/>
          <p:cNvSpPr/>
          <p:nvPr/>
        </p:nvSpPr>
        <p:spPr>
          <a:xfrm>
            <a:off x="9606280" y="5095875"/>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6EAC46"/>
          </a:solidFill>
        </p:spPr>
        <p:txBody>
          <a:bodyPr wrap="square" lIns="0" tIns="0" rIns="0" bIns="0" rtlCol="0"/>
          <a:lstStyle/>
          <a:p/>
        </p:txBody>
      </p:sp>
      <p:sp>
        <p:nvSpPr>
          <p:cNvPr id="65" name="object 42"/>
          <p:cNvSpPr/>
          <p:nvPr/>
        </p:nvSpPr>
        <p:spPr>
          <a:xfrm>
            <a:off x="860425" y="4047490"/>
            <a:ext cx="2713990" cy="568960"/>
          </a:xfrm>
          <a:custGeom>
            <a:avLst/>
            <a:gdLst/>
            <a:ahLst/>
            <a:cxnLst/>
            <a:rect l="l" t="t" r="r" b="b"/>
            <a:pathLst>
              <a:path w="1562100" h="368935">
                <a:moveTo>
                  <a:pt x="0" y="0"/>
                </a:moveTo>
                <a:lnTo>
                  <a:pt x="1562099" y="0"/>
                </a:lnTo>
                <a:lnTo>
                  <a:pt x="1562099" y="368808"/>
                </a:lnTo>
                <a:lnTo>
                  <a:pt x="0" y="368808"/>
                </a:lnTo>
                <a:lnTo>
                  <a:pt x="0" y="0"/>
                </a:lnTo>
                <a:close/>
              </a:path>
            </a:pathLst>
          </a:custGeom>
          <a:solidFill>
            <a:srgbClr val="528235"/>
          </a:solidFill>
        </p:spPr>
        <p:txBody>
          <a:bodyPr wrap="square" lIns="0" tIns="0" rIns="0" bIns="0" rtlCol="0"/>
          <a:lstStyle/>
          <a:p/>
        </p:txBody>
      </p:sp>
      <p:sp>
        <p:nvSpPr>
          <p:cNvPr id="66" name="object 44"/>
          <p:cNvSpPr/>
          <p:nvPr/>
        </p:nvSpPr>
        <p:spPr>
          <a:xfrm>
            <a:off x="1270635" y="3997959"/>
            <a:ext cx="3810" cy="3810"/>
          </a:xfrm>
          <a:custGeom>
            <a:avLst/>
            <a:gdLst/>
            <a:ahLst/>
            <a:cxnLst/>
            <a:rect l="l" t="t" r="r" b="b"/>
            <a:pathLst>
              <a:path w="3809" h="3810">
                <a:moveTo>
                  <a:pt x="3809" y="3810"/>
                </a:moveTo>
                <a:lnTo>
                  <a:pt x="0" y="3810"/>
                </a:lnTo>
                <a:lnTo>
                  <a:pt x="3809" y="0"/>
                </a:lnTo>
                <a:lnTo>
                  <a:pt x="3809" y="3810"/>
                </a:lnTo>
                <a:close/>
              </a:path>
            </a:pathLst>
          </a:custGeom>
          <a:solidFill>
            <a:srgbClr val="6EAC46"/>
          </a:solidFill>
        </p:spPr>
        <p:txBody>
          <a:bodyPr wrap="square" lIns="0" tIns="0" rIns="0" bIns="0" rtlCol="0"/>
          <a:lstStyle/>
          <a:p/>
        </p:txBody>
      </p:sp>
      <p:sp>
        <p:nvSpPr>
          <p:cNvPr id="67" name="object 47"/>
          <p:cNvSpPr/>
          <p:nvPr/>
        </p:nvSpPr>
        <p:spPr>
          <a:xfrm>
            <a:off x="2828925" y="3997959"/>
            <a:ext cx="7620" cy="3810"/>
          </a:xfrm>
          <a:custGeom>
            <a:avLst/>
            <a:gdLst/>
            <a:ahLst/>
            <a:cxnLst/>
            <a:rect l="l" t="t" r="r" b="b"/>
            <a:pathLst>
              <a:path w="7619" h="3810">
                <a:moveTo>
                  <a:pt x="7619" y="3810"/>
                </a:moveTo>
                <a:lnTo>
                  <a:pt x="3810" y="3810"/>
                </a:lnTo>
                <a:lnTo>
                  <a:pt x="0" y="0"/>
                </a:lnTo>
                <a:lnTo>
                  <a:pt x="7619" y="0"/>
                </a:lnTo>
                <a:lnTo>
                  <a:pt x="7619" y="3810"/>
                </a:lnTo>
                <a:close/>
              </a:path>
            </a:pathLst>
          </a:custGeom>
          <a:solidFill>
            <a:srgbClr val="6EAC46"/>
          </a:solidFill>
        </p:spPr>
        <p:txBody>
          <a:bodyPr wrap="square" lIns="0" tIns="0" rIns="0" bIns="0" rtlCol="0"/>
          <a:lstStyle/>
          <a:p/>
        </p:txBody>
      </p:sp>
      <p:sp>
        <p:nvSpPr>
          <p:cNvPr id="68" name="object 48"/>
          <p:cNvSpPr/>
          <p:nvPr/>
        </p:nvSpPr>
        <p:spPr>
          <a:xfrm>
            <a:off x="1270635" y="4362450"/>
            <a:ext cx="3810" cy="3810"/>
          </a:xfrm>
          <a:custGeom>
            <a:avLst/>
            <a:gdLst/>
            <a:ahLst/>
            <a:cxnLst/>
            <a:rect l="l" t="t" r="r" b="b"/>
            <a:pathLst>
              <a:path w="3809" h="3810">
                <a:moveTo>
                  <a:pt x="3809" y="3810"/>
                </a:moveTo>
                <a:lnTo>
                  <a:pt x="0" y="0"/>
                </a:lnTo>
                <a:lnTo>
                  <a:pt x="3809" y="0"/>
                </a:lnTo>
                <a:lnTo>
                  <a:pt x="3809" y="3810"/>
                </a:lnTo>
                <a:close/>
              </a:path>
            </a:pathLst>
          </a:custGeom>
          <a:solidFill>
            <a:srgbClr val="6EAC46"/>
          </a:solidFill>
        </p:spPr>
        <p:txBody>
          <a:bodyPr wrap="square" lIns="0" tIns="0" rIns="0" bIns="0" rtlCol="0"/>
          <a:lstStyle/>
          <a:p/>
        </p:txBody>
      </p:sp>
      <p:sp>
        <p:nvSpPr>
          <p:cNvPr id="69" name="object 50"/>
          <p:cNvSpPr/>
          <p:nvPr/>
        </p:nvSpPr>
        <p:spPr>
          <a:xfrm>
            <a:off x="2328545" y="4358640"/>
            <a:ext cx="7620" cy="3810"/>
          </a:xfrm>
          <a:custGeom>
            <a:avLst/>
            <a:gdLst/>
            <a:ahLst/>
            <a:cxnLst/>
            <a:rect l="l" t="t" r="r" b="b"/>
            <a:pathLst>
              <a:path w="7619" h="3810">
                <a:moveTo>
                  <a:pt x="7619" y="3810"/>
                </a:moveTo>
                <a:lnTo>
                  <a:pt x="0" y="3810"/>
                </a:lnTo>
                <a:lnTo>
                  <a:pt x="3810" y="0"/>
                </a:lnTo>
                <a:lnTo>
                  <a:pt x="7619" y="0"/>
                </a:lnTo>
                <a:lnTo>
                  <a:pt x="7619" y="3810"/>
                </a:lnTo>
                <a:close/>
              </a:path>
            </a:pathLst>
          </a:custGeom>
          <a:solidFill>
            <a:srgbClr val="6EAC46"/>
          </a:solidFill>
        </p:spPr>
        <p:txBody>
          <a:bodyPr wrap="square" lIns="0" tIns="0" rIns="0" bIns="0" rtlCol="0"/>
          <a:lstStyle/>
          <a:p/>
        </p:txBody>
      </p:sp>
      <p:sp>
        <p:nvSpPr>
          <p:cNvPr id="70" name="object 51"/>
          <p:cNvSpPr txBox="1"/>
          <p:nvPr/>
        </p:nvSpPr>
        <p:spPr>
          <a:xfrm>
            <a:off x="912495" y="4047490"/>
            <a:ext cx="2661920" cy="566420"/>
          </a:xfrm>
          <a:prstGeom prst="rect">
            <a:avLst/>
          </a:prstGeom>
        </p:spPr>
        <p:txBody>
          <a:bodyPr vert="horz" wrap="square" lIns="0" tIns="12700" rIns="0" bIns="0" rtlCol="0">
            <a:spAutoFit/>
          </a:bodyPr>
          <a:lstStyle/>
          <a:p>
            <a:pPr marL="90805">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Overseas Hospital Partner</a:t>
            </a:r>
            <a:endParaRPr sz="1800" b="1" dirty="0">
              <a:solidFill>
                <a:srgbClr val="FFFFFF"/>
              </a:solidFill>
              <a:latin typeface="宋体" panose="02010600030101010101" pitchFamily="2" charset="-122"/>
              <a:cs typeface="宋体" panose="02010600030101010101" pitchFamily="2" charset="-122"/>
            </a:endParaRPr>
          </a:p>
        </p:txBody>
      </p:sp>
      <p:sp>
        <p:nvSpPr>
          <p:cNvPr id="71" name="object 52"/>
          <p:cNvSpPr txBox="1"/>
          <p:nvPr/>
        </p:nvSpPr>
        <p:spPr>
          <a:xfrm>
            <a:off x="1233805" y="5001895"/>
            <a:ext cx="2197100" cy="566420"/>
          </a:xfrm>
          <a:prstGeom prst="rect">
            <a:avLst/>
          </a:prstGeom>
        </p:spPr>
        <p:txBody>
          <a:bodyPr vert="horz" wrap="square" lIns="0" tIns="12700" rIns="0" bIns="0" rtlCol="0">
            <a:spAutoFit/>
          </a:bodyPr>
          <a:lstStyle/>
          <a:p>
            <a:pPr marL="12700">
              <a:lnSpc>
                <a:spcPct val="100000"/>
              </a:lnSpc>
              <a:spcBef>
                <a:spcPts val="100"/>
              </a:spcBef>
            </a:pPr>
            <a:r>
              <a:rPr lang="en-US" sz="1800" dirty="0">
                <a:latin typeface="宋体" panose="02010600030101010101" pitchFamily="2" charset="-122"/>
                <a:cs typeface="宋体" panose="02010600030101010101" pitchFamily="2" charset="-122"/>
              </a:rPr>
              <a:t>Singapore Mount Elizabeth Hospital</a:t>
            </a:r>
            <a:endParaRPr sz="1800">
              <a:latin typeface="宋体" panose="02010600030101010101" pitchFamily="2" charset="-122"/>
              <a:cs typeface="宋体" panose="02010600030101010101" pitchFamily="2" charset="-122"/>
            </a:endParaRPr>
          </a:p>
        </p:txBody>
      </p:sp>
      <p:sp>
        <p:nvSpPr>
          <p:cNvPr id="72" name="object 54"/>
          <p:cNvSpPr/>
          <p:nvPr/>
        </p:nvSpPr>
        <p:spPr>
          <a:xfrm>
            <a:off x="3985259" y="3997452"/>
            <a:ext cx="420624" cy="420624"/>
          </a:xfrm>
          <a:prstGeom prst="rect">
            <a:avLst/>
          </a:prstGeom>
          <a:blipFill>
            <a:blip r:embed="rId3" cstate="print"/>
            <a:stretch>
              <a:fillRect/>
            </a:stretch>
          </a:blipFill>
        </p:spPr>
        <p:txBody>
          <a:bodyPr wrap="square" lIns="0" tIns="0" rIns="0" bIns="0" rtlCol="0"/>
          <a:lstStyle/>
          <a:p/>
        </p:txBody>
      </p:sp>
      <p:sp>
        <p:nvSpPr>
          <p:cNvPr id="73" name="object 55"/>
          <p:cNvSpPr/>
          <p:nvPr/>
        </p:nvSpPr>
        <p:spPr>
          <a:xfrm>
            <a:off x="6890448" y="5297843"/>
            <a:ext cx="1426210" cy="220345"/>
          </a:xfrm>
          <a:custGeom>
            <a:avLst/>
            <a:gdLst/>
            <a:ahLst/>
            <a:cxnLst/>
            <a:rect l="l" t="t" r="r" b="b"/>
            <a:pathLst>
              <a:path w="1426209" h="220345">
                <a:moveTo>
                  <a:pt x="1418780" y="220217"/>
                </a:moveTo>
                <a:lnTo>
                  <a:pt x="0" y="7543"/>
                </a:lnTo>
                <a:lnTo>
                  <a:pt x="1130" y="0"/>
                </a:lnTo>
                <a:lnTo>
                  <a:pt x="1419885" y="212686"/>
                </a:lnTo>
                <a:lnTo>
                  <a:pt x="1425790" y="217436"/>
                </a:lnTo>
                <a:lnTo>
                  <a:pt x="1418780" y="220217"/>
                </a:lnTo>
                <a:close/>
              </a:path>
            </a:pathLst>
          </a:custGeom>
          <a:solidFill>
            <a:srgbClr val="005290"/>
          </a:solidFill>
        </p:spPr>
        <p:txBody>
          <a:bodyPr wrap="square" lIns="0" tIns="0" rIns="0" bIns="0" rtlCol="0"/>
          <a:lstStyle/>
          <a:p/>
        </p:txBody>
      </p:sp>
      <p:sp>
        <p:nvSpPr>
          <p:cNvPr id="74" name="object 56"/>
          <p:cNvSpPr/>
          <p:nvPr/>
        </p:nvSpPr>
        <p:spPr>
          <a:xfrm>
            <a:off x="8237969" y="5457355"/>
            <a:ext cx="93230" cy="95503"/>
          </a:xfrm>
          <a:prstGeom prst="rect">
            <a:avLst/>
          </a:prstGeom>
          <a:blipFill>
            <a:blip r:embed="rId4" cstate="print"/>
            <a:stretch>
              <a:fillRect/>
            </a:stretch>
          </a:blipFill>
        </p:spPr>
        <p:txBody>
          <a:bodyPr wrap="square" lIns="0" tIns="0" rIns="0" bIns="0" rtlCol="0"/>
          <a:lstStyle/>
          <a:p/>
        </p:txBody>
      </p:sp>
      <p:sp>
        <p:nvSpPr>
          <p:cNvPr id="75" name="object 57"/>
          <p:cNvSpPr/>
          <p:nvPr/>
        </p:nvSpPr>
        <p:spPr>
          <a:xfrm>
            <a:off x="3156521" y="5553379"/>
            <a:ext cx="1925320" cy="826769"/>
          </a:xfrm>
          <a:custGeom>
            <a:avLst/>
            <a:gdLst/>
            <a:ahLst/>
            <a:cxnLst/>
            <a:rect l="l" t="t" r="r" b="b"/>
            <a:pathLst>
              <a:path w="1925320" h="826770">
                <a:moveTo>
                  <a:pt x="7505" y="826528"/>
                </a:moveTo>
                <a:lnTo>
                  <a:pt x="0" y="825601"/>
                </a:lnTo>
                <a:lnTo>
                  <a:pt x="4508" y="819530"/>
                </a:lnTo>
                <a:lnTo>
                  <a:pt x="1921979" y="0"/>
                </a:lnTo>
                <a:lnTo>
                  <a:pt x="1924977" y="7010"/>
                </a:lnTo>
                <a:lnTo>
                  <a:pt x="7505" y="826528"/>
                </a:lnTo>
                <a:close/>
              </a:path>
            </a:pathLst>
          </a:custGeom>
          <a:solidFill>
            <a:srgbClr val="005290"/>
          </a:solidFill>
        </p:spPr>
        <p:txBody>
          <a:bodyPr wrap="square" lIns="0" tIns="0" rIns="0" bIns="0" rtlCol="0"/>
          <a:lstStyle/>
          <a:p/>
        </p:txBody>
      </p:sp>
      <p:sp>
        <p:nvSpPr>
          <p:cNvPr id="76" name="object 58"/>
          <p:cNvSpPr/>
          <p:nvPr/>
        </p:nvSpPr>
        <p:spPr>
          <a:xfrm>
            <a:off x="3142614" y="6307366"/>
            <a:ext cx="98272" cy="89293"/>
          </a:xfrm>
          <a:prstGeom prst="rect">
            <a:avLst/>
          </a:prstGeom>
          <a:blipFill>
            <a:blip r:embed="rId5" cstate="print"/>
            <a:stretch>
              <a:fillRect/>
            </a:stretch>
          </a:blipFill>
        </p:spPr>
        <p:txBody>
          <a:bodyPr wrap="square" lIns="0" tIns="0" rIns="0" bIns="0" rtlCol="0"/>
          <a:lstStyle/>
          <a:p/>
        </p:txBody>
      </p:sp>
      <p:sp>
        <p:nvSpPr>
          <p:cNvPr id="77" name="object 59"/>
          <p:cNvSpPr/>
          <p:nvPr/>
        </p:nvSpPr>
        <p:spPr>
          <a:xfrm>
            <a:off x="4446905" y="1557655"/>
            <a:ext cx="2760980" cy="2232660"/>
          </a:xfrm>
          <a:prstGeom prst="rect">
            <a:avLst/>
          </a:prstGeom>
          <a:blipFill>
            <a:blip r:embed="rId6" cstate="print"/>
            <a:stretch>
              <a:fillRect/>
            </a:stretch>
          </a:blipFill>
        </p:spPr>
        <p:txBody>
          <a:bodyPr wrap="square" lIns="0" tIns="0" rIns="0" bIns="0" rtlCol="0"/>
          <a:lstStyle/>
          <a:p/>
        </p:txBody>
      </p:sp>
      <p:sp>
        <p:nvSpPr>
          <p:cNvPr id="78" name="object 60"/>
          <p:cNvSpPr/>
          <p:nvPr/>
        </p:nvSpPr>
        <p:spPr>
          <a:xfrm>
            <a:off x="6201155" y="1091183"/>
            <a:ext cx="473964" cy="473963"/>
          </a:xfrm>
          <a:prstGeom prst="rect">
            <a:avLst/>
          </a:prstGeom>
          <a:blipFill>
            <a:blip r:embed="rId7" cstate="print"/>
            <a:stretch>
              <a:fillRect/>
            </a:stretch>
          </a:blipFill>
        </p:spPr>
        <p:txBody>
          <a:bodyPr wrap="square" lIns="0" tIns="0" rIns="0" bIns="0" rtlCol="0"/>
          <a:lstStyle/>
          <a:p/>
        </p:txBody>
      </p:sp>
      <p:sp>
        <p:nvSpPr>
          <p:cNvPr id="79" name="object 61"/>
          <p:cNvSpPr/>
          <p:nvPr/>
        </p:nvSpPr>
        <p:spPr>
          <a:xfrm>
            <a:off x="6960806" y="5303430"/>
            <a:ext cx="1433830" cy="864869"/>
          </a:xfrm>
          <a:custGeom>
            <a:avLst/>
            <a:gdLst/>
            <a:ahLst/>
            <a:cxnLst/>
            <a:rect l="l" t="t" r="r" b="b"/>
            <a:pathLst>
              <a:path w="1433829" h="864870">
                <a:moveTo>
                  <a:pt x="1433639" y="864781"/>
                </a:moveTo>
                <a:lnTo>
                  <a:pt x="1426070" y="864679"/>
                </a:lnTo>
                <a:lnTo>
                  <a:pt x="0" y="6527"/>
                </a:lnTo>
                <a:lnTo>
                  <a:pt x="3936" y="0"/>
                </a:lnTo>
                <a:lnTo>
                  <a:pt x="1430007" y="858138"/>
                </a:lnTo>
                <a:lnTo>
                  <a:pt x="1433639" y="864781"/>
                </a:lnTo>
                <a:close/>
              </a:path>
            </a:pathLst>
          </a:custGeom>
          <a:solidFill>
            <a:srgbClr val="005290"/>
          </a:solidFill>
        </p:spPr>
        <p:txBody>
          <a:bodyPr wrap="square" lIns="0" tIns="0" rIns="0" bIns="0" rtlCol="0"/>
          <a:lstStyle/>
          <a:p/>
        </p:txBody>
      </p:sp>
      <p:sp>
        <p:nvSpPr>
          <p:cNvPr id="80" name="object 62"/>
          <p:cNvSpPr/>
          <p:nvPr/>
        </p:nvSpPr>
        <p:spPr>
          <a:xfrm>
            <a:off x="8308899" y="6090945"/>
            <a:ext cx="98501" cy="85064"/>
          </a:xfrm>
          <a:prstGeom prst="rect">
            <a:avLst/>
          </a:prstGeom>
          <a:blipFill>
            <a:blip r:embed="rId8" cstate="print"/>
            <a:stretch>
              <a:fillRect/>
            </a:stretch>
          </a:blipFill>
        </p:spPr>
        <p:txBody>
          <a:bodyPr wrap="square" lIns="0" tIns="0" rIns="0" bIns="0" rtlCol="0"/>
          <a:lstStyle/>
          <a:p/>
        </p:txBody>
      </p:sp>
      <p:sp>
        <p:nvSpPr>
          <p:cNvPr id="81" name="object 63"/>
          <p:cNvSpPr/>
          <p:nvPr/>
        </p:nvSpPr>
        <p:spPr>
          <a:xfrm>
            <a:off x="7348448" y="1308100"/>
            <a:ext cx="98196" cy="86487"/>
          </a:xfrm>
          <a:prstGeom prst="rect">
            <a:avLst/>
          </a:prstGeom>
          <a:blipFill>
            <a:blip r:embed="rId9" cstate="print"/>
            <a:stretch>
              <a:fillRect/>
            </a:stretch>
          </a:blipFill>
        </p:spPr>
        <p:txBody>
          <a:bodyPr wrap="square" lIns="0" tIns="0" rIns="0" bIns="0" rtlCol="0"/>
          <a:lstStyle/>
          <a:p/>
        </p:txBody>
      </p:sp>
      <p:sp>
        <p:nvSpPr>
          <p:cNvPr id="82" name="object 64"/>
          <p:cNvSpPr/>
          <p:nvPr/>
        </p:nvSpPr>
        <p:spPr>
          <a:xfrm>
            <a:off x="5428462" y="1316278"/>
            <a:ext cx="2005964" cy="1292225"/>
          </a:xfrm>
          <a:custGeom>
            <a:avLst/>
            <a:gdLst/>
            <a:ahLst/>
            <a:cxnLst/>
            <a:rect l="l" t="t" r="r" b="b"/>
            <a:pathLst>
              <a:path w="2005965" h="1292225">
                <a:moveTo>
                  <a:pt x="4114" y="1291691"/>
                </a:moveTo>
                <a:lnTo>
                  <a:pt x="0" y="1285290"/>
                </a:lnTo>
                <a:lnTo>
                  <a:pt x="1997900" y="330"/>
                </a:lnTo>
                <a:lnTo>
                  <a:pt x="2005456" y="0"/>
                </a:lnTo>
                <a:lnTo>
                  <a:pt x="2002027" y="6731"/>
                </a:lnTo>
                <a:lnTo>
                  <a:pt x="4114" y="1291691"/>
                </a:lnTo>
                <a:close/>
              </a:path>
            </a:pathLst>
          </a:custGeom>
          <a:solidFill>
            <a:srgbClr val="005290"/>
          </a:solidFill>
        </p:spPr>
        <p:txBody>
          <a:bodyPr wrap="square" lIns="0" tIns="0" rIns="0" bIns="0" rtlCol="0"/>
          <a:lstStyle/>
          <a:p/>
        </p:txBody>
      </p:sp>
      <p:sp>
        <p:nvSpPr>
          <p:cNvPr id="83" name="object 65"/>
          <p:cNvSpPr/>
          <p:nvPr/>
        </p:nvSpPr>
        <p:spPr>
          <a:xfrm>
            <a:off x="7803438" y="1844675"/>
            <a:ext cx="95961" cy="92544"/>
          </a:xfrm>
          <a:prstGeom prst="rect">
            <a:avLst/>
          </a:prstGeom>
          <a:blipFill>
            <a:blip r:embed="rId10" cstate="print"/>
            <a:stretch>
              <a:fillRect/>
            </a:stretch>
          </a:blipFill>
        </p:spPr>
        <p:txBody>
          <a:bodyPr wrap="square" lIns="0" tIns="0" rIns="0" bIns="0" rtlCol="0"/>
          <a:lstStyle/>
          <a:p/>
        </p:txBody>
      </p:sp>
      <p:sp>
        <p:nvSpPr>
          <p:cNvPr id="84" name="object 66"/>
          <p:cNvSpPr/>
          <p:nvPr/>
        </p:nvSpPr>
        <p:spPr>
          <a:xfrm>
            <a:off x="6672592" y="1854682"/>
            <a:ext cx="1216025" cy="1073150"/>
          </a:xfrm>
          <a:custGeom>
            <a:avLst/>
            <a:gdLst/>
            <a:ahLst/>
            <a:cxnLst/>
            <a:rect l="l" t="t" r="r" b="b"/>
            <a:pathLst>
              <a:path w="1216025" h="1073150">
                <a:moveTo>
                  <a:pt x="5041" y="1072984"/>
                </a:moveTo>
                <a:lnTo>
                  <a:pt x="0" y="1067269"/>
                </a:lnTo>
                <a:lnTo>
                  <a:pt x="1208049" y="1460"/>
                </a:lnTo>
                <a:lnTo>
                  <a:pt x="1215466" y="0"/>
                </a:lnTo>
                <a:lnTo>
                  <a:pt x="1213091" y="7175"/>
                </a:lnTo>
                <a:lnTo>
                  <a:pt x="5041" y="1072984"/>
                </a:lnTo>
                <a:close/>
              </a:path>
            </a:pathLst>
          </a:custGeom>
          <a:solidFill>
            <a:srgbClr val="005290"/>
          </a:solidFill>
        </p:spPr>
        <p:txBody>
          <a:bodyPr wrap="square" lIns="0" tIns="0" rIns="0" bIns="0" rtlCol="0"/>
          <a:lstStyle/>
          <a:p/>
        </p:txBody>
      </p:sp>
      <p:sp>
        <p:nvSpPr>
          <p:cNvPr id="85" name="object 67"/>
          <p:cNvSpPr/>
          <p:nvPr/>
        </p:nvSpPr>
        <p:spPr>
          <a:xfrm>
            <a:off x="7865021" y="2681274"/>
            <a:ext cx="88353" cy="96431"/>
          </a:xfrm>
          <a:prstGeom prst="rect">
            <a:avLst/>
          </a:prstGeom>
          <a:blipFill>
            <a:blip r:embed="rId11" cstate="print"/>
            <a:stretch>
              <a:fillRect/>
            </a:stretch>
          </a:blipFill>
        </p:spPr>
        <p:txBody>
          <a:bodyPr wrap="square" lIns="0" tIns="0" rIns="0" bIns="0" rtlCol="0"/>
          <a:lstStyle/>
          <a:p/>
        </p:txBody>
      </p:sp>
      <p:sp>
        <p:nvSpPr>
          <p:cNvPr id="86" name="object 69"/>
          <p:cNvSpPr/>
          <p:nvPr/>
        </p:nvSpPr>
        <p:spPr>
          <a:xfrm>
            <a:off x="7938249" y="2724848"/>
            <a:ext cx="5715" cy="6985"/>
          </a:xfrm>
          <a:custGeom>
            <a:avLst/>
            <a:gdLst/>
            <a:ahLst/>
            <a:cxnLst/>
            <a:rect l="l" t="t" r="r" b="b"/>
            <a:pathLst>
              <a:path w="5715" h="6985">
                <a:moveTo>
                  <a:pt x="5702" y="6578"/>
                </a:moveTo>
                <a:lnTo>
                  <a:pt x="0" y="3390"/>
                </a:lnTo>
                <a:lnTo>
                  <a:pt x="5588" y="0"/>
                </a:lnTo>
                <a:lnTo>
                  <a:pt x="5702" y="6578"/>
                </a:lnTo>
                <a:close/>
              </a:path>
            </a:pathLst>
          </a:custGeom>
          <a:solidFill>
            <a:srgbClr val="005290"/>
          </a:solidFill>
        </p:spPr>
        <p:txBody>
          <a:bodyPr wrap="square" lIns="0" tIns="0" rIns="0" bIns="0" rtlCol="0"/>
          <a:lstStyle/>
          <a:p/>
        </p:txBody>
      </p:sp>
      <p:sp>
        <p:nvSpPr>
          <p:cNvPr id="87" name="object 70"/>
          <p:cNvSpPr/>
          <p:nvPr/>
        </p:nvSpPr>
        <p:spPr>
          <a:xfrm>
            <a:off x="7943837" y="2724848"/>
            <a:ext cx="2540" cy="6985"/>
          </a:xfrm>
          <a:custGeom>
            <a:avLst/>
            <a:gdLst/>
            <a:ahLst/>
            <a:cxnLst/>
            <a:rect l="l" t="t" r="r" b="b"/>
            <a:pathLst>
              <a:path w="2540" h="6985">
                <a:moveTo>
                  <a:pt x="2031" y="6578"/>
                </a:moveTo>
                <a:lnTo>
                  <a:pt x="114" y="6578"/>
                </a:lnTo>
                <a:lnTo>
                  <a:pt x="0" y="0"/>
                </a:lnTo>
                <a:lnTo>
                  <a:pt x="1917" y="0"/>
                </a:lnTo>
                <a:lnTo>
                  <a:pt x="2031" y="6578"/>
                </a:lnTo>
                <a:close/>
              </a:path>
            </a:pathLst>
          </a:custGeom>
          <a:solidFill>
            <a:srgbClr val="005290"/>
          </a:solidFill>
        </p:spPr>
        <p:txBody>
          <a:bodyPr wrap="square" lIns="0" tIns="0" rIns="0" bIns="0" rtlCol="0"/>
          <a:lstStyle/>
          <a:p/>
        </p:txBody>
      </p:sp>
      <p:sp>
        <p:nvSpPr>
          <p:cNvPr id="88" name="object 71"/>
          <p:cNvSpPr/>
          <p:nvPr/>
        </p:nvSpPr>
        <p:spPr>
          <a:xfrm>
            <a:off x="7931798" y="2728239"/>
            <a:ext cx="14604" cy="4445"/>
          </a:xfrm>
          <a:custGeom>
            <a:avLst/>
            <a:gdLst/>
            <a:ahLst/>
            <a:cxnLst/>
            <a:rect l="l" t="t" r="r" b="b"/>
            <a:pathLst>
              <a:path w="14604" h="4444">
                <a:moveTo>
                  <a:pt x="0" y="3924"/>
                </a:moveTo>
                <a:lnTo>
                  <a:pt x="6451" y="0"/>
                </a:lnTo>
                <a:lnTo>
                  <a:pt x="12153" y="3187"/>
                </a:lnTo>
                <a:lnTo>
                  <a:pt x="14071" y="3187"/>
                </a:lnTo>
                <a:lnTo>
                  <a:pt x="14084" y="3670"/>
                </a:lnTo>
                <a:lnTo>
                  <a:pt x="0" y="3924"/>
                </a:lnTo>
                <a:close/>
              </a:path>
            </a:pathLst>
          </a:custGeom>
          <a:solidFill>
            <a:srgbClr val="005290"/>
          </a:solidFill>
        </p:spPr>
        <p:txBody>
          <a:bodyPr wrap="square" lIns="0" tIns="0" rIns="0" bIns="0" rtlCol="0"/>
          <a:lstStyle/>
          <a:p/>
        </p:txBody>
      </p:sp>
      <p:sp>
        <p:nvSpPr>
          <p:cNvPr id="89" name="object 72"/>
          <p:cNvSpPr/>
          <p:nvPr/>
        </p:nvSpPr>
        <p:spPr>
          <a:xfrm>
            <a:off x="6529476" y="2777794"/>
            <a:ext cx="1500505" cy="646430"/>
          </a:xfrm>
          <a:custGeom>
            <a:avLst/>
            <a:gdLst/>
            <a:ahLst/>
            <a:cxnLst/>
            <a:rect l="l" t="t" r="r" b="b"/>
            <a:pathLst>
              <a:path w="1500504" h="646429">
                <a:moveTo>
                  <a:pt x="1492669" y="646176"/>
                </a:moveTo>
                <a:lnTo>
                  <a:pt x="0" y="7010"/>
                </a:lnTo>
                <a:lnTo>
                  <a:pt x="2997" y="0"/>
                </a:lnTo>
                <a:lnTo>
                  <a:pt x="1495666" y="639178"/>
                </a:lnTo>
                <a:lnTo>
                  <a:pt x="1500174" y="645248"/>
                </a:lnTo>
                <a:lnTo>
                  <a:pt x="1492669" y="646176"/>
                </a:lnTo>
                <a:close/>
              </a:path>
            </a:pathLst>
          </a:custGeom>
          <a:solidFill>
            <a:srgbClr val="005290"/>
          </a:solidFill>
        </p:spPr>
        <p:txBody>
          <a:bodyPr wrap="square" lIns="0" tIns="0" rIns="0" bIns="0" rtlCol="0"/>
          <a:lstStyle/>
          <a:p/>
        </p:txBody>
      </p:sp>
      <p:sp>
        <p:nvSpPr>
          <p:cNvPr id="90" name="object 73"/>
          <p:cNvSpPr/>
          <p:nvPr/>
        </p:nvSpPr>
        <p:spPr>
          <a:xfrm>
            <a:off x="7945272" y="3351403"/>
            <a:ext cx="98272" cy="89268"/>
          </a:xfrm>
          <a:prstGeom prst="rect">
            <a:avLst/>
          </a:prstGeom>
          <a:blipFill>
            <a:blip r:embed="rId12" cstate="print"/>
            <a:stretch>
              <a:fillRect/>
            </a:stretch>
          </a:blipFill>
        </p:spPr>
        <p:txBody>
          <a:bodyPr wrap="square" lIns="0" tIns="0" rIns="0" bIns="0" rtlCol="0"/>
          <a:lstStyle/>
          <a:p/>
        </p:txBody>
      </p:sp>
      <p:sp>
        <p:nvSpPr>
          <p:cNvPr id="91" name="object 74"/>
          <p:cNvSpPr/>
          <p:nvPr/>
        </p:nvSpPr>
        <p:spPr>
          <a:xfrm>
            <a:off x="872108" y="2681223"/>
            <a:ext cx="2023872" cy="1199388"/>
          </a:xfrm>
          <a:prstGeom prst="rect">
            <a:avLst/>
          </a:prstGeom>
          <a:blipFill>
            <a:blip r:embed="rId13" cstate="print"/>
            <a:stretch>
              <a:fillRect/>
            </a:stretch>
          </a:blipFill>
        </p:spPr>
        <p:txBody>
          <a:bodyPr wrap="square" lIns="0" tIns="0" rIns="0" bIns="0" rtlCol="0"/>
          <a:lstStyle/>
          <a:p/>
        </p:txBody>
      </p:sp>
      <p:sp>
        <p:nvSpPr>
          <p:cNvPr id="92" name="object 75"/>
          <p:cNvSpPr/>
          <p:nvPr/>
        </p:nvSpPr>
        <p:spPr>
          <a:xfrm>
            <a:off x="871981" y="1196339"/>
            <a:ext cx="1987296" cy="1463039"/>
          </a:xfrm>
          <a:prstGeom prst="rect">
            <a:avLst/>
          </a:prstGeom>
          <a:blipFill>
            <a:blip r:embed="rId14" cstate="print"/>
            <a:stretch>
              <a:fillRect/>
            </a:stretch>
          </a:blipFill>
        </p:spPr>
        <p:txBody>
          <a:bodyPr wrap="square" lIns="0" tIns="0" rIns="0" bIns="0" rtlCol="0"/>
          <a:lstStyle/>
          <a:p/>
        </p:txBody>
      </p:sp>
      <p:sp>
        <p:nvSpPr>
          <p:cNvPr id="93" name="object 76"/>
          <p:cNvSpPr/>
          <p:nvPr/>
        </p:nvSpPr>
        <p:spPr>
          <a:xfrm>
            <a:off x="6716318" y="2860090"/>
            <a:ext cx="1002665" cy="1290320"/>
          </a:xfrm>
          <a:custGeom>
            <a:avLst/>
            <a:gdLst/>
            <a:ahLst/>
            <a:cxnLst/>
            <a:rect l="l" t="t" r="r" b="b"/>
            <a:pathLst>
              <a:path w="1002665" h="1290320">
                <a:moveTo>
                  <a:pt x="1002652" y="1290192"/>
                </a:moveTo>
                <a:lnTo>
                  <a:pt x="995641" y="1287373"/>
                </a:lnTo>
                <a:lnTo>
                  <a:pt x="0" y="4673"/>
                </a:lnTo>
                <a:lnTo>
                  <a:pt x="6019" y="0"/>
                </a:lnTo>
                <a:lnTo>
                  <a:pt x="1001649" y="1282700"/>
                </a:lnTo>
                <a:lnTo>
                  <a:pt x="1002652" y="1290192"/>
                </a:lnTo>
                <a:close/>
              </a:path>
            </a:pathLst>
          </a:custGeom>
          <a:solidFill>
            <a:srgbClr val="005290"/>
          </a:solidFill>
        </p:spPr>
        <p:txBody>
          <a:bodyPr wrap="square" lIns="0" tIns="0" rIns="0" bIns="0" rtlCol="0"/>
          <a:lstStyle/>
          <a:p/>
        </p:txBody>
      </p:sp>
      <p:sp>
        <p:nvSpPr>
          <p:cNvPr id="94" name="object 77"/>
          <p:cNvSpPr/>
          <p:nvPr/>
        </p:nvSpPr>
        <p:spPr>
          <a:xfrm>
            <a:off x="7637945" y="4065028"/>
            <a:ext cx="90297" cy="97205"/>
          </a:xfrm>
          <a:prstGeom prst="rect">
            <a:avLst/>
          </a:prstGeom>
          <a:blipFill>
            <a:blip r:embed="rId15" cstate="print"/>
            <a:stretch>
              <a:fillRect/>
            </a:stretch>
          </a:blipFill>
        </p:spPr>
        <p:txBody>
          <a:bodyPr wrap="square" lIns="0" tIns="0" rIns="0" bIns="0" rtlCol="0"/>
          <a:lstStyle/>
          <a:p/>
        </p:txBody>
      </p:sp>
      <p:sp>
        <p:nvSpPr>
          <p:cNvPr id="95" name="object 78"/>
          <p:cNvSpPr txBox="1"/>
          <p:nvPr/>
        </p:nvSpPr>
        <p:spPr>
          <a:xfrm>
            <a:off x="8127365" y="2241550"/>
            <a:ext cx="2686685" cy="276860"/>
          </a:xfrm>
          <a:prstGeom prst="rect">
            <a:avLst/>
          </a:prstGeom>
          <a:solidFill>
            <a:srgbClr val="0084B4"/>
          </a:solidFill>
        </p:spPr>
        <p:txBody>
          <a:bodyPr vert="horz" wrap="square" lIns="0" tIns="0" rIns="0" bIns="0" rtlCol="0">
            <a:spAutoFit/>
          </a:bodyPr>
          <a:lstStyle/>
          <a:p>
            <a:pPr marL="247650">
              <a:lnSpc>
                <a:spcPts val="2160"/>
              </a:lnSpc>
            </a:pPr>
            <a:r>
              <a:rPr sz="1800" b="1" dirty="0">
                <a:solidFill>
                  <a:srgbClr val="FFFFFF"/>
                </a:solidFill>
                <a:latin typeface="宋体" panose="02010600030101010101" pitchFamily="2" charset="-122"/>
                <a:cs typeface="宋体" panose="02010600030101010101" pitchFamily="2" charset="-122"/>
              </a:rPr>
              <a:t>Corporate customers</a:t>
            </a:r>
            <a:endParaRPr sz="1800" b="1" dirty="0">
              <a:solidFill>
                <a:srgbClr val="FFFFFF"/>
              </a:solidFill>
              <a:latin typeface="宋体" panose="02010600030101010101" pitchFamily="2" charset="-122"/>
              <a:cs typeface="宋体" panose="02010600030101010101" pitchFamily="2" charset="-122"/>
            </a:endParaRPr>
          </a:p>
        </p:txBody>
      </p:sp>
      <p:sp>
        <p:nvSpPr>
          <p:cNvPr id="96" name="object 79"/>
          <p:cNvSpPr txBox="1"/>
          <p:nvPr/>
        </p:nvSpPr>
        <p:spPr>
          <a:xfrm>
            <a:off x="7531735" y="842010"/>
            <a:ext cx="3909695" cy="1399540"/>
          </a:xfrm>
          <a:prstGeom prst="rect">
            <a:avLst/>
          </a:prstGeom>
        </p:spPr>
        <p:txBody>
          <a:bodyPr vert="horz" wrap="square" lIns="0" tIns="12700" rIns="0" bIns="0" rtlCol="0">
            <a:spAutoFit/>
          </a:bodyPr>
          <a:lstStyle/>
          <a:p>
            <a:pPr marL="311150" indent="-285750">
              <a:lnSpc>
                <a:spcPct val="100000"/>
              </a:lnSpc>
              <a:spcBef>
                <a:spcPts val="100"/>
              </a:spcBef>
              <a:buFont typeface="Arial" panose="020B0604020202020204"/>
              <a:buChar char="•"/>
              <a:tabLst>
                <a:tab pos="310515" algn="l"/>
                <a:tab pos="311150" algn="l"/>
              </a:tabLst>
            </a:pPr>
            <a:r>
              <a:rPr sz="1800" dirty="0">
                <a:latin typeface="宋体" panose="02010600030101010101" pitchFamily="2" charset="-122"/>
                <a:cs typeface="宋体" panose="02010600030101010101" pitchFamily="2" charset="-122"/>
              </a:rPr>
              <a:t>Suzhou Wujiang District </a:t>
            </a:r>
            <a:r>
              <a:rPr lang="en-US" sz="1800" dirty="0">
                <a:latin typeface="宋体" panose="02010600030101010101" pitchFamily="2" charset="-122"/>
                <a:cs typeface="宋体" panose="02010600030101010101" pitchFamily="2" charset="-122"/>
              </a:rPr>
              <a:t>Ministry of </a:t>
            </a:r>
            <a:r>
              <a:rPr sz="1800" dirty="0">
                <a:latin typeface="宋体" panose="02010600030101010101" pitchFamily="2" charset="-122"/>
                <a:cs typeface="宋体" panose="02010600030101010101" pitchFamily="2" charset="-122"/>
              </a:rPr>
              <a:t>Health </a:t>
            </a:r>
            <a:endParaRPr sz="1800" dirty="0">
              <a:latin typeface="宋体" panose="02010600030101010101" pitchFamily="2" charset="-122"/>
              <a:cs typeface="宋体" panose="02010600030101010101" pitchFamily="2" charset="-122"/>
            </a:endParaRPr>
          </a:p>
          <a:p>
            <a:pPr marL="298450" indent="-285750">
              <a:lnSpc>
                <a:spcPct val="100000"/>
              </a:lnSpc>
              <a:spcBef>
                <a:spcPts val="5"/>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Suzhou </a:t>
            </a:r>
            <a:r>
              <a:rPr lang="en-US" sz="1800" dirty="0">
                <a:latin typeface="宋体" panose="02010600030101010101" pitchFamily="2" charset="-122"/>
                <a:cs typeface="宋体" panose="02010600030101010101" pitchFamily="2" charset="-122"/>
              </a:rPr>
              <a:t>No.9 </a:t>
            </a:r>
            <a:r>
              <a:rPr sz="1800" dirty="0">
                <a:latin typeface="宋体" panose="02010600030101010101" pitchFamily="2" charset="-122"/>
                <a:cs typeface="宋体" panose="02010600030101010101" pitchFamily="2" charset="-122"/>
              </a:rPr>
              <a:t>Hospital</a:t>
            </a:r>
            <a:endParaRPr sz="1800" dirty="0">
              <a:latin typeface="宋体" panose="02010600030101010101" pitchFamily="2" charset="-122"/>
              <a:cs typeface="宋体" panose="02010600030101010101" pitchFamily="2" charset="-122"/>
            </a:endParaRPr>
          </a:p>
          <a:p>
            <a:pPr marL="298450" indent="-285750">
              <a:lnSpc>
                <a:spcPct val="100000"/>
              </a:lnSpc>
              <a:spcBef>
                <a:spcPts val="5"/>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Wuxi No.8 Hospital</a:t>
            </a:r>
            <a:endParaRPr sz="1800" dirty="0">
              <a:latin typeface="宋体" panose="02010600030101010101" pitchFamily="2" charset="-122"/>
              <a:cs typeface="宋体" panose="02010600030101010101" pitchFamily="2" charset="-122"/>
            </a:endParaRPr>
          </a:p>
          <a:p>
            <a:pPr marL="298450" indent="-285750">
              <a:lnSpc>
                <a:spcPct val="100000"/>
              </a:lnSpc>
              <a:spcBef>
                <a:spcPts val="5"/>
              </a:spcBef>
              <a:buFont typeface="Arial" panose="020B0604020202020204"/>
              <a:buChar char="•"/>
              <a:tabLst>
                <a:tab pos="297815" algn="l"/>
                <a:tab pos="298450" algn="l"/>
              </a:tabLst>
            </a:pPr>
            <a:r>
              <a:rPr dirty="0">
                <a:latin typeface="宋体" panose="02010600030101010101" pitchFamily="2" charset="-122"/>
                <a:cs typeface="宋体" panose="02010600030101010101" pitchFamily="2" charset="-122"/>
                <a:sym typeface="+mn-ea"/>
              </a:rPr>
              <a:t>Wuxi No.</a:t>
            </a:r>
            <a:r>
              <a:rPr lang="en-US" dirty="0">
                <a:latin typeface="宋体" panose="02010600030101010101" pitchFamily="2" charset="-122"/>
                <a:cs typeface="宋体" panose="02010600030101010101" pitchFamily="2" charset="-122"/>
                <a:sym typeface="+mn-ea"/>
              </a:rPr>
              <a:t>3</a:t>
            </a:r>
            <a:r>
              <a:rPr dirty="0">
                <a:latin typeface="宋体" panose="02010600030101010101" pitchFamily="2" charset="-122"/>
                <a:cs typeface="宋体" panose="02010600030101010101" pitchFamily="2" charset="-122"/>
                <a:sym typeface="+mn-ea"/>
              </a:rPr>
              <a:t> Hospital</a:t>
            </a:r>
            <a:endParaRPr sz="1800">
              <a:latin typeface="宋体" panose="02010600030101010101" pitchFamily="2" charset="-122"/>
              <a:cs typeface="宋体" panose="02010600030101010101" pitchFamily="2" charset="-122"/>
            </a:endParaRPr>
          </a:p>
        </p:txBody>
      </p:sp>
      <p:sp>
        <p:nvSpPr>
          <p:cNvPr id="97" name="object 81"/>
          <p:cNvSpPr txBox="1"/>
          <p:nvPr/>
        </p:nvSpPr>
        <p:spPr>
          <a:xfrm>
            <a:off x="8411210" y="4635500"/>
            <a:ext cx="2341245" cy="5664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Academic Institution Partners</a:t>
            </a:r>
            <a:endParaRPr sz="1800" b="1" dirty="0">
              <a:solidFill>
                <a:srgbClr val="FFFFFF"/>
              </a:solidFill>
              <a:latin typeface="宋体" panose="02010600030101010101" pitchFamily="2" charset="-122"/>
              <a:cs typeface="宋体" panose="02010600030101010101" pitchFamily="2" charset="-122"/>
            </a:endParaRPr>
          </a:p>
        </p:txBody>
      </p:sp>
      <p:sp>
        <p:nvSpPr>
          <p:cNvPr id="98" name="object 83"/>
          <p:cNvSpPr txBox="1"/>
          <p:nvPr/>
        </p:nvSpPr>
        <p:spPr>
          <a:xfrm>
            <a:off x="8548370" y="5886450"/>
            <a:ext cx="1877060" cy="28956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panose="020F0502020204030204"/>
                <a:cs typeface="Calibri" panose="020F0502020204030204"/>
              </a:rPr>
              <a:t>Regis</a:t>
            </a:r>
            <a:r>
              <a:rPr sz="1800" spc="-120" dirty="0">
                <a:latin typeface="Calibri" panose="020F0502020204030204"/>
                <a:cs typeface="Calibri" panose="020F0502020204030204"/>
              </a:rPr>
              <a:t>  </a:t>
            </a:r>
            <a:r>
              <a:rPr lang="en-US" sz="1800" spc="-120" dirty="0">
                <a:latin typeface="Calibri" panose="020F0502020204030204"/>
                <a:cs typeface="Calibri" panose="020F0502020204030204"/>
              </a:rPr>
              <a:t>University</a:t>
            </a:r>
            <a:endParaRPr lang="en-US" sz="1800" spc="-120" dirty="0">
              <a:latin typeface="Calibri" panose="020F0502020204030204"/>
              <a:cs typeface="Calibri" panose="020F0502020204030204"/>
            </a:endParaRPr>
          </a:p>
        </p:txBody>
      </p:sp>
      <p:cxnSp>
        <p:nvCxnSpPr>
          <p:cNvPr id="99" name="直接连接符 98"/>
          <p:cNvCxnSpPr>
            <a:endCxn id="85" idx="1"/>
          </p:cNvCxnSpPr>
          <p:nvPr/>
        </p:nvCxnSpPr>
        <p:spPr>
          <a:xfrm flipV="1">
            <a:off x="6706235" y="2729230"/>
            <a:ext cx="1158875" cy="97790"/>
          </a:xfrm>
          <a:prstGeom prst="line">
            <a:avLst/>
          </a:prstGeom>
        </p:spPr>
        <p:style>
          <a:lnRef idx="1">
            <a:schemeClr val="accent1"/>
          </a:lnRef>
          <a:fillRef idx="0">
            <a:schemeClr val="accent1"/>
          </a:fillRef>
          <a:effectRef idx="0">
            <a:schemeClr val="accent1"/>
          </a:effectRef>
          <a:fontRef idx="minor">
            <a:schemeClr val="tx1"/>
          </a:fontRef>
        </p:style>
      </p:cxnSp>
      <p:sp>
        <p:nvSpPr>
          <p:cNvPr id="165" name="object 14"/>
          <p:cNvSpPr/>
          <p:nvPr/>
        </p:nvSpPr>
        <p:spPr>
          <a:xfrm>
            <a:off x="3923919" y="4635500"/>
            <a:ext cx="4314444" cy="2117725"/>
          </a:xfrm>
          <a:prstGeom prst="rect">
            <a:avLst/>
          </a:prstGeom>
          <a:blipFill>
            <a:blip r:embed="rId16" cstate="print"/>
            <a:stretch>
              <a:fillRect/>
            </a:stretch>
          </a:blipFill>
        </p:spPr>
        <p:txBody>
          <a:bodyPr wrap="square" lIns="0" tIns="0" rIns="0" bIns="0" rtlCol="0"/>
          <a:p/>
        </p:txBody>
      </p:sp>
      <p:sp>
        <p:nvSpPr>
          <p:cNvPr id="167" name="object 80"/>
          <p:cNvSpPr txBox="1"/>
          <p:nvPr/>
        </p:nvSpPr>
        <p:spPr>
          <a:xfrm>
            <a:off x="8237855" y="2518410"/>
            <a:ext cx="3246120" cy="1888490"/>
          </a:xfrm>
          <a:prstGeom prst="rect">
            <a:avLst/>
          </a:prstGeom>
        </p:spPr>
        <p:txBody>
          <a:bodyPr vert="horz" wrap="square" lIns="0" tIns="45720" rIns="0" bIns="0" rtlCol="0">
            <a:spAutoFit/>
          </a:bodyPr>
          <a:p>
            <a:pPr marL="298450" indent="-285750">
              <a:lnSpc>
                <a:spcPct val="100000"/>
              </a:lnSpc>
              <a:spcBef>
                <a:spcPts val="360"/>
              </a:spcBef>
              <a:buFont typeface="Arial" panose="020B0604020202020204"/>
              <a:buChar char="•"/>
              <a:tabLst>
                <a:tab pos="297815" algn="l"/>
                <a:tab pos="298450" algn="l"/>
              </a:tabLst>
            </a:pPr>
            <a:r>
              <a:rPr lang="en-US" sz="1800" dirty="0">
                <a:latin typeface="宋体" panose="02010600030101010101" pitchFamily="2" charset="-122"/>
                <a:cs typeface="宋体" panose="02010600030101010101" pitchFamily="2" charset="-122"/>
              </a:rPr>
              <a:t>Longrich Group</a:t>
            </a:r>
            <a:endParaRPr sz="180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WCI </a:t>
            </a:r>
            <a:r>
              <a:rPr lang="en-US" sz="1800" dirty="0">
                <a:latin typeface="宋体" panose="02010600030101010101" pitchFamily="2" charset="-122"/>
                <a:cs typeface="宋体" panose="02010600030101010101" pitchFamily="2" charset="-122"/>
              </a:rPr>
              <a:t>Investment Group</a:t>
            </a:r>
            <a:endParaRPr lang="en-US" sz="1800" dirty="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lang="en-US" sz="1800" dirty="0">
                <a:latin typeface="宋体" panose="02010600030101010101" pitchFamily="2" charset="-122"/>
                <a:cs typeface="宋体" panose="02010600030101010101" pitchFamily="2" charset="-122"/>
              </a:rPr>
              <a:t>Nu Skin China</a:t>
            </a:r>
            <a:endParaRPr sz="1800">
              <a:latin typeface="宋体" panose="02010600030101010101" pitchFamily="2" charset="-122"/>
              <a:cs typeface="宋体" panose="02010600030101010101" pitchFamily="2" charset="-122"/>
            </a:endParaRPr>
          </a:p>
          <a:p>
            <a:pPr marL="298450" indent="-285750">
              <a:lnSpc>
                <a:spcPct val="100000"/>
              </a:lnSpc>
              <a:spcBef>
                <a:spcPts val="370"/>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NHD </a:t>
            </a:r>
            <a:r>
              <a:rPr lang="en-US" sz="1800" dirty="0">
                <a:latin typeface="宋体" panose="02010600030101010101" pitchFamily="2" charset="-122"/>
                <a:cs typeface="宋体" panose="02010600030101010101" pitchFamily="2" charset="-122"/>
              </a:rPr>
              <a:t>China</a:t>
            </a:r>
            <a:endParaRPr sz="180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lang="en-US" sz="1800">
                <a:latin typeface="宋体" panose="02010600030101010101" pitchFamily="2" charset="-122"/>
                <a:cs typeface="宋体" panose="02010600030101010101" pitchFamily="2" charset="-122"/>
              </a:rPr>
              <a:t>Nivea China</a:t>
            </a:r>
            <a:endParaRPr sz="180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lang="en-US" sz="1800">
                <a:latin typeface="宋体" panose="02010600030101010101" pitchFamily="2" charset="-122"/>
                <a:cs typeface="宋体" panose="02010600030101010101" pitchFamily="2" charset="-122"/>
              </a:rPr>
              <a:t>Fed Express China</a:t>
            </a:r>
            <a:endParaRPr lang="en-US" sz="1800">
              <a:latin typeface="宋体" panose="02010600030101010101" pitchFamily="2" charset="-122"/>
              <a:cs typeface="宋体" panose="02010600030101010101" pitchFamily="2" charset="-122"/>
            </a:endParaRPr>
          </a:p>
        </p:txBody>
      </p:sp>
      <p:sp>
        <p:nvSpPr>
          <p:cNvPr id="168" name="object 82"/>
          <p:cNvSpPr txBox="1"/>
          <p:nvPr/>
        </p:nvSpPr>
        <p:spPr>
          <a:xfrm>
            <a:off x="8454390" y="5221605"/>
            <a:ext cx="3239770" cy="566420"/>
          </a:xfrm>
          <a:prstGeom prst="rect">
            <a:avLst/>
          </a:prstGeom>
        </p:spPr>
        <p:txBody>
          <a:bodyPr vert="horz" wrap="square" lIns="0" tIns="12700" rIns="0" bIns="0" rtlCol="0">
            <a:spAutoFit/>
          </a:bodyPr>
          <a:p>
            <a:pPr marL="12700">
              <a:lnSpc>
                <a:spcPct val="100000"/>
              </a:lnSpc>
              <a:spcBef>
                <a:spcPts val="100"/>
              </a:spcBef>
            </a:pPr>
            <a:r>
              <a:rPr sz="1800" spc="-20" dirty="0">
                <a:latin typeface="Calibri" panose="020F0502020204030204"/>
                <a:cs typeface="Calibri" panose="020F0502020204030204"/>
              </a:rPr>
              <a:t>Haaga-Hela </a:t>
            </a:r>
            <a:r>
              <a:rPr lang="en-US" sz="1800" spc="-20" dirty="0">
                <a:latin typeface="Calibri" panose="020F0502020204030204"/>
                <a:cs typeface="Calibri" panose="020F0502020204030204"/>
              </a:rPr>
              <a:t>University of Applied Science</a:t>
            </a:r>
            <a:endParaRPr lang="en-US" sz="1800" spc="-20" dirty="0">
              <a:latin typeface="Calibri" panose="020F0502020204030204"/>
              <a:cs typeface="Calibri" panose="020F0502020204030204"/>
            </a:endParaRPr>
          </a:p>
        </p:txBody>
      </p:sp>
      <p:sp>
        <p:nvSpPr>
          <p:cNvPr id="169" name="object 84"/>
          <p:cNvSpPr txBox="1"/>
          <p:nvPr/>
        </p:nvSpPr>
        <p:spPr>
          <a:xfrm>
            <a:off x="8380730" y="6314440"/>
            <a:ext cx="3520440" cy="579120"/>
          </a:xfrm>
          <a:prstGeom prst="rect">
            <a:avLst/>
          </a:prstGeom>
        </p:spPr>
        <p:txBody>
          <a:bodyPr vert="horz" wrap="square" lIns="0" tIns="12700" rIns="0" bIns="0" rtlCol="0">
            <a:spAutoFit/>
          </a:bodyPr>
          <a:p>
            <a:pPr marL="12700" algn="l">
              <a:lnSpc>
                <a:spcPct val="100000"/>
              </a:lnSpc>
              <a:spcBef>
                <a:spcPts val="100"/>
              </a:spcBef>
              <a:buClrTx/>
              <a:buSzTx/>
              <a:buFontTx/>
            </a:pPr>
            <a:r>
              <a:rPr lang="en-US" sz="1800" spc="-120" dirty="0">
                <a:latin typeface="Calibri" panose="020F0502020204030204"/>
                <a:cs typeface="Calibri" panose="020F0502020204030204"/>
              </a:rPr>
              <a:t> </a:t>
            </a:r>
            <a:r>
              <a:rPr lang="en-US" spc="-120" dirty="0">
                <a:latin typeface="Calibri" panose="020F0502020204030204"/>
                <a:cs typeface="Calibri" panose="020F0502020204030204"/>
                <a:sym typeface="+mn-ea"/>
              </a:rPr>
              <a:t>University of San Francisco</a:t>
            </a:r>
            <a:endParaRPr lang="en-US" spc="-120" dirty="0">
              <a:solidFill>
                <a:schemeClr val="tx1"/>
              </a:solidFill>
              <a:latin typeface="Calibri" panose="020F0502020204030204"/>
              <a:cs typeface="Calibri" panose="020F0502020204030204"/>
            </a:endParaRPr>
          </a:p>
          <a:p>
            <a:pPr marL="12700">
              <a:lnSpc>
                <a:spcPct val="100000"/>
              </a:lnSpc>
              <a:spcBef>
                <a:spcPts val="100"/>
              </a:spcBef>
            </a:pPr>
            <a:endParaRPr sz="1800">
              <a:latin typeface="宋体" panose="02010600030101010101" pitchFamily="2" charset="-122"/>
              <a:cs typeface="宋体" panose="02010600030101010101" pitchFamily="2" charset="-122"/>
            </a:endParaRPr>
          </a:p>
        </p:txBody>
      </p:sp>
      <p:sp>
        <p:nvSpPr>
          <p:cNvPr id="170" name="object 53"/>
          <p:cNvSpPr txBox="1"/>
          <p:nvPr/>
        </p:nvSpPr>
        <p:spPr>
          <a:xfrm>
            <a:off x="1233805" y="6149975"/>
            <a:ext cx="2289175" cy="566420"/>
          </a:xfrm>
          <a:prstGeom prst="rect">
            <a:avLst/>
          </a:prstGeom>
        </p:spPr>
        <p:txBody>
          <a:bodyPr vert="horz" wrap="square" lIns="0" tIns="12700" rIns="0" bIns="0" rtlCol="0">
            <a:spAutoFit/>
          </a:bodyPr>
          <a:p>
            <a:pPr marL="12700">
              <a:lnSpc>
                <a:spcPct val="100000"/>
              </a:lnSpc>
              <a:spcBef>
                <a:spcPts val="100"/>
              </a:spcBef>
            </a:pPr>
            <a:r>
              <a:rPr lang="en-US" sz="1800">
                <a:latin typeface="宋体" panose="02010600030101010101" pitchFamily="2" charset="-122"/>
                <a:cs typeface="宋体" panose="02010600030101010101" pitchFamily="2" charset="-122"/>
              </a:rPr>
              <a:t>Singapore Gleneagle Hospital</a:t>
            </a:r>
            <a:endParaRPr lang="en-US" sz="180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2147482617" descr="b17735391966d375b9ab76170aaaf59"/>
          <p:cNvPicPr>
            <a:picLocks noChangeAspect="1"/>
          </p:cNvPicPr>
          <p:nvPr/>
        </p:nvPicPr>
        <p:blipFill>
          <a:blip r:embed="rId1"/>
          <a:stretch>
            <a:fillRect/>
          </a:stretch>
        </p:blipFill>
        <p:spPr>
          <a:xfrm>
            <a:off x="3526790" y="1316990"/>
            <a:ext cx="2188845" cy="1460500"/>
          </a:xfrm>
          <a:prstGeom prst="rect">
            <a:avLst/>
          </a:prstGeom>
          <a:noFill/>
          <a:ln w="9525">
            <a:noFill/>
          </a:ln>
        </p:spPr>
      </p:pic>
      <p:pic>
        <p:nvPicPr>
          <p:cNvPr id="10" name="图片 9"/>
          <p:cNvPicPr>
            <a:picLocks noChangeAspect="1"/>
          </p:cNvPicPr>
          <p:nvPr/>
        </p:nvPicPr>
        <p:blipFill>
          <a:blip r:embed="rId2"/>
          <a:stretch>
            <a:fillRect/>
          </a:stretch>
        </p:blipFill>
        <p:spPr>
          <a:xfrm>
            <a:off x="6214745" y="1316990"/>
            <a:ext cx="2005330" cy="1504315"/>
          </a:xfrm>
          <a:prstGeom prst="rect">
            <a:avLst/>
          </a:prstGeom>
        </p:spPr>
      </p:pic>
      <p:sp>
        <p:nvSpPr>
          <p:cNvPr id="11" name="object 3"/>
          <p:cNvSpPr/>
          <p:nvPr>
            <p:custDataLst>
              <p:tags r:id="rId3"/>
            </p:custDataLst>
          </p:nvPr>
        </p:nvSpPr>
        <p:spPr>
          <a:xfrm>
            <a:off x="8858885" y="1294765"/>
            <a:ext cx="2251075" cy="1504315"/>
          </a:xfrm>
          <a:prstGeom prst="rect">
            <a:avLst/>
          </a:prstGeom>
          <a:blipFill>
            <a:blip r:embed="rId4" cstate="print"/>
            <a:stretch>
              <a:fillRect/>
            </a:stretch>
          </a:blipFill>
        </p:spPr>
        <p:txBody>
          <a:bodyPr wrap="square" lIns="0" tIns="0" rIns="0" bIns="0" rtlCol="0"/>
          <a:p/>
        </p:txBody>
      </p:sp>
      <p:sp>
        <p:nvSpPr>
          <p:cNvPr id="12" name="文本框 11"/>
          <p:cNvSpPr txBox="1"/>
          <p:nvPr/>
        </p:nvSpPr>
        <p:spPr>
          <a:xfrm>
            <a:off x="436245" y="2827655"/>
            <a:ext cx="11464290" cy="3753485"/>
          </a:xfrm>
          <a:prstGeom prst="rect">
            <a:avLst/>
          </a:prstGeom>
          <a:noFill/>
          <a:ln w="9525">
            <a:noFill/>
          </a:ln>
        </p:spPr>
        <p:txBody>
          <a:bodyPr wrap="square">
            <a:spAutoFit/>
          </a:bodyPr>
          <a:p>
            <a:pPr marL="285750" indent="-285750">
              <a:lnSpc>
                <a:spcPct val="1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February 2020</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Mr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Edwin Ngoi visited Rotary Club and Sithar Coffee Factory in Myanmar to promote the</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“Coffee for Peace”</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project.</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Arial" panose="020B0604020202020204" pitchFamily="34" charset="0"/>
              <a:buChar char="•"/>
            </a:pP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In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December 2019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he opening ceremony of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NHC Health International Innovation Center (Suzhou) Co. Ltd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September 2-7</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2019</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Singapore famous businessman, the honor of Goi Family, Founder of TYJ Group and Executive Chairman of GSH Corporation - Sam Goi, invited 15 Goi brothers to visit TYJ factory, GSH Corporate Office, Sutera Harbour Hotel at Sabah and Sabah Mantanani Island.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In July 2019,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Mr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Edwin Ngoi participated in the Centennial Celebration of Rotary Club of Manila.</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In May 2019, Prof. Salvador Aceves, Senior Vice President of Regis University, visited Suzhou and Shanghai to achieve strategic cooperation.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12-13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November 2018</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 Sino-Finnish conference on smart cities, health care and elderly care was held in Suzhou. A press release was released on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hlinkClick r:id="rId5" action="ppaction://hlinkfile"/>
              </a:rPr>
              <a:t>LinkedIn</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and some other media platforms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00000"/>
              </a:lnSpc>
              <a:buFont typeface="Arial" panose="020B0604020202020204" pitchFamily="34" charset="0"/>
              <a:buChar char="•"/>
            </a:pP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October, Mr. Edwin Ngoi was in the U.S. for nearly a month, visiting a number of hospitals and partners to explore opportunities of cooperation in the China market.</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24-27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May 2018, the medical school of University of San Fransisco convened a conference that explored MNCs' strategy evolutions in China in the new era.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Arial" panose="020B0604020202020204" pitchFamily="34" charset="0"/>
              <a:buChar char="•"/>
            </a:pP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In May 2018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Haaga-Helia</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University of Applied Sciences came to Shanghai to meet with prospective partners.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Arial" panose="020B0604020202020204" pitchFamily="34"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22-25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April 2018 Mr Edwin Ngoi went to Vietnam for a charity event of Rotary International and Roots of Peace.</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2553970" y="523240"/>
            <a:ext cx="6477000" cy="460375"/>
          </a:xfrm>
          <a:prstGeom prst="rect">
            <a:avLst/>
          </a:prstGeom>
          <a:noFill/>
          <a:ln w="9525">
            <a:noFill/>
          </a:ln>
        </p:spPr>
        <p:txBody>
          <a:bodyPr wrap="square">
            <a:spAutoFit/>
          </a:bodyPr>
          <a:p>
            <a:pPr marL="12700" algn="l">
              <a:spcBef>
                <a:spcPts val="100"/>
              </a:spcBef>
              <a:buClrTx/>
              <a:buSzTx/>
              <a:buFontTx/>
            </a:pPr>
            <a:r>
              <a:rPr lang="en-US" sz="2400" b="1" dirty="0">
                <a:latin typeface="微软雅黑" panose="020B0503020204020204" pitchFamily="34" charset="-122"/>
                <a:ea typeface="微软雅黑" panose="020B0503020204020204" pitchFamily="34" charset="-122"/>
              </a:rPr>
              <a:t>15.Marketing events in 2018-2020</a:t>
            </a:r>
            <a:endParaRPr lang="en-US" sz="2400" b="1" dirty="0">
              <a:latin typeface="微软雅黑" panose="020B0503020204020204" pitchFamily="34" charset="-122"/>
              <a:ea typeface="微软雅黑" panose="020B0503020204020204" pitchFamily="34" charset="-122"/>
            </a:endParaRPr>
          </a:p>
        </p:txBody>
      </p:sp>
      <p:pic>
        <p:nvPicPr>
          <p:cNvPr id="14" name="图片 -2147482613" descr="11"/>
          <p:cNvPicPr>
            <a:picLocks noChangeAspect="1"/>
          </p:cNvPicPr>
          <p:nvPr>
            <p:custDataLst>
              <p:tags r:id="rId6"/>
            </p:custDataLst>
          </p:nvPr>
        </p:nvPicPr>
        <p:blipFill>
          <a:blip r:embed="rId7"/>
          <a:stretch>
            <a:fillRect/>
          </a:stretch>
        </p:blipFill>
        <p:spPr>
          <a:xfrm>
            <a:off x="882015" y="1310640"/>
            <a:ext cx="2012315" cy="15106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5"/>
          <p:cNvSpPr/>
          <p:nvPr/>
        </p:nvSpPr>
        <p:spPr>
          <a:xfrm>
            <a:off x="9619488" y="0"/>
            <a:ext cx="2572511" cy="6856476"/>
          </a:xfrm>
          <a:prstGeom prst="rect">
            <a:avLst/>
          </a:prstGeom>
          <a:blipFill>
            <a:blip r:embed="rId1" cstate="print"/>
            <a:stretch>
              <a:fillRect/>
            </a:stretch>
          </a:blipFill>
        </p:spPr>
        <p:txBody>
          <a:bodyPr wrap="square" lIns="0" tIns="0" rIns="0" bIns="0" rtlCol="0"/>
          <a:p/>
        </p:txBody>
      </p:sp>
      <p:pic>
        <p:nvPicPr>
          <p:cNvPr id="2" name="图片 1"/>
          <p:cNvPicPr>
            <a:picLocks noChangeAspect="1"/>
          </p:cNvPicPr>
          <p:nvPr/>
        </p:nvPicPr>
        <p:blipFill>
          <a:blip r:embed="rId2"/>
          <a:stretch>
            <a:fillRect/>
          </a:stretch>
        </p:blipFill>
        <p:spPr>
          <a:xfrm>
            <a:off x="7253058" y="1844824"/>
            <a:ext cx="1770865" cy="1828800"/>
          </a:xfrm>
          <a:prstGeom prst="rect">
            <a:avLst/>
          </a:prstGeom>
        </p:spPr>
      </p:pic>
      <p:sp>
        <p:nvSpPr>
          <p:cNvPr id="3" name="object 2"/>
          <p:cNvSpPr txBox="1"/>
          <p:nvPr/>
        </p:nvSpPr>
        <p:spPr>
          <a:xfrm>
            <a:off x="2135560" y="451484"/>
            <a:ext cx="5688632" cy="381635"/>
          </a:xfrm>
          <a:prstGeom prst="rect">
            <a:avLst/>
          </a:prstGeom>
        </p:spPr>
        <p:txBody>
          <a:bodyPr vert="horz" wrap="square" lIns="0" tIns="12700" rIns="0" bIns="0" rtlCol="0">
            <a:spAutoFit/>
          </a:bodyPr>
          <a:p>
            <a:pPr marL="12700">
              <a:lnSpc>
                <a:spcPct val="100000"/>
              </a:lnSpc>
              <a:spcBef>
                <a:spcPts val="100"/>
              </a:spcBef>
              <a:buClrTx/>
              <a:buSzTx/>
              <a:buFontTx/>
            </a:pPr>
            <a:r>
              <a:rPr lang="en-US" sz="2400" b="1" dirty="0">
                <a:latin typeface="微软雅黑" panose="020B0503020204020204" pitchFamily="34" charset="-122"/>
                <a:ea typeface="微软雅黑" panose="020B0503020204020204" pitchFamily="34" charset="-122"/>
              </a:rPr>
              <a:t>16.Founder and CEO Personal profile</a:t>
            </a:r>
            <a:endParaRPr lang="en-US" sz="2400" b="1"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577215" y="1428750"/>
            <a:ext cx="6214745" cy="5077460"/>
          </a:xfrm>
          <a:prstGeom prst="rect">
            <a:avLst/>
          </a:prstGeom>
          <a:noFill/>
          <a:ln w="9525">
            <a:noFill/>
          </a:ln>
        </p:spPr>
        <p:txBody>
          <a:bodyPr wrap="square">
            <a:spAutoFit/>
          </a:bodyPr>
          <a:p>
            <a:pPr indent="0"/>
            <a:r>
              <a:rPr lang="en-US" b="0">
                <a:latin typeface="Calibri" panose="020F0502020204030204" charset="0"/>
                <a:ea typeface="宋体" panose="02010600030101010101" pitchFamily="2" charset="-122"/>
                <a:cs typeface="Times New Roman" panose="02020603050405020304" charset="0"/>
              </a:rPr>
              <a:t>Edwin Ngoi is a serial entrepreneur with rich experience in the fields of healthcare, sports and education. He is Founder and CEO of NHC Health International Innovation Center (Suzhou) Co.Ltd,  NHC Capital (Shanghai) Co. Ltd. and Venture E (Shanghai) Co. Ltd. He is a member of the Shanghai Singapore Business Association in Shanghai and also a member of the International Education Expert Council of Haaga-Helia University of Applied Sciences in Finland. He enjoys working in philantrophy projects and is a member of the Rotary International. Prior to this, he held senior management positions at multinational companies such as Teradyne Singapore, BHP Lysaght Taiwan and China (Carrier, Whirlpool, Sara Lee and Lion Nathan China) and Singapore Tee Yih Jia (Baoding) Dairy Food. He holds an EMBA from the University of San Francisco, an MBA from the University of Texas at Arlington, and a BBA in MIS from Idaho State University</a:t>
            </a:r>
            <a:r>
              <a:rPr lang="en-US" sz="1200" b="0">
                <a:latin typeface="Calibri" panose="020F0502020204030204" charset="0"/>
                <a:ea typeface="宋体" panose="02010600030101010101" pitchFamily="2" charset="-122"/>
                <a:cs typeface="Times New Roman" panose="02020603050405020304" charset="0"/>
              </a:rPr>
              <a:t>.</a:t>
            </a:r>
            <a:endParaRPr lang="en-US" altLang="en-US" sz="1200" b="0">
              <a:latin typeface="Calibri" panose="020F05020202040302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pic>
        <p:nvPicPr>
          <p:cNvPr id="10" name="图片 9"/>
          <p:cNvPicPr>
            <a:picLocks noChangeAspect="1"/>
          </p:cNvPicPr>
          <p:nvPr/>
        </p:nvPicPr>
        <p:blipFill>
          <a:blip r:embed="rId1"/>
          <a:srcRect t="3854" r="3276"/>
          <a:stretch>
            <a:fillRect/>
          </a:stretch>
        </p:blipFill>
        <p:spPr>
          <a:xfrm>
            <a:off x="5532866" y="4128251"/>
            <a:ext cx="1245870" cy="1353820"/>
          </a:xfrm>
          <a:prstGeom prst="rect">
            <a:avLst/>
          </a:prstGeom>
          <a:noFill/>
          <a:ln w="9525">
            <a:noFill/>
          </a:ln>
        </p:spPr>
      </p:pic>
      <p:pic>
        <p:nvPicPr>
          <p:cNvPr id="12" name="图片 11"/>
          <p:cNvPicPr>
            <a:picLocks noGrp="1" noChangeAspect="1"/>
          </p:cNvPicPr>
          <p:nvPr/>
        </p:nvPicPr>
        <p:blipFill>
          <a:blip r:embed="rId2"/>
          <a:srcRect t="4106" r="3328" b="14055"/>
          <a:stretch>
            <a:fillRect/>
          </a:stretch>
        </p:blipFill>
        <p:spPr>
          <a:xfrm>
            <a:off x="289023" y="1285875"/>
            <a:ext cx="1177290" cy="1432560"/>
          </a:xfrm>
          <a:prstGeom prst="rect">
            <a:avLst/>
          </a:prstGeom>
          <a:noFill/>
          <a:ln w="9525">
            <a:noFill/>
          </a:ln>
        </p:spPr>
      </p:pic>
      <p:pic>
        <p:nvPicPr>
          <p:cNvPr id="13" name="图片 12" descr="Pasi%202"/>
          <p:cNvPicPr>
            <a:picLocks noChangeAspect="1"/>
          </p:cNvPicPr>
          <p:nvPr/>
        </p:nvPicPr>
        <p:blipFill>
          <a:blip r:embed="rId3"/>
          <a:srcRect l="8444" t="5861" r="13335" b="-2159"/>
          <a:stretch>
            <a:fillRect/>
          </a:stretch>
        </p:blipFill>
        <p:spPr>
          <a:xfrm>
            <a:off x="346865" y="2792194"/>
            <a:ext cx="1061605" cy="1310400"/>
          </a:xfrm>
          <a:prstGeom prst="rect">
            <a:avLst/>
          </a:prstGeom>
          <a:noFill/>
          <a:ln w="9525">
            <a:noFill/>
          </a:ln>
        </p:spPr>
      </p:pic>
      <p:pic>
        <p:nvPicPr>
          <p:cNvPr id="14" name="图片 13" descr="IMG_5951"/>
          <p:cNvPicPr>
            <a:picLocks noChangeAspect="1"/>
          </p:cNvPicPr>
          <p:nvPr/>
        </p:nvPicPr>
        <p:blipFill>
          <a:blip r:embed="rId4"/>
          <a:srcRect t="5170" r="4745"/>
          <a:stretch>
            <a:fillRect/>
          </a:stretch>
        </p:blipFill>
        <p:spPr>
          <a:xfrm>
            <a:off x="238945" y="5445224"/>
            <a:ext cx="1292860" cy="1287145"/>
          </a:xfrm>
          <a:prstGeom prst="rect">
            <a:avLst/>
          </a:prstGeom>
          <a:noFill/>
          <a:ln w="9525">
            <a:noFill/>
          </a:ln>
        </p:spPr>
      </p:pic>
      <p:sp>
        <p:nvSpPr>
          <p:cNvPr id="16" name="文本框 15"/>
          <p:cNvSpPr txBox="1"/>
          <p:nvPr/>
        </p:nvSpPr>
        <p:spPr>
          <a:xfrm>
            <a:off x="6946376" y="4085578"/>
            <a:ext cx="5135890" cy="1384995"/>
          </a:xfrm>
          <a:prstGeom prst="rect">
            <a:avLst/>
          </a:prstGeom>
          <a:noFill/>
          <a:ln w="9525">
            <a:noFill/>
          </a:ln>
        </p:spPr>
        <p:txBody>
          <a:bodyPr wrap="square">
            <a:spAutoFit/>
          </a:bodyPr>
          <a:p>
            <a:pPr algn="l"/>
            <a:r>
              <a:rPr lang="en-US" altLang="zh-CN" sz="1400" b="1" dirty="0">
                <a:latin typeface="Verdana" panose="020B0604030504040204" charset="0"/>
                <a:cs typeface="Verdana" panose="020B0604030504040204" charset="0"/>
              </a:rPr>
              <a:t>Roger Chen</a:t>
            </a:r>
            <a:r>
              <a:rPr lang="en-US" altLang="zh-CN" sz="1400" b="0" dirty="0">
                <a:latin typeface="Verdana" panose="020B0604030504040204" charset="0"/>
                <a:cs typeface="Verdana" panose="020B0604030504040204" charset="0"/>
              </a:rPr>
              <a:t>, Professor in Strategy, University of San Francisco, USA. </a:t>
            </a:r>
            <a:endParaRPr lang="en-US" altLang="zh-CN" sz="1400" b="0" dirty="0">
              <a:latin typeface="Verdana" panose="020B0604030504040204" charset="0"/>
              <a:cs typeface="Verdana" panose="020B0604030504040204" charset="0"/>
            </a:endParaRPr>
          </a:p>
          <a:p>
            <a:pPr algn="l"/>
            <a:endParaRPr lang="en-US" altLang="zh-CN" sz="1400" b="0" dirty="0">
              <a:latin typeface="Verdana" panose="020B0604030504040204" charset="0"/>
              <a:cs typeface="Verdana" panose="020B0604030504040204" charset="0"/>
            </a:endParaRPr>
          </a:p>
          <a:p>
            <a:pPr algn="l"/>
            <a:r>
              <a:rPr lang="en-US" altLang="zh-CN" sz="1400" b="0" dirty="0">
                <a:latin typeface="Verdana" panose="020B0604030504040204" charset="0"/>
                <a:cs typeface="Verdana" panose="020B0604030504040204" charset="0"/>
              </a:rPr>
              <a:t>He has advised Intel, Caterpillar, Tyco Electronics, etc. He holds a PhD in Strategy form the University of Texas at Dallas.  </a:t>
            </a:r>
            <a:endParaRPr lang="en-US" altLang="zh-CN" sz="1400" dirty="0">
              <a:latin typeface="Verdana" panose="020B0604030504040204" charset="0"/>
              <a:cs typeface="Verdana" panose="020B0604030504040204" charset="0"/>
            </a:endParaRPr>
          </a:p>
        </p:txBody>
      </p:sp>
      <p:sp>
        <p:nvSpPr>
          <p:cNvPr id="17" name="文本框 16"/>
          <p:cNvSpPr txBox="1"/>
          <p:nvPr/>
        </p:nvSpPr>
        <p:spPr>
          <a:xfrm>
            <a:off x="1628754" y="5651127"/>
            <a:ext cx="3527678" cy="1169551"/>
          </a:xfrm>
          <a:prstGeom prst="rect">
            <a:avLst/>
          </a:prstGeom>
          <a:noFill/>
          <a:ln w="9525">
            <a:noFill/>
          </a:ln>
        </p:spPr>
        <p:txBody>
          <a:bodyPr wrap="square">
            <a:spAutoFit/>
          </a:bodyPr>
          <a:p>
            <a:r>
              <a:rPr lang="en-US" altLang="zh-CN" sz="1400" b="1" dirty="0">
                <a:latin typeface="Verdana" panose="020B0604030504040204" charset="0"/>
                <a:cs typeface="Verdana" panose="020B0604030504040204" charset="0"/>
              </a:rPr>
              <a:t>Li </a:t>
            </a:r>
            <a:r>
              <a:rPr lang="en-US" altLang="zh-CN" sz="1400" b="1" dirty="0" err="1">
                <a:latin typeface="Verdana" panose="020B0604030504040204" charset="0"/>
                <a:cs typeface="Verdana" panose="020B0604030504040204" charset="0"/>
              </a:rPr>
              <a:t>Naihe</a:t>
            </a:r>
            <a:r>
              <a:rPr lang="en-US" altLang="zh-CN" sz="1400" b="0" dirty="0">
                <a:latin typeface="Verdana" panose="020B0604030504040204" charset="0"/>
                <a:cs typeface="Verdana" panose="020B0604030504040204" charset="0"/>
              </a:rPr>
              <a:t>, Chief Data Scientist of NHC Sports. </a:t>
            </a:r>
            <a:r>
              <a:rPr lang="en-US" altLang="zh-CN" sz="1400" dirty="0">
                <a:latin typeface="Verdana" panose="020B0604030504040204" charset="0"/>
                <a:cs typeface="Verdana" panose="020B0604030504040204" charset="0"/>
              </a:rPr>
              <a:t>He's an associate professor at Shanghai </a:t>
            </a:r>
            <a:r>
              <a:rPr lang="en-US" altLang="zh-CN" sz="1400" dirty="0" err="1">
                <a:latin typeface="Verdana" panose="020B0604030504040204" charset="0"/>
                <a:cs typeface="Verdana" panose="020B0604030504040204" charset="0"/>
              </a:rPr>
              <a:t>Jiaotong</a:t>
            </a:r>
            <a:r>
              <a:rPr lang="en-US" altLang="zh-CN" sz="1400" dirty="0">
                <a:latin typeface="Verdana" panose="020B0604030504040204" charset="0"/>
                <a:cs typeface="Verdana" panose="020B0604030504040204" charset="0"/>
              </a:rPr>
              <a:t> University and an expert on big data and AI</a:t>
            </a:r>
            <a:endParaRPr lang="en-US" altLang="zh-CN" sz="1400" dirty="0">
              <a:latin typeface="Verdana" panose="020B0604030504040204" charset="0"/>
              <a:cs typeface="Verdana" panose="020B0604030504040204" charset="0"/>
            </a:endParaRPr>
          </a:p>
        </p:txBody>
      </p:sp>
      <p:sp>
        <p:nvSpPr>
          <p:cNvPr id="18" name="文本框 17"/>
          <p:cNvSpPr txBox="1"/>
          <p:nvPr/>
        </p:nvSpPr>
        <p:spPr>
          <a:xfrm>
            <a:off x="1628754" y="2916027"/>
            <a:ext cx="3370712" cy="1169551"/>
          </a:xfrm>
          <a:prstGeom prst="rect">
            <a:avLst/>
          </a:prstGeom>
          <a:noFill/>
          <a:ln w="9525">
            <a:noFill/>
          </a:ln>
        </p:spPr>
        <p:txBody>
          <a:bodyPr wrap="square">
            <a:spAutoFit/>
          </a:bodyPr>
          <a:p>
            <a:pPr algn="l"/>
            <a:r>
              <a:rPr lang="en-US" altLang="zh-CN" sz="1400" b="1" dirty="0" err="1">
                <a:latin typeface="Verdana" panose="020B0604030504040204" charset="0"/>
                <a:cs typeface="Verdana" panose="020B0604030504040204" charset="0"/>
              </a:rPr>
              <a:t>Pasi</a:t>
            </a:r>
            <a:r>
              <a:rPr lang="en-US" altLang="zh-CN" sz="1400" b="1" dirty="0">
                <a:latin typeface="Verdana" panose="020B0604030504040204" charset="0"/>
                <a:cs typeface="Verdana" panose="020B0604030504040204" charset="0"/>
              </a:rPr>
              <a:t> </a:t>
            </a:r>
            <a:r>
              <a:rPr lang="en-US" altLang="zh-CN" sz="1400" b="1" dirty="0" err="1">
                <a:latin typeface="Verdana" panose="020B0604030504040204" charset="0"/>
                <a:cs typeface="Verdana" panose="020B0604030504040204" charset="0"/>
              </a:rPr>
              <a:t>Halmari</a:t>
            </a:r>
            <a:r>
              <a:rPr lang="en-US" altLang="zh-CN" sz="1400" b="0" dirty="0">
                <a:latin typeface="Verdana" panose="020B0604030504040204" charset="0"/>
                <a:cs typeface="Verdana" panose="020B0604030504040204" charset="0"/>
              </a:rPr>
              <a:t>, </a:t>
            </a:r>
            <a:r>
              <a:rPr lang="en-US" altLang="zh-CN" sz="1400" b="0" dirty="0" err="1">
                <a:latin typeface="Verdana" panose="020B0604030504040204" charset="0"/>
                <a:cs typeface="Verdana" panose="020B0604030504040204" charset="0"/>
              </a:rPr>
              <a:t>Haaga-Helia</a:t>
            </a:r>
            <a:r>
              <a:rPr lang="en-US" altLang="zh-CN" sz="1400" b="0" dirty="0">
                <a:latin typeface="Verdana" panose="020B0604030504040204" charset="0"/>
                <a:cs typeface="Verdana" panose="020B0604030504040204" charset="0"/>
              </a:rPr>
              <a:t> University of Applied Sciences, has over three decades of experiences of higher education in Finland and elsewhere.  </a:t>
            </a:r>
            <a:endParaRPr lang="en-US" altLang="zh-CN" sz="1400" dirty="0">
              <a:latin typeface="Verdana" panose="020B0604030504040204" charset="0"/>
              <a:cs typeface="Verdana" panose="020B0604030504040204" charset="0"/>
            </a:endParaRPr>
          </a:p>
        </p:txBody>
      </p:sp>
      <p:sp>
        <p:nvSpPr>
          <p:cNvPr id="19" name="文本框 18"/>
          <p:cNvSpPr txBox="1"/>
          <p:nvPr/>
        </p:nvSpPr>
        <p:spPr>
          <a:xfrm>
            <a:off x="1631895" y="1333440"/>
            <a:ext cx="3528392" cy="1384995"/>
          </a:xfrm>
          <a:prstGeom prst="rect">
            <a:avLst/>
          </a:prstGeom>
          <a:noFill/>
          <a:ln w="9525">
            <a:noFill/>
          </a:ln>
        </p:spPr>
        <p:txBody>
          <a:bodyPr wrap="square">
            <a:spAutoFit/>
          </a:bodyPr>
          <a:p>
            <a:pPr indent="0"/>
            <a:r>
              <a:rPr lang="en-US" altLang="zh-CN" sz="1400" b="1" dirty="0">
                <a:latin typeface="Verdana" panose="020B0604030504040204" charset="0"/>
                <a:cs typeface="Verdana" panose="020B0604030504040204" charset="0"/>
              </a:rPr>
              <a:t>Salvador </a:t>
            </a:r>
            <a:r>
              <a:rPr lang="en-US" altLang="zh-CN" sz="1400" b="1" dirty="0" err="1">
                <a:latin typeface="Verdana" panose="020B0604030504040204" charset="0"/>
                <a:cs typeface="Verdana" panose="020B0604030504040204" charset="0"/>
              </a:rPr>
              <a:t>Aceves</a:t>
            </a:r>
            <a:r>
              <a:rPr lang="en-US" altLang="zh-CN" sz="1400" b="0" dirty="0">
                <a:latin typeface="Verdana" panose="020B0604030504040204" charset="0"/>
                <a:cs typeface="Verdana" panose="020B0604030504040204" charset="0"/>
              </a:rPr>
              <a:t>, Senior Vice-president and CFO at Regis University, USA. Formerly he was Vice-Provost with Fordham University and Vice-Provost with the University of San Francisco. </a:t>
            </a:r>
            <a:endParaRPr lang="en-US" altLang="zh-CN" sz="1400" dirty="0">
              <a:latin typeface="Verdana" panose="020B0604030504040204" charset="0"/>
              <a:cs typeface="Verdana" panose="020B0604030504040204" charset="0"/>
            </a:endParaRPr>
          </a:p>
        </p:txBody>
      </p:sp>
      <p:pic>
        <p:nvPicPr>
          <p:cNvPr id="20" name="图片 19"/>
          <p:cNvPicPr>
            <a:picLocks noChangeAspect="1"/>
          </p:cNvPicPr>
          <p:nvPr/>
        </p:nvPicPr>
        <p:blipFill>
          <a:blip r:embed="rId5"/>
          <a:srcRect l="18355" t="6851" r="22443" b="-375"/>
          <a:stretch>
            <a:fillRect/>
          </a:stretch>
        </p:blipFill>
        <p:spPr>
          <a:xfrm>
            <a:off x="5532866" y="2734888"/>
            <a:ext cx="1051445" cy="1258719"/>
          </a:xfrm>
          <a:prstGeom prst="rect">
            <a:avLst/>
          </a:prstGeom>
          <a:noFill/>
          <a:ln w="9525">
            <a:noFill/>
          </a:ln>
        </p:spPr>
      </p:pic>
      <p:sp>
        <p:nvSpPr>
          <p:cNvPr id="23" name="文本框 22"/>
          <p:cNvSpPr txBox="1"/>
          <p:nvPr/>
        </p:nvSpPr>
        <p:spPr>
          <a:xfrm>
            <a:off x="6836642" y="2809145"/>
            <a:ext cx="5245624" cy="954107"/>
          </a:xfrm>
          <a:prstGeom prst="rect">
            <a:avLst/>
          </a:prstGeom>
          <a:noFill/>
          <a:ln w="9525">
            <a:noFill/>
          </a:ln>
        </p:spPr>
        <p:txBody>
          <a:bodyPr wrap="square">
            <a:spAutoFit/>
          </a:bodyPr>
          <a:p>
            <a:pPr algn="l"/>
            <a:r>
              <a:rPr lang="en-US" altLang="zh-CN" sz="1400" b="1" dirty="0">
                <a:latin typeface="Verdana" panose="020B0604030504040204" charset="0"/>
                <a:cs typeface="Verdana" panose="020B0604030504040204" charset="0"/>
              </a:rPr>
              <a:t>Dr. </a:t>
            </a:r>
            <a:r>
              <a:rPr lang="en-US" altLang="zh-CN" sz="1400" b="1" dirty="0" err="1">
                <a:latin typeface="Verdana" panose="020B0604030504040204" charset="0"/>
                <a:cs typeface="Verdana" panose="020B0604030504040204" charset="0"/>
              </a:rPr>
              <a:t>Ngoi</a:t>
            </a:r>
            <a:r>
              <a:rPr lang="en-US" altLang="zh-CN" sz="1400" b="1" dirty="0">
                <a:latin typeface="Verdana" panose="020B0604030504040204" charset="0"/>
                <a:cs typeface="Verdana" panose="020B0604030504040204" charset="0"/>
              </a:rPr>
              <a:t> Sing Shang</a:t>
            </a:r>
            <a:r>
              <a:rPr lang="en-US" altLang="zh-CN" sz="1400" b="0" dirty="0">
                <a:latin typeface="Verdana" panose="020B0604030504040204" charset="0"/>
                <a:cs typeface="Verdana" panose="020B0604030504040204" charset="0"/>
              </a:rPr>
              <a:t>, a renowned </a:t>
            </a:r>
            <a:r>
              <a:rPr lang="en-US" altLang="zh-CN" sz="1400" dirty="0">
                <a:latin typeface="Verdana" panose="020B0604030504040204" charset="0"/>
                <a:cs typeface="Verdana" panose="020B0604030504040204" charset="0"/>
                <a:sym typeface="+mn-ea"/>
              </a:rPr>
              <a:t>Consultant General Surgeon and Consultant Laparoscopic Surgeon at  </a:t>
            </a:r>
            <a:r>
              <a:rPr lang="en-US" altLang="zh-CN" sz="1400" dirty="0" err="1">
                <a:latin typeface="Verdana" panose="020B0604030504040204" charset="0"/>
                <a:cs typeface="Verdana" panose="020B0604030504040204" charset="0"/>
                <a:sym typeface="+mn-ea"/>
              </a:rPr>
              <a:t>Gleneagle</a:t>
            </a:r>
            <a:r>
              <a:rPr lang="en-US" altLang="zh-CN" sz="1400" dirty="0">
                <a:latin typeface="Verdana" panose="020B0604030504040204" charset="0"/>
                <a:cs typeface="Verdana" panose="020B0604030504040204" charset="0"/>
                <a:sym typeface="+mn-ea"/>
              </a:rPr>
              <a:t> Hospital and Mount Elizabeth Hospital in Singapore, where h</a:t>
            </a:r>
            <a:r>
              <a:rPr lang="en-US" altLang="zh-CN" sz="1400" b="0" dirty="0">
                <a:latin typeface="Verdana" panose="020B0604030504040204" charset="0"/>
                <a:cs typeface="Verdana" panose="020B0604030504040204" charset="0"/>
              </a:rPr>
              <a:t>e has his private practice. </a:t>
            </a:r>
            <a:endParaRPr lang="en-US" altLang="zh-CN" sz="1400" dirty="0">
              <a:latin typeface="Verdana" panose="020B0604030504040204" charset="0"/>
              <a:cs typeface="Verdana" panose="020B0604030504040204" charset="0"/>
            </a:endParaRPr>
          </a:p>
        </p:txBody>
      </p:sp>
      <p:sp>
        <p:nvSpPr>
          <p:cNvPr id="24" name="文本框 23"/>
          <p:cNvSpPr txBox="1"/>
          <p:nvPr/>
        </p:nvSpPr>
        <p:spPr>
          <a:xfrm>
            <a:off x="1628754" y="4301021"/>
            <a:ext cx="3527678" cy="954107"/>
          </a:xfrm>
          <a:prstGeom prst="rect">
            <a:avLst/>
          </a:prstGeom>
          <a:noFill/>
        </p:spPr>
        <p:txBody>
          <a:bodyPr wrap="square" rtlCol="0" anchor="t">
            <a:spAutoFit/>
          </a:bodyPr>
          <a:p>
            <a:r>
              <a:rPr lang="en-US" altLang="zh-CN" sz="1400" b="1" dirty="0" err="1">
                <a:latin typeface="Verdana" panose="020B0604030504040204" charset="0"/>
                <a:cs typeface="Verdana" panose="020B0604030504040204" charset="0"/>
              </a:rPr>
              <a:t>Tiina</a:t>
            </a:r>
            <a:r>
              <a:rPr lang="en-US" altLang="zh-CN" sz="1400" b="1" dirty="0">
                <a:latin typeface="Verdana" panose="020B0604030504040204" charset="0"/>
                <a:cs typeface="Verdana" panose="020B0604030504040204" charset="0"/>
              </a:rPr>
              <a:t> </a:t>
            </a:r>
            <a:r>
              <a:rPr lang="en-US" altLang="zh-CN" sz="1400" b="1" dirty="0" err="1">
                <a:latin typeface="Verdana" panose="020B0604030504040204" charset="0"/>
                <a:cs typeface="Verdana" panose="020B0604030504040204" charset="0"/>
              </a:rPr>
              <a:t>Laiho</a:t>
            </a:r>
            <a:r>
              <a:rPr lang="en-US" altLang="zh-CN" sz="1400" dirty="0">
                <a:latin typeface="Verdana" panose="020B0604030504040204" charset="0"/>
                <a:cs typeface="Verdana" panose="020B0604030504040204" charset="0"/>
              </a:rPr>
              <a:t>, </a:t>
            </a:r>
            <a:r>
              <a:rPr lang="en-US" altLang="zh-CN" sz="1400" dirty="0">
                <a:latin typeface="Verdana" panose="020B0604030504040204" charset="0"/>
                <a:cs typeface="Verdana" panose="020B0604030504040204" charset="0"/>
                <a:sym typeface="+mn-ea"/>
              </a:rPr>
              <a:t> Head of services and </a:t>
            </a:r>
            <a:r>
              <a:rPr lang="en-US" altLang="zh-CN" sz="1400" dirty="0" err="1">
                <a:latin typeface="Verdana" panose="020B0604030504040204" charset="0"/>
                <a:cs typeface="Verdana" panose="020B0604030504040204" charset="0"/>
                <a:sym typeface="+mn-ea"/>
              </a:rPr>
              <a:t>comms</a:t>
            </a:r>
            <a:r>
              <a:rPr lang="en-US" altLang="zh-CN" sz="1400" dirty="0">
                <a:latin typeface="Verdana" panose="020B0604030504040204" charset="0"/>
                <a:cs typeface="Verdana" panose="020B0604030504040204" charset="0"/>
                <a:sym typeface="+mn-ea"/>
              </a:rPr>
              <a:t> at CLIC Innovation Ltd &amp; </a:t>
            </a:r>
            <a:r>
              <a:rPr lang="en-US" altLang="zh-CN" sz="1400" dirty="0" err="1">
                <a:latin typeface="Verdana" panose="020B0604030504040204" charset="0"/>
                <a:cs typeface="Verdana" panose="020B0604030504040204" charset="0"/>
                <a:sym typeface="+mn-ea"/>
              </a:rPr>
              <a:t>Innoboost</a:t>
            </a:r>
            <a:r>
              <a:rPr lang="en-US" altLang="zh-CN" sz="1400" dirty="0">
                <a:latin typeface="Verdana" panose="020B0604030504040204" charset="0"/>
                <a:cs typeface="Verdana" panose="020B0604030504040204" charset="0"/>
                <a:sym typeface="+mn-ea"/>
              </a:rPr>
              <a:t> Manager of </a:t>
            </a:r>
            <a:r>
              <a:rPr lang="en-US" altLang="zh-CN" sz="1400" dirty="0" err="1">
                <a:latin typeface="Verdana" panose="020B0604030504040204" charset="0"/>
                <a:cs typeface="Verdana" panose="020B0604030504040204" charset="0"/>
                <a:sym typeface="+mn-ea"/>
              </a:rPr>
              <a:t>Haaga-Helia</a:t>
            </a:r>
            <a:r>
              <a:rPr lang="en-US" altLang="zh-CN" sz="1400" dirty="0">
                <a:latin typeface="Verdana" panose="020B0604030504040204" charset="0"/>
                <a:cs typeface="Verdana" panose="020B0604030504040204" charset="0"/>
                <a:sym typeface="+mn-ea"/>
              </a:rPr>
              <a:t> University of Applied Sciences.</a:t>
            </a:r>
            <a:endParaRPr lang="en-US" altLang="zh-CN" sz="1400" dirty="0">
              <a:latin typeface="Verdana" panose="020B0604030504040204" charset="0"/>
              <a:cs typeface="Verdana" panose="020B0604030504040204" charset="0"/>
              <a:sym typeface="+mn-ea"/>
            </a:endParaRPr>
          </a:p>
        </p:txBody>
      </p:sp>
      <p:pic>
        <p:nvPicPr>
          <p:cNvPr id="25" name="图片 24"/>
          <p:cNvPicPr>
            <a:picLocks noChangeAspect="1"/>
          </p:cNvPicPr>
          <p:nvPr/>
        </p:nvPicPr>
        <p:blipFill>
          <a:blip r:embed="rId6"/>
          <a:stretch>
            <a:fillRect/>
          </a:stretch>
        </p:blipFill>
        <p:spPr>
          <a:xfrm>
            <a:off x="346865" y="4221088"/>
            <a:ext cx="1077021" cy="1077021"/>
          </a:xfrm>
          <a:prstGeom prst="rect">
            <a:avLst/>
          </a:prstGeom>
        </p:spPr>
      </p:pic>
      <p:sp>
        <p:nvSpPr>
          <p:cNvPr id="26" name="文本框 25"/>
          <p:cNvSpPr txBox="1"/>
          <p:nvPr/>
        </p:nvSpPr>
        <p:spPr>
          <a:xfrm>
            <a:off x="2047875" y="469900"/>
            <a:ext cx="5080000" cy="460375"/>
          </a:xfrm>
          <a:prstGeom prst="rect">
            <a:avLst/>
          </a:prstGeom>
          <a:noFill/>
          <a:ln w="9525">
            <a:noFill/>
          </a:ln>
        </p:spPr>
        <p:txBody>
          <a:bodyPr>
            <a:spAutoFit/>
          </a:bodyPr>
          <a:p>
            <a:pPr indent="0"/>
            <a:r>
              <a:rPr lang="en-US" sz="2400" b="1" dirty="0">
                <a:latin typeface="微软雅黑" panose="020B0503020204020204" pitchFamily="34" charset="-122"/>
                <a:ea typeface="微软雅黑" panose="020B0503020204020204" pitchFamily="34" charset="-122"/>
              </a:rPr>
              <a:t>17.Advisors (part)</a:t>
            </a:r>
            <a:endParaRPr lang="en-US" sz="2400" b="1" dirty="0">
              <a:latin typeface="微软雅黑" panose="020B0503020204020204" pitchFamily="34" charset="-122"/>
              <a:ea typeface="微软雅黑" panose="020B0503020204020204" pitchFamily="34" charset="-122"/>
            </a:endParaRPr>
          </a:p>
        </p:txBody>
      </p:sp>
      <p:pic>
        <p:nvPicPr>
          <p:cNvPr id="27" name="图片 26" descr="微信图片_20190105200504"/>
          <p:cNvPicPr>
            <a:picLocks noChangeAspect="1"/>
          </p:cNvPicPr>
          <p:nvPr/>
        </p:nvPicPr>
        <p:blipFill>
          <a:blip r:embed="rId7"/>
          <a:srcRect l="25542" t="25554" r="40527" b="37686"/>
          <a:stretch>
            <a:fillRect/>
          </a:stretch>
        </p:blipFill>
        <p:spPr>
          <a:xfrm>
            <a:off x="5438510" y="1271988"/>
            <a:ext cx="1240155" cy="1343660"/>
          </a:xfrm>
          <a:prstGeom prst="rect">
            <a:avLst/>
          </a:prstGeom>
        </p:spPr>
      </p:pic>
      <p:sp>
        <p:nvSpPr>
          <p:cNvPr id="28" name="文本框 27"/>
          <p:cNvSpPr txBox="1"/>
          <p:nvPr/>
        </p:nvSpPr>
        <p:spPr>
          <a:xfrm>
            <a:off x="6778736" y="1257734"/>
            <a:ext cx="5303530" cy="1384995"/>
          </a:xfrm>
          <a:prstGeom prst="rect">
            <a:avLst/>
          </a:prstGeom>
          <a:noFill/>
          <a:ln w="9525">
            <a:noFill/>
          </a:ln>
        </p:spPr>
        <p:txBody>
          <a:bodyPr wrap="square">
            <a:spAutoFit/>
          </a:bodyPr>
          <a:p>
            <a:pPr algn="l"/>
            <a:r>
              <a:rPr lang="en-US" altLang="zh-CN" sz="1400" b="1" dirty="0">
                <a:latin typeface="Verdana" panose="020B0604030504040204" charset="0"/>
                <a:cs typeface="Verdana" panose="020B0604030504040204" charset="0"/>
              </a:rPr>
              <a:t>Tseng Cheng Hui</a:t>
            </a:r>
            <a:r>
              <a:rPr lang="en-US" altLang="zh-CN" sz="1400" b="0" dirty="0">
                <a:latin typeface="Verdana" panose="020B0604030504040204" charset="0"/>
                <a:cs typeface="Verdana" panose="020B0604030504040204" charset="0"/>
              </a:rPr>
              <a:t>, founder and former CEO of United World Chinese Bank, Former Vice-President of the Shanghai </a:t>
            </a:r>
            <a:r>
              <a:rPr lang="en-US" altLang="zh-CN" sz="1400" b="0" dirty="0" err="1">
                <a:latin typeface="Verdana" panose="020B0604030504040204" charset="0"/>
                <a:cs typeface="Verdana" panose="020B0604030504040204" charset="0"/>
              </a:rPr>
              <a:t>Ruidong</a:t>
            </a:r>
            <a:r>
              <a:rPr lang="en-US" altLang="zh-CN" sz="1400" b="0" dirty="0">
                <a:latin typeface="Verdana" panose="020B0604030504040204" charset="0"/>
                <a:cs typeface="Verdana" panose="020B0604030504040204" charset="0"/>
              </a:rPr>
              <a:t> Hospital. </a:t>
            </a:r>
            <a:endParaRPr lang="en-US" altLang="zh-CN" sz="1400" b="0" dirty="0">
              <a:latin typeface="Verdana" panose="020B0604030504040204" charset="0"/>
              <a:cs typeface="Verdana" panose="020B0604030504040204" charset="0"/>
            </a:endParaRPr>
          </a:p>
          <a:p>
            <a:pPr algn="l"/>
            <a:endParaRPr lang="en-US" altLang="zh-CN" sz="1400" dirty="0">
              <a:latin typeface="Verdana" panose="020B0604030504040204" charset="0"/>
              <a:cs typeface="Verdana" panose="020B0604030504040204" charset="0"/>
            </a:endParaRPr>
          </a:p>
          <a:p>
            <a:pPr algn="l"/>
            <a:r>
              <a:rPr lang="en-US" altLang="zh-CN" sz="1400" dirty="0">
                <a:latin typeface="Verdana" panose="020B0604030504040204" charset="0"/>
                <a:cs typeface="Verdana" panose="020B0604030504040204" charset="0"/>
              </a:rPr>
              <a:t>MBA of Taiwan University and Master of Law of Chinese Culture University.</a:t>
            </a:r>
            <a:endParaRPr lang="en-US" altLang="zh-CN" sz="1400" dirty="0">
              <a:latin typeface="Verdana" panose="020B0604030504040204" charset="0"/>
              <a:cs typeface="Verdan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1561465" cy="460375"/>
          </a:xfrm>
          <a:prstGeom prst="rect">
            <a:avLst/>
          </a:prstGeom>
          <a:noFill/>
        </p:spPr>
        <p:txBody>
          <a:bodyPr wrap="none" rtlCol="0" anchor="t">
            <a:spAutoFit/>
          </a:bodyPr>
          <a:p>
            <a:pPr algn="l">
              <a:buClrTx/>
              <a:buSzTx/>
              <a:buFontTx/>
            </a:pPr>
            <a:r>
              <a:rPr lang="en-US" sz="2400" b="1" dirty="0">
                <a:latin typeface="微软雅黑" panose="020B0503020204020204" pitchFamily="34" charset="-122"/>
                <a:ea typeface="微软雅黑" panose="020B0503020204020204" pitchFamily="34" charset="-122"/>
                <a:sym typeface="+mn-ea"/>
              </a:rPr>
              <a:t>Contents</a:t>
            </a: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45440" y="1577340"/>
            <a:ext cx="6027420" cy="4154170"/>
          </a:xfrm>
          <a:prstGeom prst="rect">
            <a:avLst/>
          </a:prstGeom>
          <a:noFill/>
        </p:spPr>
        <p:txBody>
          <a:bodyPr wrap="square" rtlCol="0">
            <a:spAutoFit/>
          </a:bodyPr>
          <a:p>
            <a:pPr marL="514350" indent="-514350">
              <a:buFont typeface="+mj-lt"/>
              <a:buAutoNum type="arabicPeriod"/>
            </a:pPr>
            <a:r>
              <a:rPr lang="en-US" sz="2400" spc="-5" dirty="0">
                <a:sym typeface="+mn-ea"/>
              </a:rPr>
              <a:t>Summary </a:t>
            </a:r>
            <a:endParaRPr lang="zh-CN" altLang="en-US" sz="2400">
              <a:ea typeface="宋体" panose="02010600030101010101" pitchFamily="2" charset="-122"/>
            </a:endParaRPr>
          </a:p>
          <a:p>
            <a:pPr marL="514350" indent="-514350">
              <a:buFont typeface="+mj-lt"/>
              <a:buAutoNum type="arabicPeriod"/>
            </a:pPr>
            <a:r>
              <a:rPr lang="en-US" sz="2400" kern="0" spc="-5" dirty="0">
                <a:latin typeface="Calibri" panose="020F0502020204030204"/>
                <a:ea typeface="+mj-ea"/>
                <a:cs typeface="Calibri" panose="020F0502020204030204"/>
                <a:sym typeface="+mn-ea"/>
              </a:rPr>
              <a:t>NHC BioTech Center: Roadmap</a:t>
            </a:r>
            <a:endParaRPr lang="zh-CN" altLang="en-US" sz="2400">
              <a:ea typeface="宋体" panose="02010600030101010101" pitchFamily="2" charset="-122"/>
            </a:endParaRPr>
          </a:p>
          <a:p>
            <a:pPr marL="514350" indent="-514350">
              <a:buFont typeface="+mj-lt"/>
              <a:buAutoNum type="arabicPeriod"/>
            </a:pPr>
            <a:r>
              <a:rPr lang="en-US" sz="2400" kern="0" spc="-5" dirty="0">
                <a:latin typeface="Calibri" panose="020F0502020204030204"/>
                <a:ea typeface="+mj-ea"/>
                <a:cs typeface="Calibri" panose="020F0502020204030204"/>
                <a:sym typeface="+mn-ea"/>
              </a:rPr>
              <a:t>NHC BioTech Center: Core products and services </a:t>
            </a:r>
            <a:endParaRPr lang="zh-CN" altLang="en-US" sz="2400">
              <a:ea typeface="宋体" panose="02010600030101010101" pitchFamily="2" charset="-122"/>
            </a:endParaRPr>
          </a:p>
          <a:p>
            <a:pPr marL="514350" indent="-514350">
              <a:buFont typeface="+mj-lt"/>
              <a:buAutoNum type="arabicPeriod"/>
            </a:pPr>
            <a:r>
              <a:rPr lang="en-US" sz="2400" kern="0" spc="-5" dirty="0">
                <a:latin typeface="Calibri" panose="020F0502020204030204"/>
                <a:ea typeface="+mj-ea"/>
                <a:cs typeface="Calibri" panose="020F0502020204030204"/>
                <a:sym typeface="+mn-ea"/>
              </a:rPr>
              <a:t>Nutrition health and medical application lab</a:t>
            </a:r>
            <a:endParaRPr sz="2400" dirty="0">
              <a:sym typeface="+mn-ea"/>
            </a:endParaRPr>
          </a:p>
          <a:p>
            <a:pPr marL="514350" indent="-514350" algn="l">
              <a:buFont typeface="+mj-lt"/>
              <a:buAutoNum type="arabicPeriod"/>
            </a:pPr>
            <a:r>
              <a:rPr lang="en-US" sz="2400" kern="0" spc="-5" dirty="0">
                <a:latin typeface="Calibri" panose="020F0502020204030204"/>
                <a:ea typeface="+mj-ea"/>
                <a:cs typeface="Calibri" panose="020F0502020204030204"/>
                <a:sym typeface="+mn-ea"/>
              </a:rPr>
              <a:t>Laboratory project promotion</a:t>
            </a:r>
            <a:endParaRPr lang="en-US" sz="2400" kern="0" spc="-5" dirty="0">
              <a:latin typeface="Calibri" panose="020F0502020204030204"/>
              <a:ea typeface="+mj-ea"/>
              <a:cs typeface="Calibri" panose="020F0502020204030204"/>
              <a:sym typeface="+mn-ea"/>
            </a:endParaRPr>
          </a:p>
          <a:p>
            <a:pPr marL="514350" indent="-514350">
              <a:buFont typeface="+mj-lt"/>
              <a:buAutoNum type="arabicPeriod"/>
            </a:pPr>
            <a:r>
              <a:rPr lang="en-US" sz="2400" kern="0" spc="-5" dirty="0">
                <a:latin typeface="Calibri" panose="020F0502020204030204"/>
                <a:ea typeface="+mj-ea"/>
                <a:cs typeface="Calibri" panose="020F0502020204030204"/>
                <a:sym typeface="+mn-ea"/>
              </a:rPr>
              <a:t>Big Data</a:t>
            </a:r>
            <a:endParaRPr lang="zh-CN" altLang="en-SG" sz="2400" dirty="0">
              <a:latin typeface="宋体" panose="02010600030101010101" pitchFamily="2" charset="-122"/>
              <a:ea typeface="宋体" panose="02010600030101010101" pitchFamily="2" charset="-122"/>
              <a:cs typeface="宋体" panose="02010600030101010101" pitchFamily="2" charset="-122"/>
              <a:sym typeface="+mn-ea"/>
            </a:endParaRPr>
          </a:p>
          <a:p>
            <a:pPr marL="514350" indent="-514350">
              <a:buFont typeface="+mj-lt"/>
              <a:buAutoNum type="arabicPeriod"/>
            </a:pPr>
            <a:r>
              <a:rPr lang="en-US" sz="2400" kern="0" spc="-5" dirty="0">
                <a:latin typeface="Calibri" panose="020F0502020204030204"/>
                <a:ea typeface="+mj-ea"/>
                <a:cs typeface="Calibri" panose="020F0502020204030204"/>
                <a:sym typeface="+mn-ea"/>
              </a:rPr>
              <a:t>Medical Center: AI-assisted immune cell therapy against cancer!</a:t>
            </a:r>
            <a:endParaRPr lang="en-US" sz="2400" kern="0" spc="-5" dirty="0">
              <a:latin typeface="Calibri" panose="020F0502020204030204"/>
              <a:ea typeface="+mj-ea"/>
              <a:cs typeface="Calibri" panose="020F0502020204030204"/>
              <a:sym typeface="+mn-ea"/>
            </a:endParaRPr>
          </a:p>
          <a:p>
            <a:pPr marL="514350" indent="-514350">
              <a:buFont typeface="+mj-lt"/>
              <a:buAutoNum type="arabicPeriod"/>
            </a:pPr>
            <a:r>
              <a:rPr lang="en-US" sz="2400" kern="0" spc="-5" dirty="0">
                <a:latin typeface="Calibri" panose="020F0502020204030204"/>
                <a:ea typeface="+mj-ea"/>
                <a:cs typeface="Calibri" panose="020F0502020204030204"/>
                <a:sym typeface="+mn-ea"/>
              </a:rPr>
              <a:t>Our office allocation and future needs</a:t>
            </a:r>
            <a:endParaRPr lang="en-US" altLang="en-US" sz="2400" kern="0" spc="-5" dirty="0">
              <a:latin typeface="Calibri" panose="020F0502020204030204"/>
              <a:ea typeface="+mj-ea"/>
              <a:cs typeface="Calibri" panose="020F0502020204030204"/>
              <a:sym typeface="+mn-ea"/>
            </a:endParaRPr>
          </a:p>
        </p:txBody>
      </p:sp>
      <p:sp>
        <p:nvSpPr>
          <p:cNvPr id="4" name="文本框 3"/>
          <p:cNvSpPr txBox="1"/>
          <p:nvPr/>
        </p:nvSpPr>
        <p:spPr>
          <a:xfrm>
            <a:off x="6142990" y="1946910"/>
            <a:ext cx="6202045" cy="3784600"/>
          </a:xfrm>
          <a:prstGeom prst="rect">
            <a:avLst/>
          </a:prstGeom>
          <a:noFill/>
        </p:spPr>
        <p:txBody>
          <a:bodyPr wrap="square" rtlCol="0" anchor="t">
            <a:spAutoFit/>
          </a:bodyPr>
          <a:p>
            <a:pPr marL="514350" indent="-514350">
              <a:buFont typeface="+mj-lt"/>
              <a:buAutoNum type="arabicPeriod" startAt="9"/>
            </a:pPr>
            <a:r>
              <a:rPr lang="en-US" sz="2400" kern="0" spc="-5" dirty="0">
                <a:latin typeface="Calibri" panose="020F0502020204030204"/>
                <a:ea typeface="+mj-ea"/>
                <a:cs typeface="Calibri" panose="020F0502020204030204"/>
                <a:sym typeface="+mn-ea"/>
              </a:rPr>
              <a:t>The profit model of incubator</a:t>
            </a:r>
            <a:endParaRPr lang="en-US" sz="2400" kern="0" spc="-5" dirty="0">
              <a:latin typeface="Calibri" panose="020F0502020204030204"/>
              <a:ea typeface="+mj-ea"/>
              <a:cs typeface="Calibri" panose="020F0502020204030204"/>
              <a:sym typeface="+mn-ea"/>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Finacial forecast</a:t>
            </a:r>
            <a:endParaRPr lang="en-US" sz="2400" kern="0" spc="-5" dirty="0">
              <a:latin typeface="Calibri" panose="020F0502020204030204"/>
              <a:ea typeface="+mj-ea"/>
              <a:cs typeface="Calibri" panose="020F0502020204030204"/>
              <a:sym typeface="+mn-ea"/>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Fund raising</a:t>
            </a:r>
            <a:endParaRPr lang="zh-CN" altLang="en-US" sz="2400">
              <a:ea typeface="宋体" panose="02010600030101010101" pitchFamily="2" charset="-122"/>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Exit strategy</a:t>
            </a:r>
            <a:endParaRPr lang="zh-CN" altLang="en-US" sz="2400">
              <a:ea typeface="宋体" panose="02010600030101010101" pitchFamily="2" charset="-122"/>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Our partners</a:t>
            </a:r>
            <a:endParaRPr lang="zh-CN" altLang="en-US" sz="2400">
              <a:ea typeface="宋体" panose="02010600030101010101" pitchFamily="2" charset="-122"/>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Our partners and customers (part)</a:t>
            </a:r>
            <a:endParaRPr lang="zh-CN" altLang="en-US" sz="2400">
              <a:ea typeface="宋体" panose="02010600030101010101" pitchFamily="2" charset="-122"/>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 Marketing events in 2018-2020</a:t>
            </a:r>
            <a:endParaRPr lang="zh-CN" altLang="en-US" sz="2400">
              <a:ea typeface="宋体" panose="02010600030101010101" pitchFamily="2" charset="-122"/>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Founder and CEO's profile</a:t>
            </a:r>
            <a:endParaRPr lang="zh-CN" altLang="en-US" sz="2400">
              <a:ea typeface="宋体" panose="02010600030101010101" pitchFamily="2" charset="-122"/>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Advisors (part)</a:t>
            </a:r>
            <a:endParaRPr lang="zh-CN" altLang="en-US" sz="2400">
              <a:ea typeface="宋体" panose="02010600030101010101" pitchFamily="2" charset="-122"/>
            </a:endParaRPr>
          </a:p>
          <a:p>
            <a:pPr marL="514350" indent="-514350">
              <a:buFont typeface="+mj-lt"/>
              <a:buAutoNum type="arabicPeriod" startAt="9"/>
            </a:pPr>
            <a:r>
              <a:rPr lang="en-US" sz="2400" kern="0" spc="-5" dirty="0">
                <a:latin typeface="Calibri" panose="020F0502020204030204"/>
                <a:ea typeface="+mj-ea"/>
                <a:cs typeface="Calibri" panose="020F0502020204030204"/>
                <a:sym typeface="+mn-ea"/>
              </a:rPr>
              <a:t>Contact us</a:t>
            </a:r>
            <a:endParaRPr lang="en-US" altLang="en-US" sz="2400" kern="0" spc="-5" dirty="0">
              <a:latin typeface="Calibri" panose="020F0502020204030204"/>
              <a:ea typeface="+mj-ea"/>
              <a:cs typeface="Calibri" panose="020F0502020204030204"/>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16480" y="494030"/>
            <a:ext cx="2540000" cy="829945"/>
          </a:xfrm>
          <a:prstGeom prst="rect">
            <a:avLst/>
          </a:prstGeom>
          <a:noFill/>
        </p:spPr>
        <p:txBody>
          <a:bodyPr wrap="square" rtlCol="0" anchor="t">
            <a:spAutoFit/>
          </a:bodyPr>
          <a:p>
            <a:pPr algn="l">
              <a:buClrTx/>
              <a:buSzTx/>
              <a:buFontTx/>
            </a:pPr>
            <a:r>
              <a:rPr lang="en-US" sz="2400" b="1" dirty="0">
                <a:latin typeface="微软雅黑" panose="020B0503020204020204" pitchFamily="34" charset="-122"/>
                <a:ea typeface="微软雅黑" panose="020B0503020204020204" pitchFamily="34" charset="-122"/>
                <a:sym typeface="+mn-ea"/>
              </a:rPr>
              <a:t>18.Contact us</a:t>
            </a:r>
            <a:endParaRPr lang="en-US" sz="2400" b="1" dirty="0">
              <a:latin typeface="微软雅黑" panose="020B0503020204020204" pitchFamily="34" charset="-122"/>
              <a:ea typeface="微软雅黑" panose="020B0503020204020204" pitchFamily="34" charset="-122"/>
              <a:sym typeface="+mn-ea"/>
            </a:endParaRPr>
          </a:p>
          <a:p>
            <a:pPr algn="l">
              <a:buClrTx/>
              <a:buSzTx/>
              <a:buFontTx/>
            </a:pPr>
            <a:endParaRPr lang="zh-CN" altLang="en-US" sz="2400" b="1" dirty="0">
              <a:latin typeface="微软雅黑" panose="020B0503020204020204" pitchFamily="34" charset="-122"/>
              <a:ea typeface="微软雅黑" panose="020B0503020204020204" pitchFamily="34" charset="-122"/>
            </a:endParaRPr>
          </a:p>
        </p:txBody>
      </p:sp>
      <p:sp>
        <p:nvSpPr>
          <p:cNvPr id="4" name="灯片编号占位符 1"/>
          <p:cNvSpPr>
            <a:spLocks noGrp="1"/>
          </p:cNvSpPr>
          <p:nvPr/>
        </p:nvSpPr>
        <p:spPr>
          <a:xfrm>
            <a:off x="9260205"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15" name="灯片编号占位符 1"/>
          <p:cNvSpPr>
            <a:spLocks noGrp="1"/>
          </p:cNvSpPr>
          <p:nvPr/>
        </p:nvSpPr>
        <p:spPr>
          <a:xfrm>
            <a:off x="10176510" y="6492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3"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6" name="文本框 5"/>
          <p:cNvSpPr txBox="1"/>
          <p:nvPr/>
        </p:nvSpPr>
        <p:spPr>
          <a:xfrm>
            <a:off x="948690" y="1196975"/>
            <a:ext cx="5450840" cy="3192780"/>
          </a:xfrm>
          <a:prstGeom prst="rect">
            <a:avLst/>
          </a:prstGeom>
          <a:noFill/>
          <a:ln w="9525">
            <a:noFill/>
          </a:ln>
        </p:spPr>
        <p:txBody>
          <a:bodyPr wrap="square">
            <a:spAutoFit/>
          </a:bodyPr>
          <a:p>
            <a:pPr indent="0">
              <a:lnSpc>
                <a:spcPct val="160000"/>
              </a:lnSpc>
            </a:pPr>
            <a:r>
              <a:rPr lang="en-US" altLang="zh-CN" b="1">
                <a:latin typeface="Verdana" panose="020B0604030504040204" charset="0"/>
                <a:cs typeface="Verdana" panose="020B0604030504040204" charset="0"/>
              </a:rPr>
              <a:t>Edwin Ngoi</a:t>
            </a:r>
            <a:endParaRPr lang="en-US" altLang="zh-CN" b="1">
              <a:latin typeface="Verdana" panose="020B0604030504040204" charset="0"/>
              <a:cs typeface="Verdana" panose="020B0604030504040204" charset="0"/>
            </a:endParaRPr>
          </a:p>
          <a:p>
            <a:pPr indent="0">
              <a:lnSpc>
                <a:spcPct val="160000"/>
              </a:lnSpc>
            </a:pPr>
            <a:r>
              <a:rPr b="0" dirty="0" smtClean="0">
                <a:latin typeface="微软雅黑" panose="020B0503020204020204" pitchFamily="34" charset="-122"/>
                <a:ea typeface="微软雅黑" panose="020B0503020204020204" pitchFamily="34" charset="-122"/>
              </a:rPr>
              <a:t>Founder / CEO</a:t>
            </a:r>
            <a:endParaRPr b="0" dirty="0" smtClean="0">
              <a:latin typeface="微软雅黑" panose="020B0503020204020204" pitchFamily="34" charset="-122"/>
              <a:ea typeface="微软雅黑" panose="020B0503020204020204" pitchFamily="34" charset="-122"/>
            </a:endParaRPr>
          </a:p>
          <a:p>
            <a:pPr indent="0">
              <a:lnSpc>
                <a:spcPct val="160000"/>
              </a:lnSpc>
            </a:pPr>
            <a:r>
              <a:rPr lang="en-US" b="0" dirty="0" smtClean="0">
                <a:latin typeface="微软雅黑" panose="020B0503020204020204" pitchFamily="34" charset="-122"/>
                <a:ea typeface="微软雅黑" panose="020B0503020204020204" pitchFamily="34" charset="-122"/>
              </a:rPr>
              <a:t>NHC BioTech Center</a:t>
            </a:r>
            <a:endParaRPr b="0" dirty="0" smtClean="0">
              <a:latin typeface="微软雅黑" panose="020B0503020204020204" pitchFamily="34" charset="-122"/>
              <a:ea typeface="微软雅黑" panose="020B0503020204020204" pitchFamily="34" charset="-122"/>
            </a:endParaRPr>
          </a:p>
          <a:p>
            <a:pPr indent="0">
              <a:lnSpc>
                <a:spcPct val="160000"/>
              </a:lnSpc>
            </a:pPr>
            <a:r>
              <a:rPr lang="en-US" altLang="zh-CN" dirty="0">
                <a:solidFill>
                  <a:prstClr val="black"/>
                </a:solidFill>
                <a:latin typeface="微软雅黑" panose="020B0503020204020204" pitchFamily="34" charset="-122"/>
                <a:ea typeface="微软雅黑" panose="020B0503020204020204" pitchFamily="34" charset="-122"/>
                <a:sym typeface="+mn-ea"/>
              </a:rPr>
              <a:t>NHC Health International Innovation Center (Suzhou) Co., Ltd.</a:t>
            </a:r>
            <a:endParaRPr lang="en-US" altLang="zh-CN" dirty="0">
              <a:solidFill>
                <a:prstClr val="black"/>
              </a:solidFill>
              <a:latin typeface="微软雅黑" panose="020B0503020204020204" pitchFamily="34" charset="-122"/>
              <a:ea typeface="微软雅黑" panose="020B0503020204020204" pitchFamily="34" charset="-122"/>
              <a:sym typeface="+mn-ea"/>
            </a:endParaRPr>
          </a:p>
          <a:p>
            <a:pPr indent="0">
              <a:lnSpc>
                <a:spcPct val="160000"/>
              </a:lnSpc>
            </a:pPr>
            <a:r>
              <a:rPr spc="-5" dirty="0">
                <a:latin typeface="Verdana" panose="020B0604030504040204"/>
                <a:cs typeface="Verdana" panose="020B0604030504040204"/>
                <a:sym typeface="+mn-ea"/>
              </a:rPr>
              <a:t>Email: </a:t>
            </a:r>
            <a:r>
              <a:rPr u="sng" spc="-5" dirty="0">
                <a:solidFill>
                  <a:srgbClr val="0562C1"/>
                </a:solidFill>
                <a:uFill>
                  <a:solidFill>
                    <a:srgbClr val="0562C1"/>
                  </a:solidFill>
                </a:uFill>
                <a:latin typeface="Verdana" panose="020B0604030504040204"/>
                <a:cs typeface="Verdana" panose="020B0604030504040204"/>
                <a:sym typeface="+mn-ea"/>
                <a:hlinkClick r:id="rId1"/>
              </a:rPr>
              <a:t>edwinngoi@NHChealth.cn </a:t>
            </a:r>
            <a:r>
              <a:rPr spc="-5" dirty="0">
                <a:solidFill>
                  <a:srgbClr val="0562C1"/>
                </a:solidFill>
                <a:latin typeface="Verdana" panose="020B0604030504040204"/>
                <a:cs typeface="Verdana" panose="020B0604030504040204"/>
                <a:sym typeface="+mn-ea"/>
              </a:rPr>
              <a:t> </a:t>
            </a:r>
            <a:endParaRPr spc="-5" dirty="0">
              <a:solidFill>
                <a:srgbClr val="0562C1"/>
              </a:solidFill>
              <a:latin typeface="Verdana" panose="020B0604030504040204"/>
              <a:cs typeface="Verdana" panose="020B0604030504040204"/>
              <a:sym typeface="+mn-ea"/>
            </a:endParaRPr>
          </a:p>
          <a:p>
            <a:pPr indent="0">
              <a:lnSpc>
                <a:spcPct val="160000"/>
              </a:lnSpc>
            </a:pPr>
            <a:r>
              <a:rPr spc="-10" dirty="0">
                <a:latin typeface="Verdana" panose="020B0604030504040204"/>
                <a:cs typeface="Verdana" panose="020B0604030504040204"/>
                <a:sym typeface="+mn-ea"/>
              </a:rPr>
              <a:t>Website</a:t>
            </a:r>
            <a:r>
              <a:rPr spc="-10" dirty="0">
                <a:latin typeface="宋体" panose="02010600030101010101" pitchFamily="2" charset="-122"/>
                <a:cs typeface="宋体" panose="02010600030101010101" pitchFamily="2" charset="-122"/>
                <a:sym typeface="+mn-ea"/>
              </a:rPr>
              <a:t>：</a:t>
            </a:r>
            <a:r>
              <a:rPr spc="-10" dirty="0">
                <a:latin typeface="Verdana" panose="020B0604030504040204"/>
                <a:cs typeface="Verdana" panose="020B0604030504040204"/>
                <a:sym typeface="+mn-ea"/>
                <a:hlinkClick r:id="rId2"/>
              </a:rPr>
              <a:t>www.nhc</a:t>
            </a:r>
            <a:r>
              <a:rPr lang="en-US" spc="-10" dirty="0">
                <a:latin typeface="Verdana" panose="020B0604030504040204"/>
                <a:cs typeface="Verdana" panose="020B0604030504040204"/>
                <a:sym typeface="+mn-ea"/>
                <a:hlinkClick r:id="rId2"/>
              </a:rPr>
              <a:t>BioTech</a:t>
            </a:r>
            <a:r>
              <a:rPr spc="-10" dirty="0">
                <a:latin typeface="Verdana" panose="020B0604030504040204"/>
                <a:cs typeface="Verdana" panose="020B0604030504040204"/>
                <a:sym typeface="+mn-ea"/>
                <a:hlinkClick r:id="rId2"/>
              </a:rPr>
              <a:t>.c</a:t>
            </a:r>
            <a:r>
              <a:rPr lang="en-US" spc="-10" dirty="0">
                <a:latin typeface="Verdana" panose="020B0604030504040204"/>
                <a:cs typeface="Verdana" panose="020B0604030504040204"/>
                <a:sym typeface="+mn-ea"/>
                <a:hlinkClick r:id="rId2"/>
              </a:rPr>
              <a:t>n</a:t>
            </a:r>
            <a:endParaRPr lang="en-US" spc="-10" dirty="0" smtClean="0">
              <a:latin typeface="Verdana" panose="020B0604030504040204"/>
              <a:ea typeface="微软雅黑" panose="020B0503020204020204" pitchFamily="34" charset="-122"/>
              <a:cs typeface="Verdana" panose="020B0604030504040204"/>
              <a:sym typeface="+mn-ea"/>
              <a:hlinkClick r:id="rId2"/>
            </a:endParaRPr>
          </a:p>
        </p:txBody>
      </p:sp>
      <p:pic>
        <p:nvPicPr>
          <p:cNvPr id="8" name="图片 7"/>
          <p:cNvPicPr>
            <a:picLocks noChangeAspect="1"/>
          </p:cNvPicPr>
          <p:nvPr/>
        </p:nvPicPr>
        <p:blipFill>
          <a:blip r:embed="rId3"/>
          <a:srcRect l="747" t="21458" r="1281" b="14074"/>
          <a:stretch>
            <a:fillRect/>
          </a:stretch>
        </p:blipFill>
        <p:spPr>
          <a:xfrm>
            <a:off x="948690" y="4389755"/>
            <a:ext cx="10295255" cy="2467610"/>
          </a:xfrm>
          <a:prstGeom prst="rect">
            <a:avLst/>
          </a:prstGeom>
        </p:spPr>
      </p:pic>
      <p:sp>
        <p:nvSpPr>
          <p:cNvPr id="9" name="文本框 8"/>
          <p:cNvSpPr txBox="1"/>
          <p:nvPr/>
        </p:nvSpPr>
        <p:spPr>
          <a:xfrm>
            <a:off x="6729095" y="1518920"/>
            <a:ext cx="4321810" cy="1945640"/>
          </a:xfrm>
          <a:prstGeom prst="rect">
            <a:avLst/>
          </a:prstGeom>
          <a:noFill/>
        </p:spPr>
        <p:txBody>
          <a:bodyPr wrap="square" rtlCol="0" anchor="t">
            <a:spAutoFit/>
          </a:bodyPr>
          <a:p>
            <a:pPr>
              <a:lnSpc>
                <a:spcPct val="90000"/>
              </a:lnSpc>
            </a:pPr>
            <a:endParaRPr lang="en-US" altLang="zh-CN" sz="2000">
              <a:latin typeface="Verdana" panose="020B0604030504040204" charset="0"/>
              <a:cs typeface="Verdana" panose="020B0604030504040204" charset="0"/>
              <a:sym typeface="+mn-ea"/>
            </a:endParaRPr>
          </a:p>
          <a:p>
            <a:pPr>
              <a:lnSpc>
                <a:spcPct val="90000"/>
              </a:lnSpc>
            </a:pPr>
            <a:r>
              <a:rPr lang="en-US" altLang="zh-CN">
                <a:latin typeface="Verdana" panose="020B0604030504040204" charset="0"/>
                <a:cs typeface="Verdana" panose="020B0604030504040204" charset="0"/>
                <a:sym typeface="+mn-ea"/>
              </a:rPr>
              <a:t>Email: </a:t>
            </a:r>
            <a:r>
              <a:rPr lang="en-US" altLang="zh-CN">
                <a:latin typeface="Verdana" panose="020B0604030504040204" charset="0"/>
                <a:cs typeface="Verdana" panose="020B0604030504040204" charset="0"/>
                <a:sym typeface="+mn-ea"/>
                <a:hlinkClick r:id="rId4"/>
              </a:rPr>
              <a:t>edwinngoi@nhchealth.cn</a:t>
            </a:r>
            <a:r>
              <a:rPr lang="en-US" altLang="zh-CN">
                <a:latin typeface="Verdana" panose="020B0604030504040204" charset="0"/>
                <a:cs typeface="Verdana" panose="020B0604030504040204" charset="0"/>
                <a:sym typeface="+mn-ea"/>
              </a:rPr>
              <a:t>      </a:t>
            </a:r>
            <a:endParaRPr lang="en-US" altLang="zh-CN" sz="2000">
              <a:latin typeface="Verdana" panose="020B0604030504040204" charset="0"/>
              <a:cs typeface="Verdana" panose="020B0604030504040204" charset="0"/>
              <a:sym typeface="+mn-ea"/>
            </a:endParaRPr>
          </a:p>
          <a:p>
            <a:pPr indent="0">
              <a:lnSpc>
                <a:spcPct val="200000"/>
              </a:lnSpc>
              <a:buFont typeface="Arial" panose="020B0604020202020204" pitchFamily="34" charset="0"/>
              <a:buNone/>
            </a:pPr>
            <a:r>
              <a:rPr lang="en-US" dirty="0" smtClean="0">
                <a:latin typeface="微软雅黑" panose="020B0503020204020204" pitchFamily="34" charset="-122"/>
                <a:ea typeface="微软雅黑" panose="020B0503020204020204" pitchFamily="34" charset="-122"/>
                <a:sym typeface="+mn-ea"/>
              </a:rPr>
              <a:t>Floor </a:t>
            </a:r>
            <a:r>
              <a:rPr dirty="0" smtClean="0">
                <a:latin typeface="微软雅黑" panose="020B0503020204020204" pitchFamily="34" charset="-122"/>
                <a:ea typeface="微软雅黑" panose="020B0503020204020204" pitchFamily="34" charset="-122"/>
                <a:sym typeface="+mn-ea"/>
              </a:rPr>
              <a:t>1</a:t>
            </a:r>
            <a:r>
              <a:rPr lang="en-US" dirty="0" smtClean="0">
                <a:latin typeface="微软雅黑" panose="020B0503020204020204" pitchFamily="34" charset="-122"/>
                <a:ea typeface="微软雅黑" panose="020B0503020204020204" pitchFamily="34" charset="-122"/>
                <a:sym typeface="+mn-ea"/>
              </a:rPr>
              <a:t>7</a:t>
            </a:r>
            <a:r>
              <a:rPr dirty="0" smtClean="0">
                <a:latin typeface="微软雅黑" panose="020B0503020204020204" pitchFamily="34" charset="-122"/>
                <a:ea typeface="微软雅黑" panose="020B0503020204020204" pitchFamily="34" charset="-122"/>
                <a:sym typeface="+mn-ea"/>
              </a:rPr>
              <a:t>, Dao Valley, No. 500, Shui </a:t>
            </a:r>
            <a:endParaRPr dirty="0" smtClean="0">
              <a:latin typeface="微软雅黑" panose="020B0503020204020204" pitchFamily="34" charset="-122"/>
              <a:ea typeface="微软雅黑" panose="020B0503020204020204" pitchFamily="34" charset="-122"/>
              <a:sym typeface="+mn-ea"/>
            </a:endParaRPr>
          </a:p>
          <a:p>
            <a:pPr>
              <a:lnSpc>
                <a:spcPct val="90000"/>
              </a:lnSpc>
            </a:pPr>
            <a:r>
              <a:rPr dirty="0" smtClean="0">
                <a:latin typeface="微软雅黑" panose="020B0503020204020204" pitchFamily="34" charset="-122"/>
                <a:ea typeface="微软雅黑" panose="020B0503020204020204" pitchFamily="34" charset="-122"/>
                <a:sym typeface="+mn-ea"/>
              </a:rPr>
              <a:t>Xiu Road, Wujiang District, Suzhou 215200</a:t>
            </a:r>
            <a:endParaRPr dirty="0" smtClean="0">
              <a:latin typeface="微软雅黑" panose="020B0503020204020204" pitchFamily="34" charset="-122"/>
              <a:ea typeface="微软雅黑" panose="020B0503020204020204" pitchFamily="34" charset="-122"/>
            </a:endParaRPr>
          </a:p>
          <a:p>
            <a:endParaRPr lang="zh-CN" altLang="en-US" dirty="0" smtClean="0">
              <a:latin typeface="微软雅黑" panose="020B0503020204020204" pitchFamily="34" charset="-122"/>
              <a:ea typeface="微软雅黑" panose="020B0503020204020204" pitchFamily="34" charset="-122"/>
            </a:endParaRPr>
          </a:p>
        </p:txBody>
      </p:sp>
      <p:sp>
        <p:nvSpPr>
          <p:cNvPr id="10" name="object 6"/>
          <p:cNvSpPr txBox="1"/>
          <p:nvPr/>
        </p:nvSpPr>
        <p:spPr>
          <a:xfrm>
            <a:off x="6966585" y="3464560"/>
            <a:ext cx="1968500" cy="665480"/>
          </a:xfrm>
          <a:prstGeom prst="rect">
            <a:avLst/>
          </a:prstGeom>
        </p:spPr>
        <p:txBody>
          <a:bodyPr vert="horz" wrap="square" lIns="0" tIns="12700" rIns="0" bIns="0" rtlCol="0">
            <a:spAutoFit/>
          </a:bodyPr>
          <a:p>
            <a:pPr marL="498475" marR="5080" indent="-485775">
              <a:lnSpc>
                <a:spcPct val="117000"/>
              </a:lnSpc>
              <a:spcBef>
                <a:spcPts val="100"/>
              </a:spcBef>
            </a:pPr>
            <a:r>
              <a:rPr sz="1800" spc="-165" dirty="0">
                <a:latin typeface="Calibri" panose="020F0502020204030204"/>
                <a:cs typeface="Calibri" panose="020F0502020204030204"/>
              </a:rPr>
              <a:t>T</a:t>
            </a:r>
            <a:r>
              <a:rPr sz="1800" spc="-5" dirty="0">
                <a:latin typeface="Calibri" panose="020F0502020204030204"/>
                <a:cs typeface="Calibri" panose="020F0502020204030204"/>
              </a:rPr>
              <a:t>e</a:t>
            </a:r>
            <a:r>
              <a:rPr sz="1800" dirty="0">
                <a:latin typeface="Calibri" panose="020F0502020204030204"/>
                <a:cs typeface="Calibri" panose="020F0502020204030204"/>
              </a:rPr>
              <a:t>l</a:t>
            </a:r>
            <a:r>
              <a:rPr sz="1800" dirty="0">
                <a:latin typeface="宋体" panose="02010600030101010101" pitchFamily="2" charset="-122"/>
                <a:cs typeface="宋体" panose="02010600030101010101" pitchFamily="2" charset="-122"/>
              </a:rPr>
              <a:t>：</a:t>
            </a:r>
            <a:r>
              <a:rPr sz="1800" spc="-5" dirty="0">
                <a:latin typeface="Calibri" panose="020F0502020204030204"/>
                <a:cs typeface="Calibri" panose="020F0502020204030204"/>
              </a:rPr>
              <a:t>0512-6316871</a:t>
            </a:r>
            <a:r>
              <a:rPr sz="1800" dirty="0">
                <a:latin typeface="Calibri" panose="020F0502020204030204"/>
                <a:cs typeface="Calibri" panose="020F0502020204030204"/>
              </a:rPr>
              <a:t>6  </a:t>
            </a:r>
            <a:r>
              <a:rPr sz="1800" spc="-5" dirty="0">
                <a:latin typeface="Calibri" panose="020F0502020204030204"/>
                <a:cs typeface="Calibri" panose="020F0502020204030204"/>
              </a:rPr>
              <a:t>0512-6316871</a:t>
            </a:r>
            <a:r>
              <a:rPr sz="1800" dirty="0">
                <a:latin typeface="Calibri" panose="020F0502020204030204"/>
                <a:cs typeface="Calibri" panose="020F0502020204030204"/>
              </a:rPr>
              <a:t>1</a:t>
            </a:r>
            <a:endParaRPr sz="1800">
              <a:latin typeface="Calibri" panose="020F0502020204030204"/>
              <a:cs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10515" y="1159510"/>
          <a:ext cx="11572875" cy="1872615"/>
        </p:xfrm>
        <a:graphic>
          <a:graphicData uri="http://schemas.openxmlformats.org/drawingml/2006/table">
            <a:tbl>
              <a:tblPr bandRow="1">
                <a:tableStyleId>{2D5ABB26-0587-4C30-8999-92F81FD0307C}</a:tableStyleId>
              </a:tblPr>
              <a:tblGrid>
                <a:gridCol w="1681480"/>
                <a:gridCol w="9891395"/>
              </a:tblGrid>
              <a:tr h="1872615">
                <a:tc>
                  <a:txBody>
                    <a:bodyPr/>
                    <a:lstStyle/>
                    <a:p>
                      <a:pPr algn="ctr">
                        <a:buNone/>
                      </a:pPr>
                      <a:r>
                        <a:rPr lang="en-US" altLang="zh-CN" sz="1800" b="1" dirty="0">
                          <a:sym typeface="+mn-ea"/>
                        </a:rPr>
                        <a:t>Market background</a:t>
                      </a:r>
                      <a:endParaRPr lang="zh-CN" altLang="en-US" sz="1800" b="1" dirty="0">
                        <a:latin typeface="宋体" panose="02010600030101010101" pitchFamily="2" charset="-122"/>
                        <a:ea typeface="宋体" panose="02010600030101010101" pitchFamily="2"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742950" lvl="1" indent="-285750">
                        <a:lnSpc>
                          <a:spcPct val="130000"/>
                        </a:lnSpc>
                        <a:spcAft>
                          <a:spcPts val="600"/>
                        </a:spcAft>
                        <a:buFont typeface="Arial" panose="020B0604020202020204" pitchFamily="34" charset="0"/>
                        <a:buChar char="•"/>
                      </a:pPr>
                      <a:r>
                        <a:rPr lang="en-US" altLang="zh-CN" sz="1800" dirty="0">
                          <a:sym typeface="+mn-ea"/>
                        </a:rPr>
                        <a:t>The</a:t>
                      </a:r>
                      <a:r>
                        <a:rPr lang="zh-CN" altLang="en-US" sz="1800" dirty="0">
                          <a:sym typeface="+mn-ea"/>
                        </a:rPr>
                        <a:t> Chinese people </a:t>
                      </a:r>
                      <a:r>
                        <a:rPr lang="en-US" altLang="zh-CN" sz="1800" dirty="0">
                          <a:sym typeface="+mn-ea"/>
                        </a:rPr>
                        <a:t>have the affluence and correspondingly </a:t>
                      </a:r>
                      <a:r>
                        <a:rPr lang="zh-CN" altLang="en-US" sz="1800" dirty="0">
                          <a:sym typeface="+mn-ea"/>
                        </a:rPr>
                        <a:t>growing demand for BioTech </a:t>
                      </a:r>
                      <a:r>
                        <a:rPr lang="en-US" altLang="zh-CN" sz="1800" dirty="0">
                          <a:sym typeface="+mn-ea"/>
                        </a:rPr>
                        <a:t>food and medicare products and services. </a:t>
                      </a:r>
                      <a:r>
                        <a:rPr lang="zh-CN" altLang="en-US" sz="1800" dirty="0">
                          <a:sym typeface="+mn-ea"/>
                        </a:rPr>
                        <a:t>we believe that BioTech programs from advanced nations such as Finland, the US and Singapore have a big potential in China, particularly when they are adapted to the </a:t>
                      </a:r>
                      <a:r>
                        <a:rPr lang="en-US" altLang="zh-CN" sz="1800" dirty="0">
                          <a:sym typeface="+mn-ea"/>
                        </a:rPr>
                        <a:t>Chinese market</a:t>
                      </a:r>
                      <a:r>
                        <a:rPr lang="zh-CN" altLang="en-US" sz="1800" dirty="0">
                          <a:sym typeface="+mn-ea"/>
                        </a:rPr>
                        <a:t>. </a:t>
                      </a:r>
                      <a:endParaRPr lang="zh-CN" altLang="en-US" sz="1800" baseline="0" dirty="0">
                        <a:sym typeface="+mn-ea"/>
                      </a:endParaRPr>
                    </a:p>
                  </a:txBody>
                  <a:tcPr>
                    <a:lnL w="12700" cap="flat" cmpd="sng" algn="ctr">
                      <a:solidFill>
                        <a:schemeClr val="bg1"/>
                      </a:solidFill>
                      <a:prstDash val="solid"/>
                      <a:round/>
                      <a:headEnd type="none" w="med" len="med"/>
                      <a:tailEnd type="none" w="med" len="med"/>
                    </a:lnL>
                  </a:tcPr>
                </a:tc>
              </a:tr>
            </a:tbl>
          </a:graphicData>
        </a:graphic>
      </p:graphicFrame>
      <p:sp>
        <p:nvSpPr>
          <p:cNvPr id="3" name="文本框 2"/>
          <p:cNvSpPr txBox="1"/>
          <p:nvPr/>
        </p:nvSpPr>
        <p:spPr>
          <a:xfrm>
            <a:off x="2265045" y="488950"/>
            <a:ext cx="1942465" cy="460375"/>
          </a:xfrm>
          <a:prstGeom prst="rect">
            <a:avLst/>
          </a:prstGeom>
          <a:noFill/>
        </p:spPr>
        <p:txBody>
          <a:bodyPr wrap="none" rtlCol="0" anchor="t">
            <a:spAutoFit/>
          </a:bodyPr>
          <a:lstStyle/>
          <a:p>
            <a:pPr marL="12700" algn="l">
              <a:lnSpc>
                <a:spcPct val="100000"/>
              </a:lnSpc>
              <a:spcBef>
                <a:spcPts val="100"/>
              </a:spcBef>
            </a:pPr>
            <a:r>
              <a:rPr lang="en-US" sz="2400" b="1" dirty="0">
                <a:latin typeface="微软雅黑" panose="020B0503020204020204" pitchFamily="34" charset="-122"/>
                <a:ea typeface="微软雅黑" panose="020B0503020204020204" pitchFamily="34" charset="-122"/>
                <a:sym typeface="+mn-ea"/>
              </a:rPr>
              <a:t>1.Summary</a:t>
            </a:r>
            <a:endParaRPr lang="zh-CN" altLang="en-US" sz="2400" b="1" dirty="0">
              <a:latin typeface="微软雅黑" panose="020B0503020204020204" pitchFamily="34" charset="-122"/>
              <a:ea typeface="微软雅黑" panose="020B0503020204020204" pitchFamily="34" charset="-122"/>
            </a:endParaRPr>
          </a:p>
        </p:txBody>
      </p:sp>
      <p:sp>
        <p:nvSpPr>
          <p:cNvPr id="5" name="Rectangle 4"/>
          <p:cNvSpPr/>
          <p:nvPr/>
        </p:nvSpPr>
        <p:spPr>
          <a:xfrm>
            <a:off x="2265045" y="1299210"/>
            <a:ext cx="288290" cy="1592580"/>
          </a:xfrm>
          <a:prstGeom prst="rect">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Rectangle 7"/>
          <p:cNvSpPr/>
          <p:nvPr/>
        </p:nvSpPr>
        <p:spPr>
          <a:xfrm>
            <a:off x="2407210" y="129946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graphicFrame>
        <p:nvGraphicFramePr>
          <p:cNvPr id="6" name="Table 5"/>
          <p:cNvGraphicFramePr>
            <a:graphicFrameLocks noGrp="1"/>
          </p:cNvGraphicFramePr>
          <p:nvPr/>
        </p:nvGraphicFramePr>
        <p:xfrm>
          <a:off x="270510" y="3331210"/>
          <a:ext cx="11573510" cy="2560320"/>
        </p:xfrm>
        <a:graphic>
          <a:graphicData uri="http://schemas.openxmlformats.org/drawingml/2006/table">
            <a:tbl>
              <a:tblPr bandRow="1">
                <a:tableStyleId>{2D5ABB26-0587-4C30-8999-92F81FD0307C}</a:tableStyleId>
              </a:tblPr>
              <a:tblGrid>
                <a:gridCol w="1681480"/>
                <a:gridCol w="9892030"/>
              </a:tblGrid>
              <a:tr h="3383280">
                <a:tc>
                  <a:txBody>
                    <a:bodyPr/>
                    <a:lstStyle/>
                    <a:p>
                      <a:pPr algn="ctr">
                        <a:buNone/>
                      </a:pPr>
                      <a:r>
                        <a:rPr lang="en-US" altLang="zh-CN" sz="1800" b="1" dirty="0">
                          <a:sym typeface="+mn-ea"/>
                        </a:rPr>
                        <a:t>About us</a:t>
                      </a:r>
                      <a:endParaRPr lang="en-US" altLang="zh-CN" sz="1800" b="1" dirty="0">
                        <a:sym typeface="+mn-ea"/>
                      </a:endParaRPr>
                    </a:p>
                    <a:p>
                      <a:pPr algn="ctr">
                        <a:buNone/>
                      </a:pPr>
                      <a:endParaRPr lang="zh-CN" altLang="en-US" sz="1800" b="1" dirty="0">
                        <a:latin typeface="宋体" panose="02010600030101010101" pitchFamily="2" charset="-122"/>
                        <a:ea typeface="宋体" panose="02010600030101010101" pitchFamily="2"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dirty="0">
                          <a:sym typeface="+mn-ea"/>
                        </a:rPr>
                        <a:t>We strive to </a:t>
                      </a:r>
                      <a:r>
                        <a:rPr lang="en-US" altLang="zh-CN" sz="1800" dirty="0">
                          <a:sym typeface="+mn-ea"/>
                        </a:rPr>
                        <a:t>bring</a:t>
                      </a:r>
                      <a:r>
                        <a:rPr lang="zh-CN" altLang="en-US" sz="1800" dirty="0">
                          <a:sym typeface="+mn-ea"/>
                        </a:rPr>
                        <a:t> excellent BioTech resources </a:t>
                      </a:r>
                      <a:r>
                        <a:rPr lang="en-US" altLang="zh-CN" sz="1800" dirty="0">
                          <a:sym typeface="+mn-ea"/>
                        </a:rPr>
                        <a:t>overseas into</a:t>
                      </a:r>
                      <a:r>
                        <a:rPr lang="zh-CN" altLang="en-US" sz="1800" dirty="0">
                          <a:sym typeface="+mn-ea"/>
                        </a:rPr>
                        <a:t> China </a:t>
                      </a:r>
                      <a:r>
                        <a:rPr lang="en-US" altLang="zh-CN" sz="1800" dirty="0">
                          <a:sym typeface="+mn-ea"/>
                        </a:rPr>
                        <a:t>as the C</a:t>
                      </a:r>
                      <a:r>
                        <a:rPr lang="zh-CN" altLang="en-US" sz="1800" dirty="0">
                          <a:sym typeface="+mn-ea"/>
                        </a:rPr>
                        <a:t>hinese people </a:t>
                      </a:r>
                      <a:r>
                        <a:rPr lang="en-US" altLang="zh-CN" sz="1800" dirty="0">
                          <a:sym typeface="+mn-ea"/>
                        </a:rPr>
                        <a:t>are trading up to more premium products and services</a:t>
                      </a:r>
                      <a:r>
                        <a:rPr lang="zh-CN" altLang="en-US" sz="1800" dirty="0">
                          <a:sym typeface="+mn-ea"/>
                        </a:rPr>
                        <a:t>. We have the most experienced teaching faculty and mentors from the world's leading research and teaching institutions. We </a:t>
                      </a:r>
                      <a:r>
                        <a:rPr lang="en-US" altLang="zh-CN" sz="1800" dirty="0">
                          <a:sym typeface="+mn-ea"/>
                        </a:rPr>
                        <a:t>organiz</a:t>
                      </a:r>
                      <a:r>
                        <a:rPr lang="zh-CN" altLang="en-US" sz="1800" dirty="0">
                          <a:sym typeface="+mn-ea"/>
                        </a:rPr>
                        <a:t>e Chinese companies to go to the US and Finland to inspect advanced local BioTech </a:t>
                      </a:r>
                      <a:r>
                        <a:rPr lang="en-US" altLang="zh-CN" sz="1800" dirty="0">
                          <a:sym typeface="+mn-ea"/>
                        </a:rPr>
                        <a:t>innovative networks and </a:t>
                      </a:r>
                      <a:r>
                        <a:rPr lang="zh-CN" altLang="en-US" sz="1800" dirty="0">
                          <a:sym typeface="+mn-ea"/>
                        </a:rPr>
                        <a:t>systems,</a:t>
                      </a:r>
                      <a:r>
                        <a:rPr lang="en-US" altLang="zh-CN" sz="1800" dirty="0">
                          <a:sym typeface="+mn-ea"/>
                        </a:rPr>
                        <a:t>make on-site visits to advanced </a:t>
                      </a:r>
                      <a:r>
                        <a:rPr lang="zh-CN" altLang="en-US" sz="1800" dirty="0">
                          <a:sym typeface="+mn-ea"/>
                        </a:rPr>
                        <a:t>BioTech companies, and thus improve their overall business knowhow and management standards.</a:t>
                      </a:r>
                      <a:endParaRPr lang="zh-CN" altLang="en-US" sz="1800" dirty="0">
                        <a:sym typeface="+mn-ea"/>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dirty="0">
                          <a:sym typeface="+mn-ea"/>
                        </a:rPr>
                        <a:t>We also </a:t>
                      </a:r>
                      <a:r>
                        <a:rPr lang="en-US" altLang="zh-CN" sz="1800" dirty="0">
                          <a:sym typeface="+mn-ea"/>
                        </a:rPr>
                        <a:t>operate an incubator with both office space and labs to share among startups working on various aspects </a:t>
                      </a:r>
                      <a:r>
                        <a:rPr lang="zh-CN" altLang="en-US" sz="1800" dirty="0">
                          <a:sym typeface="+mn-ea"/>
                        </a:rPr>
                        <a:t>of a</a:t>
                      </a:r>
                      <a:r>
                        <a:rPr lang="en-US" altLang="zh-CN" sz="1800" dirty="0">
                          <a:sym typeface="+mn-ea"/>
                        </a:rPr>
                        <a:t>lternative protein.</a:t>
                      </a:r>
                      <a:endParaRPr lang="zh-CN" altLang="en-US" sz="1800" dirty="0">
                        <a:sym typeface="+mn-ea"/>
                      </a:endParaRPr>
                    </a:p>
                  </a:txBody>
                  <a:tcPr>
                    <a:lnL w="12700" cap="flat" cmpd="sng" algn="ctr">
                      <a:solidFill>
                        <a:schemeClr val="bg1"/>
                      </a:solidFill>
                      <a:prstDash val="solid"/>
                      <a:round/>
                      <a:headEnd type="none" w="med" len="med"/>
                      <a:tailEnd type="none" w="med" len="med"/>
                    </a:lnL>
                  </a:tcPr>
                </a:tc>
              </a:tr>
            </a:tbl>
          </a:graphicData>
        </a:graphic>
      </p:graphicFrame>
      <p:sp>
        <p:nvSpPr>
          <p:cNvPr id="11" name="Rectangle 10"/>
          <p:cNvSpPr/>
          <p:nvPr/>
        </p:nvSpPr>
        <p:spPr>
          <a:xfrm>
            <a:off x="2242185" y="3805555"/>
            <a:ext cx="311150" cy="3052445"/>
          </a:xfrm>
          <a:prstGeom prst="rect">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Rectangle 12"/>
          <p:cNvSpPr/>
          <p:nvPr/>
        </p:nvSpPr>
        <p:spPr>
          <a:xfrm>
            <a:off x="2407513" y="363696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Rectangle 13"/>
          <p:cNvSpPr/>
          <p:nvPr/>
        </p:nvSpPr>
        <p:spPr>
          <a:xfrm>
            <a:off x="2407362" y="449726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文本框 8"/>
          <p:cNvSpPr txBox="1"/>
          <p:nvPr/>
        </p:nvSpPr>
        <p:spPr>
          <a:xfrm>
            <a:off x="2717800" y="2752725"/>
            <a:ext cx="9197975" cy="645160"/>
          </a:xfrm>
          <a:prstGeom prst="rect">
            <a:avLst/>
          </a:prstGeom>
          <a:noFill/>
        </p:spPr>
        <p:txBody>
          <a:bodyPr wrap="square" rtlCol="0">
            <a:spAutoFit/>
          </a:bodyPr>
          <a:p>
            <a:r>
              <a:rPr lang="zh-CN" altLang="en-US" dirty="0">
                <a:sym typeface="+mn-ea"/>
              </a:rPr>
              <a:t>Introducing BioTech programs from Finland</a:t>
            </a:r>
            <a:r>
              <a:rPr lang="en-US" altLang="zh-CN" dirty="0">
                <a:sym typeface="+mn-ea"/>
              </a:rPr>
              <a:t>, </a:t>
            </a:r>
            <a:r>
              <a:rPr lang="zh-CN" altLang="en-US" dirty="0">
                <a:sym typeface="+mn-ea"/>
              </a:rPr>
              <a:t>the US and Singapore to China and localize it to meet the needs of the Chinese people.  </a:t>
            </a:r>
            <a:endParaRPr lang="zh-CN" altLang="en-US" dirty="0"/>
          </a:p>
        </p:txBody>
      </p:sp>
      <p:sp>
        <p:nvSpPr>
          <p:cNvPr id="16" name="文本框 15"/>
          <p:cNvSpPr txBox="1"/>
          <p:nvPr/>
        </p:nvSpPr>
        <p:spPr>
          <a:xfrm>
            <a:off x="310515" y="3061335"/>
            <a:ext cx="1664335" cy="368300"/>
          </a:xfrm>
          <a:prstGeom prst="rect">
            <a:avLst/>
          </a:prstGeom>
          <a:solidFill>
            <a:schemeClr val="bg2">
              <a:lumMod val="90000"/>
            </a:schemeClr>
          </a:solidFill>
        </p:spPr>
        <p:txBody>
          <a:bodyPr wrap="square" rtlCol="0">
            <a:spAutoFit/>
          </a:bodyPr>
          <a:p>
            <a:r>
              <a:rPr lang="en-US" altLang="zh-CN" b="1" dirty="0">
                <a:sym typeface="+mn-ea"/>
              </a:rPr>
              <a:t>Our mission</a:t>
            </a:r>
            <a:endParaRPr lang="zh-CN" altLang="en-US" b="1" dirty="0">
              <a:latin typeface="宋体" panose="02010600030101010101" pitchFamily="2" charset="-122"/>
              <a:ea typeface="宋体" panose="02010600030101010101" pitchFamily="2" charset="-122"/>
            </a:endParaRPr>
          </a:p>
        </p:txBody>
      </p:sp>
      <p:sp>
        <p:nvSpPr>
          <p:cNvPr id="17" name="Rectangle 4"/>
          <p:cNvSpPr/>
          <p:nvPr/>
        </p:nvSpPr>
        <p:spPr>
          <a:xfrm>
            <a:off x="2265045" y="2969895"/>
            <a:ext cx="288290" cy="459740"/>
          </a:xfrm>
          <a:prstGeom prst="rect">
            <a:avLst/>
          </a:prstGeom>
          <a:solidFill>
            <a:schemeClr val="bg1">
              <a:lumMod val="7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Rectangle 9"/>
          <p:cNvSpPr/>
          <p:nvPr/>
        </p:nvSpPr>
        <p:spPr>
          <a:xfrm>
            <a:off x="2407210" y="3015854"/>
            <a:ext cx="238568" cy="252625"/>
          </a:xfrm>
          <a:prstGeom prst="rect">
            <a:avLst/>
          </a:prstGeom>
          <a:solidFill>
            <a:schemeClr val="bg1">
              <a:lumMod val="8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4" name="Rectangle 13"/>
          <p:cNvSpPr/>
          <p:nvPr/>
        </p:nvSpPr>
        <p:spPr>
          <a:xfrm>
            <a:off x="2407362" y="6387024"/>
            <a:ext cx="238568" cy="252625"/>
          </a:xfrm>
          <a:prstGeom prst="rect">
            <a:avLst/>
          </a:prstGeom>
          <a:solidFill>
            <a:schemeClr val="bg1">
              <a:lumMod val="8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ao Valley photo-innobooth"/>
          <p:cNvPicPr>
            <a:picLocks noChangeAspect="1"/>
          </p:cNvPicPr>
          <p:nvPr/>
        </p:nvPicPr>
        <p:blipFill>
          <a:blip r:embed="rId1"/>
          <a:stretch>
            <a:fillRect/>
          </a:stretch>
        </p:blipFill>
        <p:spPr>
          <a:xfrm>
            <a:off x="623570" y="3764915"/>
            <a:ext cx="3464560" cy="2414270"/>
          </a:xfrm>
          <a:prstGeom prst="rect">
            <a:avLst/>
          </a:prstGeom>
        </p:spPr>
      </p:pic>
      <p:sp>
        <p:nvSpPr>
          <p:cNvPr id="2" name="文本框 1"/>
          <p:cNvSpPr txBox="1"/>
          <p:nvPr/>
        </p:nvSpPr>
        <p:spPr>
          <a:xfrm>
            <a:off x="2077720" y="427355"/>
            <a:ext cx="5790565" cy="460375"/>
          </a:xfrm>
          <a:prstGeom prst="rect">
            <a:avLst/>
          </a:prstGeom>
          <a:noFill/>
        </p:spPr>
        <p:txBody>
          <a:bodyPr wrap="none" rtlCol="0" anchor="t">
            <a:spAutoFit/>
          </a:bodyPr>
          <a:lstStyle/>
          <a:p>
            <a:pPr algn="l"/>
            <a:r>
              <a:rPr lang="en-US" sz="2400" b="1" dirty="0">
                <a:latin typeface="微软雅黑" panose="020B0503020204020204" pitchFamily="34" charset="-122"/>
                <a:ea typeface="微软雅黑" panose="020B0503020204020204" pitchFamily="34" charset="-122"/>
                <a:sym typeface="+mn-ea"/>
              </a:rPr>
              <a:t>2.NHC BioTech Center: Our roadmap</a:t>
            </a:r>
            <a:endParaRPr lang="zh-CN" alt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36245" y="2288540"/>
            <a:ext cx="3914140" cy="922020"/>
          </a:xfrm>
          <a:prstGeom prst="rect">
            <a:avLst/>
          </a:prstGeom>
          <a:noFill/>
        </p:spPr>
        <p:txBody>
          <a:bodyPr wrap="square" rtlCol="0" anchor="t">
            <a:spAutoFit/>
          </a:bodyPr>
          <a:lstStyle/>
          <a:p>
            <a:pPr>
              <a:defRPr/>
            </a:pPr>
            <a:r>
              <a:rPr lang="en-US" altLang="zh-CN" dirty="0">
                <a:sym typeface="+mn-ea"/>
              </a:rPr>
              <a:t>Join hands</a:t>
            </a:r>
            <a:r>
              <a:rPr lang="zh-CN" altLang="en-US" dirty="0">
                <a:sym typeface="+mn-ea"/>
              </a:rPr>
              <a:t> with Tee Yih Jia Food on international trade to import Brazilian Beef </a:t>
            </a:r>
            <a:r>
              <a:rPr lang="en-US" altLang="zh-CN" dirty="0">
                <a:sym typeface="+mn-ea"/>
              </a:rPr>
              <a:t>into China</a:t>
            </a:r>
            <a:endParaRPr lang="en-US" altLang="zh-CN" dirty="0">
              <a:sym typeface="+mn-ea"/>
            </a:endParaRPr>
          </a:p>
        </p:txBody>
      </p:sp>
      <p:sp>
        <p:nvSpPr>
          <p:cNvPr id="4" name="文本框 3"/>
          <p:cNvSpPr txBox="1"/>
          <p:nvPr/>
        </p:nvSpPr>
        <p:spPr>
          <a:xfrm>
            <a:off x="602615" y="6179185"/>
            <a:ext cx="3477260" cy="645160"/>
          </a:xfrm>
          <a:prstGeom prst="rect">
            <a:avLst/>
          </a:prstGeom>
          <a:noFill/>
        </p:spPr>
        <p:txBody>
          <a:bodyPr wrap="square" rtlCol="0" anchor="t">
            <a:spAutoFit/>
          </a:bodyPr>
          <a:lstStyle/>
          <a:p>
            <a:pPr algn="ctr" eaLnBrk="0" hangingPunct="0">
              <a:buClr>
                <a:srgbClr val="D7181F"/>
              </a:buClr>
            </a:pPr>
            <a:r>
              <a:rPr lang="en-US" altLang="zh-CN" sz="1200" dirty="0">
                <a:solidFill>
                  <a:prstClr val="black"/>
                </a:solidFill>
                <a:latin typeface="微软雅黑" panose="020B0503020204020204" pitchFamily="34" charset="-122"/>
                <a:ea typeface="微软雅黑" panose="020B0503020204020204" pitchFamily="34" charset="-122"/>
                <a:sym typeface="+mn-ea"/>
              </a:rPr>
              <a:t>NHC BioTech posing with the Finnish partners</a:t>
            </a:r>
            <a:endParaRPr lang="en-US" altLang="zh-CN" sz="1200" dirty="0">
              <a:solidFill>
                <a:prstClr val="black"/>
              </a:solidFill>
              <a:latin typeface="微软雅黑" panose="020B0503020204020204" pitchFamily="34" charset="-122"/>
              <a:ea typeface="微软雅黑" panose="020B0503020204020204" pitchFamily="34" charset="-122"/>
              <a:sym typeface="+mn-ea"/>
            </a:endParaRPr>
          </a:p>
          <a:p>
            <a:pPr algn="ctr" eaLnBrk="0" hangingPunct="0">
              <a:buClr>
                <a:srgbClr val="D7181F"/>
              </a:buClr>
            </a:pPr>
            <a:endParaRPr lang="zh-CN" altLang="en-US" sz="1200" dirty="0" smtClean="0">
              <a:solidFill>
                <a:prstClr val="black"/>
              </a:solidFill>
              <a:latin typeface="微软雅黑" panose="020B0503020204020204" pitchFamily="34" charset="-122"/>
              <a:ea typeface="微软雅黑" panose="020B0503020204020204" pitchFamily="34" charset="-122"/>
              <a:sym typeface="+mn-ea"/>
            </a:endParaRPr>
          </a:p>
        </p:txBody>
      </p:sp>
      <p:sp>
        <p:nvSpPr>
          <p:cNvPr id="6" name="Right Arrow 5"/>
          <p:cNvSpPr/>
          <p:nvPr/>
        </p:nvSpPr>
        <p:spPr>
          <a:xfrm>
            <a:off x="623392" y="1689927"/>
            <a:ext cx="11017224" cy="540000"/>
          </a:xfrm>
          <a:prstGeom prst="rightArrow">
            <a:avLst/>
          </a:prstGeom>
          <a:solidFill>
            <a:schemeClr val="bg1"/>
          </a:solidFill>
          <a:ln w="9525">
            <a:solidFill>
              <a:schemeClr val="bg1">
                <a:lumMod val="85000"/>
              </a:schemeClr>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Oval 7"/>
          <p:cNvSpPr/>
          <p:nvPr/>
        </p:nvSpPr>
        <p:spPr>
          <a:xfrm>
            <a:off x="1055440"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9"/>
          <p:cNvSpPr txBox="1"/>
          <p:nvPr/>
        </p:nvSpPr>
        <p:spPr>
          <a:xfrm>
            <a:off x="870179" y="1454602"/>
            <a:ext cx="722630" cy="368300"/>
          </a:xfrm>
          <a:prstGeom prst="rect">
            <a:avLst/>
          </a:prstGeom>
          <a:noFill/>
        </p:spPr>
        <p:txBody>
          <a:bodyPr wrap="none" rtlCol="0">
            <a:spAutoFit/>
          </a:bodyPr>
          <a:lstStyle/>
          <a:p>
            <a:pPr algn="l"/>
            <a:r>
              <a:rPr lang="en-SG" dirty="0">
                <a:sym typeface="+mn-ea"/>
              </a:rPr>
              <a:t>Today</a:t>
            </a:r>
            <a:endParaRPr lang="zh-CN" altLang="en-SG" dirty="0" smtClean="0">
              <a:latin typeface="宋体" panose="02010600030101010101" pitchFamily="2" charset="-122"/>
              <a:ea typeface="宋体" panose="02010600030101010101" pitchFamily="2" charset="-122"/>
            </a:endParaRPr>
          </a:p>
        </p:txBody>
      </p:sp>
      <p:cxnSp>
        <p:nvCxnSpPr>
          <p:cNvPr id="12" name="Straight Connector 11"/>
          <p:cNvCxnSpPr>
            <a:stCxn id="8" idx="4"/>
          </p:cNvCxnSpPr>
          <p:nvPr/>
        </p:nvCxnSpPr>
        <p:spPr>
          <a:xfrm flipH="1">
            <a:off x="1235439"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2"/>
          <p:cNvSpPr txBox="1"/>
          <p:nvPr/>
        </p:nvSpPr>
        <p:spPr>
          <a:xfrm>
            <a:off x="4350385" y="3013710"/>
            <a:ext cx="3794760" cy="3415030"/>
          </a:xfrm>
          <a:prstGeom prst="rect">
            <a:avLst/>
          </a:prstGeom>
          <a:noFill/>
        </p:spPr>
        <p:txBody>
          <a:bodyPr wrap="square" rtlCol="0" anchor="t">
            <a:spAutoFit/>
          </a:bodyPr>
          <a:lstStyle/>
          <a:p>
            <a:pPr eaLnBrk="0" hangingPunct="0">
              <a:buClr>
                <a:srgbClr val="D7181F"/>
              </a:buClr>
            </a:pPr>
            <a:r>
              <a:rPr lang="zh-CN" altLang="en-US" dirty="0">
                <a:sym typeface="+mn-ea"/>
              </a:rPr>
              <a:t>Our nutrition health and medical application lab in China </a:t>
            </a:r>
            <a:r>
              <a:rPr lang="en-US" altLang="zh-CN" dirty="0">
                <a:sym typeface="+mn-ea"/>
              </a:rPr>
              <a:t>p</a:t>
            </a:r>
            <a:r>
              <a:rPr lang="zh-CN" altLang="en-US" dirty="0">
                <a:sym typeface="+mn-ea"/>
              </a:rPr>
              <a:t>rovide</a:t>
            </a:r>
            <a:r>
              <a:rPr lang="en-US" altLang="zh-CN" dirty="0">
                <a:sym typeface="+mn-ea"/>
              </a:rPr>
              <a:t>s</a:t>
            </a:r>
            <a:r>
              <a:rPr lang="zh-CN" altLang="en-US" dirty="0">
                <a:sym typeface="+mn-ea"/>
              </a:rPr>
              <a:t> following services to Chinese customers</a:t>
            </a: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a:sym typeface="+mn-ea"/>
              </a:rPr>
              <a:t>Stem cell depot</a:t>
            </a:r>
            <a:endParaRPr lang="zh-CN" altLang="en-US" dirty="0">
              <a:sym typeface="+mn-ea"/>
            </a:endParaRPr>
          </a:p>
          <a:p>
            <a:pPr marL="285750" indent="-285750" eaLnBrk="0" hangingPunct="0">
              <a:buClr>
                <a:srgbClr val="D7181F"/>
              </a:buClr>
              <a:buFont typeface="Arial" panose="020B0604020202020204" pitchFamily="34" charset="0"/>
              <a:buChar char="•"/>
            </a:pPr>
            <a:r>
              <a:rPr lang="zh-CN" altLang="en-US" dirty="0">
                <a:sym typeface="+mn-ea"/>
              </a:rPr>
              <a:t>Immunocyte and NK cell for cancer expansion Lab</a:t>
            </a:r>
            <a:endParaRPr lang="zh-CN" altLang="en-US" dirty="0">
              <a:sym typeface="+mn-ea"/>
            </a:endParaRPr>
          </a:p>
          <a:p>
            <a:pPr marL="285750" indent="-285750" eaLnBrk="0" hangingPunct="0">
              <a:buClr>
                <a:srgbClr val="D7181F"/>
              </a:buClr>
              <a:buFont typeface="Arial" panose="020B0604020202020204" pitchFamily="34" charset="0"/>
              <a:buChar char="•"/>
            </a:pPr>
            <a:r>
              <a:rPr lang="zh-CN" altLang="en-US" dirty="0">
                <a:sym typeface="+mn-ea"/>
              </a:rPr>
              <a:t>Growth Factor Anti-Aging R&amp;D </a:t>
            </a:r>
            <a:r>
              <a:rPr lang="en-US" altLang="zh-CN" dirty="0">
                <a:sym typeface="+mn-ea"/>
              </a:rPr>
              <a:t>facilities</a:t>
            </a:r>
            <a:endParaRPr lang="zh-CN" altLang="en-US" dirty="0">
              <a:sym typeface="+mn-ea"/>
            </a:endParaRPr>
          </a:p>
          <a:p>
            <a:pPr marL="285750" indent="-285750" eaLnBrk="0" hangingPunct="0">
              <a:buClr>
                <a:srgbClr val="D7181F"/>
              </a:buClr>
              <a:buFont typeface="Arial" panose="020B0604020202020204" pitchFamily="34" charset="0"/>
              <a:buChar char="•"/>
            </a:pPr>
            <a:r>
              <a:rPr lang="zh-CN" altLang="en-US" dirty="0"/>
              <a:t>An incubator with laborator</a:t>
            </a:r>
            <a:r>
              <a:rPr lang="en-US" altLang="zh-CN" dirty="0"/>
              <a:t>ies</a:t>
            </a:r>
            <a:r>
              <a:rPr lang="zh-CN" altLang="en-US" dirty="0"/>
              <a:t> and office space focus</a:t>
            </a:r>
            <a:r>
              <a:rPr lang="en-US" altLang="zh-CN" dirty="0"/>
              <a:t>ing</a:t>
            </a:r>
            <a:r>
              <a:rPr lang="zh-CN" altLang="en-US" dirty="0"/>
              <a:t> on </a:t>
            </a:r>
            <a:r>
              <a:rPr lang="en-US" altLang="zh-CN" dirty="0"/>
              <a:t>alternative protein</a:t>
            </a:r>
            <a:r>
              <a:rPr lang="zh-CN" altLang="en-US" dirty="0"/>
              <a:t> and health food</a:t>
            </a:r>
            <a:endParaRPr lang="zh-CN" altLang="en-US" dirty="0"/>
          </a:p>
        </p:txBody>
      </p:sp>
      <p:sp>
        <p:nvSpPr>
          <p:cNvPr id="14" name="Oval 13"/>
          <p:cNvSpPr/>
          <p:nvPr/>
        </p:nvSpPr>
        <p:spPr>
          <a:xfrm>
            <a:off x="4871864"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TextBox 14"/>
          <p:cNvSpPr txBox="1"/>
          <p:nvPr/>
        </p:nvSpPr>
        <p:spPr>
          <a:xfrm>
            <a:off x="4686603" y="1454602"/>
            <a:ext cx="1177290" cy="368300"/>
          </a:xfrm>
          <a:prstGeom prst="rect">
            <a:avLst/>
          </a:prstGeom>
          <a:noFill/>
        </p:spPr>
        <p:txBody>
          <a:bodyPr wrap="none" rtlCol="0">
            <a:spAutoFit/>
          </a:bodyPr>
          <a:lstStyle/>
          <a:p>
            <a:pPr algn="l"/>
            <a:r>
              <a:rPr lang="en-SG" dirty="0">
                <a:sym typeface="+mn-ea"/>
              </a:rPr>
              <a:t>2020-202</a:t>
            </a:r>
            <a:r>
              <a:rPr lang="en-US" altLang="en-SG" dirty="0">
                <a:sym typeface="+mn-ea"/>
              </a:rPr>
              <a:t>1</a:t>
            </a:r>
            <a:endParaRPr lang="zh-CN" altLang="en-US" dirty="0" smtClean="0">
              <a:latin typeface="宋体" panose="02010600030101010101" pitchFamily="2" charset="-122"/>
              <a:ea typeface="宋体" panose="02010600030101010101" pitchFamily="2" charset="-122"/>
              <a:cs typeface="宋体" panose="02010600030101010101" pitchFamily="2" charset="-122"/>
            </a:endParaRPr>
          </a:p>
        </p:txBody>
      </p:sp>
      <p:cxnSp>
        <p:nvCxnSpPr>
          <p:cNvPr id="16" name="Straight Connector 15"/>
          <p:cNvCxnSpPr>
            <a:stCxn id="14" idx="4"/>
          </p:cNvCxnSpPr>
          <p:nvPr/>
        </p:nvCxnSpPr>
        <p:spPr>
          <a:xfrm flipH="1">
            <a:off x="5051863"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053548"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TextBox 17"/>
          <p:cNvSpPr txBox="1"/>
          <p:nvPr/>
        </p:nvSpPr>
        <p:spPr>
          <a:xfrm>
            <a:off x="8868287" y="1454602"/>
            <a:ext cx="1790065" cy="645160"/>
          </a:xfrm>
          <a:prstGeom prst="rect">
            <a:avLst/>
          </a:prstGeom>
          <a:noFill/>
        </p:spPr>
        <p:txBody>
          <a:bodyPr wrap="none" rtlCol="0">
            <a:spAutoFit/>
          </a:bodyPr>
          <a:lstStyle/>
          <a:p>
            <a:pPr algn="l"/>
            <a:r>
              <a:rPr lang="en-US" altLang="en-SG" dirty="0">
                <a:sym typeface="+mn-ea"/>
              </a:rPr>
              <a:t>2</a:t>
            </a:r>
            <a:r>
              <a:rPr lang="en-SG" dirty="0">
                <a:sym typeface="+mn-ea"/>
              </a:rPr>
              <a:t>022 and beyond</a:t>
            </a:r>
            <a:endParaRPr lang="en-SG" dirty="0"/>
          </a:p>
          <a:p>
            <a:endParaRPr lang="en-SG" dirty="0">
              <a:latin typeface="宋体" panose="02010600030101010101" pitchFamily="2" charset="-122"/>
              <a:ea typeface="宋体" panose="02010600030101010101" pitchFamily="2" charset="-122"/>
              <a:cs typeface="宋体" panose="02010600030101010101" pitchFamily="2" charset="-122"/>
            </a:endParaRPr>
          </a:p>
        </p:txBody>
      </p:sp>
      <p:cxnSp>
        <p:nvCxnSpPr>
          <p:cNvPr id="19" name="Straight Connector 18"/>
          <p:cNvCxnSpPr>
            <a:stCxn id="17" idx="4"/>
          </p:cNvCxnSpPr>
          <p:nvPr/>
        </p:nvCxnSpPr>
        <p:spPr>
          <a:xfrm flipH="1">
            <a:off x="9233547"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2"/>
          <p:cNvSpPr txBox="1"/>
          <p:nvPr/>
        </p:nvSpPr>
        <p:spPr>
          <a:xfrm>
            <a:off x="8292244" y="3013844"/>
            <a:ext cx="3564396" cy="1753235"/>
          </a:xfrm>
          <a:prstGeom prst="rect">
            <a:avLst/>
          </a:prstGeom>
          <a:noFill/>
        </p:spPr>
        <p:txBody>
          <a:bodyPr wrap="square" rtlCol="0" anchor="t">
            <a:spAutoFit/>
          </a:bodyPr>
          <a:lstStyle/>
          <a:p>
            <a:pPr eaLnBrk="0" hangingPunct="0">
              <a:buClr>
                <a:srgbClr val="D7181F"/>
              </a:buClr>
            </a:pPr>
            <a:r>
              <a:rPr lang="zh-CN" altLang="en-US" dirty="0">
                <a:sym typeface="+mn-ea"/>
              </a:rPr>
              <a:t>NHC BioTech Center as industry standard in </a:t>
            </a:r>
            <a:r>
              <a:rPr lang="en-US" altLang="zh-CN" b="1" dirty="0">
                <a:sym typeface="+mn-ea"/>
              </a:rPr>
              <a:t>BioTech</a:t>
            </a: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eaLnBrk="0" hangingPunct="0">
              <a:buClr>
                <a:srgbClr val="D7181F"/>
              </a:buClr>
            </a:pP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a:sym typeface="+mn-ea"/>
              </a:rPr>
              <a:t>A</a:t>
            </a:r>
            <a:r>
              <a:rPr lang="en-US" altLang="zh-CN" dirty="0">
                <a:sym typeface="+mn-ea"/>
              </a:rPr>
              <a:t>lternative protein</a:t>
            </a:r>
            <a:r>
              <a:rPr lang="zh-CN" altLang="en-US" dirty="0">
                <a:sym typeface="+mn-ea"/>
              </a:rPr>
              <a:t> lab </a:t>
            </a:r>
            <a:endParaRPr lang="zh-CN" altLang="en-US" dirty="0">
              <a:sym typeface="+mn-ea"/>
            </a:endParaRPr>
          </a:p>
          <a:p>
            <a:pPr marL="285750" indent="-285750" eaLnBrk="0" hangingPunct="0">
              <a:buClr>
                <a:srgbClr val="D7181F"/>
              </a:buClr>
              <a:buFont typeface="Arial" panose="020B0604020202020204" pitchFamily="34" charset="0"/>
              <a:buChar char="•"/>
            </a:pPr>
            <a:r>
              <a:rPr lang="zh-CN" altLang="en-US" dirty="0">
                <a:sym typeface="+mn-ea"/>
              </a:rPr>
              <a:t>AI</a:t>
            </a:r>
            <a:r>
              <a:rPr lang="en-US" altLang="zh-CN" dirty="0">
                <a:sym typeface="+mn-ea"/>
              </a:rPr>
              <a:t>,</a:t>
            </a:r>
            <a:r>
              <a:rPr lang="zh-CN" altLang="en-US" dirty="0">
                <a:sym typeface="+mn-ea"/>
              </a:rPr>
              <a:t> Bigdata for NHC Biotech center</a:t>
            </a:r>
            <a:endParaRPr lang="zh-CN" altLang="en-SG"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52980" y="406400"/>
            <a:ext cx="8182610" cy="460375"/>
          </a:xfrm>
          <a:prstGeom prst="rect">
            <a:avLst/>
          </a:prstGeom>
          <a:noFill/>
        </p:spPr>
        <p:txBody>
          <a:bodyPr wrap="none" rtlCol="0" anchor="t">
            <a:spAutoFit/>
          </a:bodyPr>
          <a:lstStyle/>
          <a:p>
            <a:pPr algn="l">
              <a:buClrTx/>
              <a:buSzTx/>
              <a:buFontTx/>
            </a:pPr>
            <a:r>
              <a:rPr lang="en-US" sz="2400" b="1" dirty="0">
                <a:latin typeface="微软雅黑" panose="020B0503020204020204" pitchFamily="34" charset="-122"/>
                <a:ea typeface="微软雅黑" panose="020B0503020204020204" pitchFamily="34" charset="-122"/>
                <a:sym typeface="+mn-ea"/>
              </a:rPr>
              <a:t> 3.</a:t>
            </a:r>
            <a:r>
              <a:rPr lang="en-US" sz="2400" b="1" dirty="0">
                <a:latin typeface="微软雅黑" panose="020B0503020204020204" pitchFamily="34" charset="-122"/>
                <a:ea typeface="微软雅黑" panose="020B0503020204020204" pitchFamily="34" charset="-122"/>
                <a:sym typeface="+mn-ea"/>
              </a:rPr>
              <a:t>NHC BioTech Center： Core products and services     </a:t>
            </a:r>
            <a:endParaRPr lang="zh-CN" altLang="en-US" sz="2400" b="1" dirty="0">
              <a:latin typeface="微软雅黑" panose="020B0503020204020204" pitchFamily="34" charset="-122"/>
              <a:ea typeface="微软雅黑" panose="020B0503020204020204" pitchFamily="34" charset="-122"/>
              <a:sym typeface="+mn-ea"/>
            </a:endParaRPr>
          </a:p>
        </p:txBody>
      </p:sp>
      <p:sp>
        <p:nvSpPr>
          <p:cNvPr id="4" name="Rectangle 3"/>
          <p:cNvSpPr/>
          <p:nvPr/>
        </p:nvSpPr>
        <p:spPr>
          <a:xfrm>
            <a:off x="1407700" y="1909769"/>
            <a:ext cx="1800000" cy="1152000"/>
          </a:xfrm>
          <a:prstGeom prst="rect">
            <a:avLst/>
          </a:prstGeom>
          <a:solidFill>
            <a:schemeClr val="bg1">
              <a:lumMod val="85000"/>
            </a:schemeClr>
          </a:solidFill>
          <a:ln w="9525">
            <a:solidFill>
              <a:schemeClr val="bg1"/>
            </a:solidFill>
            <a:miter/>
          </a:ln>
        </p:spPr>
        <p:txBody>
          <a:bodyPr rtlCol="0" anchor="ctr"/>
          <a:lstStyle/>
          <a:p>
            <a:pPr algn="ctr" eaLnBrk="1" hangingPunct="1"/>
            <a:r>
              <a:rPr lang="zh-CN" altLang="en-US" dirty="0">
                <a:sym typeface="+mn-ea"/>
              </a:rPr>
              <a:t>Stem cell depot</a:t>
            </a:r>
            <a:endParaRPr lang="zh-CN" altLang="en-US" sz="1800" dirty="0" smtClean="0">
              <a:latin typeface="宋体" panose="02010600030101010101" pitchFamily="2" charset="-122"/>
              <a:ea typeface="宋体" panose="02010600030101010101" pitchFamily="2" charset="-122"/>
              <a:cs typeface="华文隶书" panose="02010800040101010101" charset="-122"/>
            </a:endParaRPr>
          </a:p>
        </p:txBody>
      </p:sp>
      <p:sp>
        <p:nvSpPr>
          <p:cNvPr id="9" name="Rectangle 8"/>
          <p:cNvSpPr/>
          <p:nvPr/>
        </p:nvSpPr>
        <p:spPr>
          <a:xfrm>
            <a:off x="3878505" y="1917389"/>
            <a:ext cx="1800000" cy="1152000"/>
          </a:xfrm>
          <a:prstGeom prst="rect">
            <a:avLst/>
          </a:prstGeom>
          <a:solidFill>
            <a:schemeClr val="bg1">
              <a:lumMod val="85000"/>
            </a:schemeClr>
          </a:solidFill>
          <a:ln w="9525">
            <a:solidFill>
              <a:schemeClr val="bg1"/>
            </a:solidFill>
            <a:miter/>
          </a:ln>
        </p:spPr>
        <p:txBody>
          <a:bodyPr rtlCol="0" anchor="ctr"/>
          <a:lstStyle/>
          <a:p>
            <a:pPr algn="ctr">
              <a:buClrTx/>
              <a:buSzTx/>
              <a:buFontTx/>
            </a:pPr>
            <a:r>
              <a:rPr lang="zh-CN" altLang="en-US" dirty="0">
                <a:sym typeface="+mn-ea"/>
              </a:rPr>
              <a:t>Immunocyte and NK cell for cancer expansion Lab</a:t>
            </a:r>
            <a:endParaRPr lang="zh-CN" altLang="en-US" sz="1800" dirty="0">
              <a:sym typeface="+mn-ea"/>
            </a:endParaRPr>
          </a:p>
        </p:txBody>
      </p:sp>
      <p:sp>
        <p:nvSpPr>
          <p:cNvPr id="11" name="Rectangle 10"/>
          <p:cNvSpPr/>
          <p:nvPr/>
        </p:nvSpPr>
        <p:spPr>
          <a:xfrm>
            <a:off x="6455375" y="1917844"/>
            <a:ext cx="1800000" cy="1152000"/>
          </a:xfrm>
          <a:prstGeom prst="rect">
            <a:avLst/>
          </a:prstGeom>
          <a:solidFill>
            <a:schemeClr val="bg1">
              <a:lumMod val="85000"/>
            </a:schemeClr>
          </a:solidFill>
          <a:ln w="9525">
            <a:solidFill>
              <a:schemeClr val="bg1"/>
            </a:solidFill>
            <a:miter/>
          </a:ln>
        </p:spPr>
        <p:txBody>
          <a:bodyPr rtlCol="0" anchor="ctr"/>
          <a:lstStyle/>
          <a:p>
            <a:pPr algn="ctr">
              <a:buClrTx/>
              <a:buSzTx/>
              <a:buFontTx/>
            </a:pPr>
            <a:r>
              <a:rPr lang="zh-CN" altLang="en-US" dirty="0">
                <a:sym typeface="+mn-ea"/>
              </a:rPr>
              <a:t>A</a:t>
            </a:r>
            <a:r>
              <a:rPr lang="en-US" altLang="zh-CN" dirty="0">
                <a:sym typeface="+mn-ea"/>
              </a:rPr>
              <a:t>lternative </a:t>
            </a:r>
            <a:r>
              <a:rPr lang="zh-CN" altLang="en-US" dirty="0">
                <a:sym typeface="+mn-ea"/>
              </a:rPr>
              <a:t> </a:t>
            </a:r>
            <a:r>
              <a:rPr lang="en-US" altLang="zh-CN" dirty="0">
                <a:sym typeface="+mn-ea"/>
              </a:rPr>
              <a:t>Protein</a:t>
            </a:r>
            <a:r>
              <a:rPr lang="zh-CN" altLang="en-US" dirty="0">
                <a:sym typeface="+mn-ea"/>
              </a:rPr>
              <a:t> and Health Products R&amp;D </a:t>
            </a:r>
            <a:r>
              <a:rPr lang="en-US" altLang="zh-CN" dirty="0">
                <a:sym typeface="+mn-ea"/>
              </a:rPr>
              <a:t>facilities</a:t>
            </a:r>
            <a:endParaRPr lang="zh-CN" altLang="en-US" sz="1800" dirty="0">
              <a:sym typeface="+mn-ea"/>
            </a:endParaRPr>
          </a:p>
        </p:txBody>
      </p:sp>
      <p:sp>
        <p:nvSpPr>
          <p:cNvPr id="15" name="灯片编号占位符 1"/>
          <p:cNvSpPr>
            <a:spLocks noGrp="1"/>
          </p:cNvSpPr>
          <p:nvPr/>
        </p:nvSpPr>
        <p:spPr>
          <a:xfrm>
            <a:off x="10049510" y="650906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2" name="Rectangle 10"/>
          <p:cNvSpPr/>
          <p:nvPr/>
        </p:nvSpPr>
        <p:spPr>
          <a:xfrm>
            <a:off x="8976325" y="1910224"/>
            <a:ext cx="1800000" cy="1152000"/>
          </a:xfrm>
          <a:prstGeom prst="rect">
            <a:avLst/>
          </a:prstGeom>
          <a:solidFill>
            <a:schemeClr val="bg1">
              <a:lumMod val="85000"/>
            </a:schemeClr>
          </a:solidFill>
          <a:ln w="9525">
            <a:solidFill>
              <a:schemeClr val="bg1"/>
            </a:solidFill>
            <a:miter/>
          </a:ln>
        </p:spPr>
        <p:txBody>
          <a:bodyPr rtlCol="0" anchor="ctr"/>
          <a:p>
            <a:pPr algn="ctr"/>
            <a:r>
              <a:rPr lang="zh-CN" altLang="en-US" dirty="0">
                <a:sym typeface="+mn-ea"/>
              </a:rPr>
              <a:t>Growth Factor Anti-Aging R&amp;D </a:t>
            </a:r>
            <a:r>
              <a:rPr lang="en-US" altLang="zh-CN" dirty="0">
                <a:sym typeface="+mn-ea"/>
              </a:rPr>
              <a:t>facilities</a:t>
            </a:r>
            <a:endParaRPr lang="en-US" altLang="zh-CN" sz="1800" dirty="0">
              <a:sym typeface="+mn-ea"/>
            </a:endParaRPr>
          </a:p>
        </p:txBody>
      </p:sp>
      <p:sp>
        <p:nvSpPr>
          <p:cNvPr id="5" name="Rectangle 6"/>
          <p:cNvSpPr/>
          <p:nvPr/>
        </p:nvSpPr>
        <p:spPr>
          <a:xfrm>
            <a:off x="1407700" y="4360841"/>
            <a:ext cx="9368820" cy="648073"/>
          </a:xfrm>
          <a:prstGeom prst="rect">
            <a:avLst/>
          </a:prstGeom>
          <a:solidFill>
            <a:schemeClr val="bg1">
              <a:lumMod val="85000"/>
            </a:schemeClr>
          </a:solidFill>
          <a:ln w="9525">
            <a:solidFill>
              <a:schemeClr val="bg1"/>
            </a:solidFill>
            <a:miter/>
          </a:ln>
        </p:spPr>
        <p:txBody>
          <a:bodyPr rtlCol="0" anchor="ctr"/>
          <a:p>
            <a:pPr algn="ctr"/>
            <a:r>
              <a:rPr lang="zh-CN" altLang="en-US" dirty="0">
                <a:sym typeface="+mn-ea"/>
              </a:rPr>
              <a:t>Nutrition health and medical application lab</a:t>
            </a:r>
            <a:endParaRPr lang="zh-CN" altLang="en-US" sz="1800" dirty="0"/>
          </a:p>
        </p:txBody>
      </p:sp>
      <p:cxnSp>
        <p:nvCxnSpPr>
          <p:cNvPr id="7" name="直接连接符 6"/>
          <p:cNvCxnSpPr>
            <a:stCxn id="4" idx="2"/>
            <a:endCxn id="5" idx="0"/>
          </p:cNvCxnSpPr>
          <p:nvPr/>
        </p:nvCxnSpPr>
        <p:spPr>
          <a:xfrm>
            <a:off x="2307590" y="3061970"/>
            <a:ext cx="3784600" cy="129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9" idx="2"/>
          </p:cNvCxnSpPr>
          <p:nvPr/>
        </p:nvCxnSpPr>
        <p:spPr>
          <a:xfrm>
            <a:off x="4778375" y="3069590"/>
            <a:ext cx="1317625"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11" idx="2"/>
          </p:cNvCxnSpPr>
          <p:nvPr/>
        </p:nvCxnSpPr>
        <p:spPr>
          <a:xfrm flipV="1">
            <a:off x="6096000" y="3069590"/>
            <a:ext cx="1259205"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2" idx="2"/>
          </p:cNvCxnSpPr>
          <p:nvPr/>
        </p:nvCxnSpPr>
        <p:spPr>
          <a:xfrm flipV="1">
            <a:off x="6096000" y="3061970"/>
            <a:ext cx="3780155" cy="130302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7239000" cy="460375"/>
          </a:xfrm>
          <a:prstGeom prst="rect">
            <a:avLst/>
          </a:prstGeom>
          <a:noFill/>
        </p:spPr>
        <p:txBody>
          <a:bodyPr wrap="non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4.</a:t>
            </a:r>
            <a:r>
              <a:rPr lang="zh-CN" altLang="en-US" sz="2400" b="1" dirty="0">
                <a:latin typeface="微软雅黑" panose="020B0503020204020204" pitchFamily="34" charset="-122"/>
                <a:ea typeface="微软雅黑" panose="020B0503020204020204" pitchFamily="34" charset="-122"/>
                <a:sym typeface="+mn-ea"/>
              </a:rPr>
              <a:t>Nutrition health and medical application lab</a:t>
            </a:r>
            <a:endParaRPr lang="zh-CN" altLang="en-US" sz="2400" b="1"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51510" y="1434465"/>
            <a:ext cx="11327765" cy="5055235"/>
          </a:xfrm>
          <a:prstGeom prst="rect">
            <a:avLst/>
          </a:prstGeom>
          <a:noFill/>
        </p:spPr>
        <p:txBody>
          <a:bodyPr wrap="square" rtlCol="0">
            <a:spAutoFit/>
          </a:bodyPr>
          <a:p>
            <a:pPr algn="ctr"/>
            <a:r>
              <a:rPr lang="zh-CN" altLang="en-US" sz="2400" b="1" dirty="0" smtClean="0">
                <a:latin typeface="宋体" panose="02010600030101010101" pitchFamily="2" charset="-122"/>
                <a:ea typeface="宋体" panose="02010600030101010101" pitchFamily="2" charset="-122"/>
                <a:cs typeface="华文隶书" panose="02010800040101010101" charset="-122"/>
              </a:rPr>
              <a:t>Platform introduction</a:t>
            </a:r>
            <a:endParaRPr lang="zh-CN" altLang="en-US" sz="2400" b="1" dirty="0" smtClean="0">
              <a:latin typeface="宋体" panose="02010600030101010101" pitchFamily="2" charset="-122"/>
              <a:ea typeface="宋体" panose="02010600030101010101" pitchFamily="2" charset="-122"/>
              <a:cs typeface="华文隶书" panose="02010800040101010101" charset="-122"/>
            </a:endParaRPr>
          </a:p>
          <a:p>
            <a:pPr algn="l"/>
            <a:r>
              <a:rPr lang="zh-CN" altLang="en-US" dirty="0" smtClean="0">
                <a:latin typeface="宋体" panose="02010600030101010101" pitchFamily="2" charset="-122"/>
                <a:ea typeface="宋体" panose="02010600030101010101" pitchFamily="2" charset="-122"/>
                <a:cs typeface="华文隶书" panose="02010800040101010101" charset="-122"/>
                <a:sym typeface="+mn-ea"/>
              </a:rPr>
              <a:t>1.</a:t>
            </a:r>
            <a:r>
              <a:rPr lang="zh-CN" altLang="en-US" dirty="0">
                <a:sym typeface="+mn-ea"/>
              </a:rPr>
              <a:t>Components</a:t>
            </a:r>
            <a:r>
              <a:rPr lang="en-US" altLang="zh-CN" dirty="0">
                <a:sym typeface="+mn-ea"/>
              </a:rPr>
              <a:t>: </a:t>
            </a:r>
            <a:r>
              <a:rPr lang="zh-CN" altLang="en-US" dirty="0">
                <a:sym typeface="+mn-ea"/>
              </a:rPr>
              <a:t>Natural product purification and application platform</a:t>
            </a:r>
            <a:endParaRPr lang="zh-CN" altLang="en-US" dirty="0">
              <a:sym typeface="+mn-ea"/>
            </a:endParaRPr>
          </a:p>
          <a:p>
            <a:pPr marL="539750" algn="l" defTabSz="914400" fontAlgn="auto">
              <a:lnSpc>
                <a:spcPct val="120000"/>
              </a:lnSpc>
            </a:pPr>
            <a:r>
              <a:rPr lang="zh-CN" altLang="en-US" dirty="0">
                <a:sym typeface="+mn-ea"/>
              </a:rPr>
              <a:t>          R&amp;D and application platform of genetic engineering</a:t>
            </a:r>
            <a:endParaRPr lang="zh-CN" altLang="en-US" dirty="0">
              <a:sym typeface="+mn-ea"/>
            </a:endParaRPr>
          </a:p>
          <a:p>
            <a:pPr marL="539750" algn="l" defTabSz="914400" fontAlgn="auto">
              <a:lnSpc>
                <a:spcPct val="120000"/>
              </a:lnSpc>
            </a:pPr>
            <a:r>
              <a:rPr lang="zh-CN" altLang="en-US" dirty="0">
                <a:sym typeface="+mn-ea"/>
              </a:rPr>
              <a:t>          Development and application platform of cell and fermentation engineering</a:t>
            </a:r>
            <a:endParaRPr lang="zh-CN" altLang="en-US" dirty="0">
              <a:sym typeface="+mn-ea"/>
            </a:endParaRPr>
          </a:p>
          <a:p>
            <a:pPr marL="539750" algn="l" defTabSz="914400" fontAlgn="auto">
              <a:lnSpc>
                <a:spcPct val="120000"/>
              </a:lnSpc>
            </a:pPr>
            <a:r>
              <a:rPr lang="zh-CN" altLang="en-US" dirty="0">
                <a:sym typeface="+mn-ea"/>
              </a:rPr>
              <a:t>          Immunology R&amp;D and application platform</a:t>
            </a:r>
            <a:endParaRPr lang="zh-CN" altLang="en-US" dirty="0">
              <a:sym typeface="+mn-ea"/>
            </a:endParaRPr>
          </a:p>
          <a:p>
            <a:pPr algn="l" defTabSz="914400" fontAlgn="auto">
              <a:lnSpc>
                <a:spcPct val="120000"/>
              </a:lnSpc>
            </a:pPr>
            <a:endParaRPr lang="zh-CN" altLang="en-US" dirty="0">
              <a:sym typeface="+mn-ea"/>
            </a:endParaRPr>
          </a:p>
          <a:p>
            <a:pPr algn="l" defTabSz="914400" fontAlgn="auto">
              <a:lnSpc>
                <a:spcPct val="120000"/>
              </a:lnSpc>
            </a:pPr>
            <a:r>
              <a:rPr lang="zh-CN" altLang="en-US" dirty="0">
                <a:sym typeface="+mn-ea"/>
              </a:rPr>
              <a:t>2.Application directio</a:t>
            </a:r>
            <a:r>
              <a:rPr lang="en-US" altLang="zh-CN" dirty="0">
                <a:sym typeface="+mn-ea"/>
              </a:rPr>
              <a:t>n: </a:t>
            </a:r>
            <a:r>
              <a:rPr lang="zh-CN" altLang="en-US" dirty="0">
                <a:sym typeface="+mn-ea"/>
              </a:rPr>
              <a:t>Development of new resource food</a:t>
            </a:r>
            <a:endParaRPr lang="zh-CN" altLang="en-US" dirty="0">
              <a:sym typeface="+mn-ea"/>
            </a:endParaRPr>
          </a:p>
          <a:p>
            <a:pPr marL="1440180" algn="l" defTabSz="914400" fontAlgn="auto">
              <a:lnSpc>
                <a:spcPct val="120000"/>
              </a:lnSpc>
            </a:pPr>
            <a:r>
              <a:rPr lang="zh-CN" altLang="en-US" dirty="0">
                <a:sym typeface="+mn-ea"/>
              </a:rPr>
              <a:t>            Biomedical development</a:t>
            </a:r>
            <a:endParaRPr lang="zh-CN" altLang="en-US" dirty="0">
              <a:sym typeface="+mn-ea"/>
            </a:endParaRPr>
          </a:p>
          <a:p>
            <a:pPr marL="1440180" algn="l" defTabSz="914400" fontAlgn="auto">
              <a:lnSpc>
                <a:spcPct val="120000"/>
              </a:lnSpc>
            </a:pPr>
            <a:r>
              <a:rPr lang="zh-CN" altLang="en-US" dirty="0">
                <a:sym typeface="+mn-ea"/>
              </a:rPr>
              <a:t>            Biomedical diagnostic development</a:t>
            </a:r>
            <a:endParaRPr lang="zh-CN" altLang="en-US" dirty="0">
              <a:sym typeface="+mn-ea"/>
            </a:endParaRPr>
          </a:p>
          <a:p>
            <a:pPr algn="l" defTabSz="914400" fontAlgn="auto" latinLnBrk="1">
              <a:lnSpc>
                <a:spcPct val="120000"/>
              </a:lnSpc>
            </a:pPr>
            <a:endParaRPr lang="zh-CN" altLang="en-US" dirty="0">
              <a:sym typeface="+mn-ea"/>
            </a:endParaRPr>
          </a:p>
          <a:p>
            <a:pPr algn="l" defTabSz="914400" fontAlgn="auto" latinLnBrk="1">
              <a:lnSpc>
                <a:spcPct val="120000"/>
              </a:lnSpc>
            </a:pPr>
            <a:r>
              <a:rPr lang="zh-CN" altLang="en-US" dirty="0">
                <a:sym typeface="+mn-ea"/>
              </a:rPr>
              <a:t>3.Product direction</a:t>
            </a:r>
            <a:r>
              <a:rPr lang="en-US" altLang="zh-CN" dirty="0">
                <a:sym typeface="+mn-ea"/>
              </a:rPr>
              <a:t>:</a:t>
            </a:r>
            <a:endParaRPr lang="zh-CN" altLang="en-US" dirty="0">
              <a:sym typeface="+mn-ea"/>
            </a:endParaRPr>
          </a:p>
          <a:p>
            <a:pPr algn="l" defTabSz="914400" fontAlgn="auto" latinLnBrk="1">
              <a:lnSpc>
                <a:spcPct val="120000"/>
              </a:lnSpc>
            </a:pPr>
            <a:r>
              <a:rPr lang="zh-CN" altLang="en-US" dirty="0">
                <a:sym typeface="+mn-ea"/>
              </a:rPr>
              <a:t>3.1 New resource food</a:t>
            </a:r>
            <a:r>
              <a:rPr lang="en-US" altLang="zh-CN" dirty="0">
                <a:sym typeface="+mn-ea"/>
              </a:rPr>
              <a:t>: </a:t>
            </a:r>
            <a:r>
              <a:rPr lang="en-US" altLang="zh-CN" dirty="0">
                <a:sym typeface="+mn-ea"/>
              </a:rPr>
              <a:t>n</a:t>
            </a:r>
            <a:r>
              <a:rPr lang="zh-CN" altLang="en-US" dirty="0">
                <a:sym typeface="+mn-ea"/>
              </a:rPr>
              <a:t>ew resource protein food, special medical nutrition factor food, etc</a:t>
            </a:r>
            <a:endParaRPr lang="zh-CN" altLang="en-US" dirty="0">
              <a:sym typeface="+mn-ea"/>
            </a:endParaRPr>
          </a:p>
          <a:p>
            <a:pPr algn="l" defTabSz="914400" fontAlgn="auto" latinLnBrk="1">
              <a:lnSpc>
                <a:spcPct val="120000"/>
              </a:lnSpc>
            </a:pPr>
            <a:r>
              <a:rPr lang="zh-CN" altLang="en-US" dirty="0">
                <a:sym typeface="+mn-ea"/>
              </a:rPr>
              <a:t>3.2 Biomedical development</a:t>
            </a:r>
            <a:r>
              <a:rPr lang="en-US" altLang="zh-CN" dirty="0">
                <a:sym typeface="+mn-ea"/>
              </a:rPr>
              <a:t>: c</a:t>
            </a:r>
            <a:r>
              <a:rPr lang="zh-CN" altLang="en-US" dirty="0">
                <a:sym typeface="+mn-ea"/>
              </a:rPr>
              <a:t>oagulation factors, targeted biomedicine, etc</a:t>
            </a:r>
            <a:endParaRPr lang="zh-CN" altLang="en-US" dirty="0">
              <a:sym typeface="+mn-ea"/>
            </a:endParaRPr>
          </a:p>
          <a:p>
            <a:pPr algn="l" defTabSz="914400" fontAlgn="auto" latinLnBrk="1">
              <a:lnSpc>
                <a:spcPct val="120000"/>
              </a:lnSpc>
            </a:pPr>
            <a:r>
              <a:rPr lang="zh-CN" altLang="en-US" dirty="0">
                <a:sym typeface="+mn-ea"/>
              </a:rPr>
              <a:t>3.3 Biomedical diagnostic development</a:t>
            </a:r>
            <a:r>
              <a:rPr lang="en-US" altLang="zh-CN" dirty="0">
                <a:sym typeface="+mn-ea"/>
              </a:rPr>
              <a:t>: </a:t>
            </a:r>
            <a:r>
              <a:rPr lang="zh-CN" altLang="en-US" dirty="0">
                <a:sym typeface="+mn-ea"/>
              </a:rPr>
              <a:t>POCT</a:t>
            </a:r>
            <a:r>
              <a:rPr lang="en-US" altLang="zh-CN" dirty="0">
                <a:sym typeface="+mn-ea"/>
              </a:rPr>
              <a:t>, p</a:t>
            </a:r>
            <a:r>
              <a:rPr lang="zh-CN" altLang="en-US" dirty="0">
                <a:sym typeface="+mn-ea"/>
              </a:rPr>
              <a:t>recision medical diagnosis products and intelligent medical treatment, </a:t>
            </a:r>
            <a:endParaRPr lang="zh-CN" altLang="en-US" dirty="0">
              <a:sym typeface="+mn-ea"/>
            </a:endParaRPr>
          </a:p>
          <a:p>
            <a:pPr algn="l" defTabSz="914400" fontAlgn="auto" latinLnBrk="1">
              <a:lnSpc>
                <a:spcPct val="120000"/>
              </a:lnSpc>
            </a:pPr>
            <a:r>
              <a:rPr lang="en-US" altLang="zh-CN" dirty="0">
                <a:sym typeface="+mn-ea"/>
              </a:rPr>
              <a:t>e</a:t>
            </a:r>
            <a:r>
              <a:rPr lang="zh-CN" altLang="en-US" dirty="0">
                <a:sym typeface="+mn-ea"/>
              </a:rPr>
              <a:t>tc</a:t>
            </a:r>
            <a:endParaRPr lang="zh-CN" altLang="en-US" dirty="0">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5057775" cy="460375"/>
          </a:xfrm>
          <a:prstGeom prst="rect">
            <a:avLst/>
          </a:prstGeom>
          <a:noFill/>
        </p:spPr>
        <p:txBody>
          <a:bodyPr wrap="non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5.</a:t>
            </a:r>
            <a:r>
              <a:rPr lang="zh-CN" altLang="en-US" sz="2400" b="1" dirty="0">
                <a:latin typeface="微软雅黑" panose="020B0503020204020204" pitchFamily="34" charset="-122"/>
                <a:ea typeface="微软雅黑" panose="020B0503020204020204" pitchFamily="34" charset="-122"/>
                <a:sym typeface="+mn-ea"/>
              </a:rPr>
              <a:t>Laboratory project promotion</a:t>
            </a:r>
            <a:endParaRPr lang="zh-CN" altLang="en-US" sz="2400" b="1"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45440" y="1280795"/>
            <a:ext cx="5425440" cy="5631180"/>
          </a:xfrm>
          <a:prstGeom prst="rect">
            <a:avLst/>
          </a:prstGeom>
          <a:noFill/>
        </p:spPr>
        <p:txBody>
          <a:bodyPr wrap="square" rtlCol="0">
            <a:spAutoFit/>
          </a:bodyPr>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1 </a:t>
            </a:r>
            <a:r>
              <a:rPr lang="zh-CN" altLang="en-US" dirty="0">
                <a:sym typeface="+mn-ea"/>
              </a:rPr>
              <a:t>New resource food：     </a:t>
            </a:r>
            <a:endParaRPr lang="zh-CN" altLang="en-US" dirty="0">
              <a:sym typeface="+mn-ea"/>
            </a:endParaRPr>
          </a:p>
          <a:p>
            <a:pPr algn="l" defTabSz="914400" fontAlgn="auto" latinLnBrk="1">
              <a:lnSpc>
                <a:spcPct val="200000"/>
              </a:lnSpc>
            </a:pPr>
            <a:r>
              <a:rPr lang="zh-CN" altLang="en-US" dirty="0">
                <a:sym typeface="+mn-ea"/>
              </a:rPr>
              <a:t>1.1 </a:t>
            </a:r>
            <a:r>
              <a:rPr lang="zh-CN" altLang="en-US" b="1" dirty="0">
                <a:sym typeface="+mn-ea"/>
              </a:rPr>
              <a:t>A</a:t>
            </a:r>
            <a:r>
              <a:rPr lang="en-US" altLang="zh-CN" b="1" dirty="0">
                <a:sym typeface="+mn-ea"/>
              </a:rPr>
              <a:t>lternative protein</a:t>
            </a:r>
            <a:endParaRPr lang="zh-CN" altLang="en-US" b="1" dirty="0">
              <a:sym typeface="+mn-ea"/>
            </a:endParaRPr>
          </a:p>
          <a:p>
            <a:pPr algn="l" defTabSz="914400" fontAlgn="auto" latinLnBrk="1">
              <a:lnSpc>
                <a:spcPct val="200000"/>
              </a:lnSpc>
            </a:pPr>
            <a:r>
              <a:rPr lang="zh-CN" altLang="en-US" dirty="0">
                <a:sym typeface="+mn-ea"/>
              </a:rPr>
              <a:t>1.2 Nutritious food of sialic acid</a:t>
            </a:r>
            <a:endParaRPr lang="zh-CN" altLang="en-US" dirty="0">
              <a:sym typeface="+mn-ea"/>
            </a:endParaRPr>
          </a:p>
          <a:p>
            <a:pPr algn="l" defTabSz="914400" fontAlgn="auto" latinLnBrk="1">
              <a:lnSpc>
                <a:spcPct val="200000"/>
              </a:lnSpc>
            </a:pPr>
            <a:r>
              <a:rPr lang="zh-CN" altLang="en-US" dirty="0">
                <a:sym typeface="+mn-ea"/>
              </a:rPr>
              <a:t>1.3 Nutritious food of neuric acid</a:t>
            </a:r>
            <a:endParaRPr lang="zh-CN" altLang="en-US" dirty="0">
              <a:sym typeface="+mn-ea"/>
            </a:endParaRPr>
          </a:p>
          <a:p>
            <a:pPr algn="l" defTabSz="914400" fontAlgn="auto" latinLnBrk="1">
              <a:lnSpc>
                <a:spcPct val="200000"/>
              </a:lnSpc>
            </a:pPr>
            <a:endParaRPr lang="zh-CN" altLang="en-US" dirty="0">
              <a:sym typeface="+mn-ea"/>
            </a:endParaRPr>
          </a:p>
          <a:p>
            <a:pPr algn="l" defTabSz="914400" fontAlgn="auto" latinLnBrk="1">
              <a:lnSpc>
                <a:spcPct val="200000"/>
              </a:lnSpc>
            </a:pPr>
            <a:r>
              <a:rPr lang="zh-CN" altLang="en-US" dirty="0">
                <a:sym typeface="+mn-ea"/>
              </a:rPr>
              <a:t>2 Biomedical development</a:t>
            </a:r>
            <a:r>
              <a:rPr lang="en-US" altLang="zh-CN" dirty="0">
                <a:sym typeface="+mn-ea"/>
              </a:rPr>
              <a:t>:</a:t>
            </a:r>
            <a:endParaRPr lang="zh-CN" altLang="en-US" dirty="0">
              <a:sym typeface="+mn-ea"/>
            </a:endParaRPr>
          </a:p>
          <a:p>
            <a:pPr algn="l" defTabSz="914400" fontAlgn="auto" latinLnBrk="1">
              <a:lnSpc>
                <a:spcPct val="200000"/>
              </a:lnSpc>
            </a:pPr>
            <a:r>
              <a:rPr lang="zh-CN" altLang="en-US" dirty="0">
                <a:sym typeface="+mn-ea"/>
              </a:rPr>
              <a:t>2.1 Natural products of coagulation factors</a:t>
            </a:r>
            <a:endParaRPr lang="zh-CN" altLang="en-US" dirty="0">
              <a:sym typeface="+mn-ea"/>
            </a:endParaRPr>
          </a:p>
          <a:p>
            <a:pPr algn="l" defTabSz="914400" fontAlgn="auto" latinLnBrk="1">
              <a:lnSpc>
                <a:spcPct val="200000"/>
              </a:lnSpc>
            </a:pPr>
            <a:r>
              <a:rPr lang="zh-CN" altLang="en-US" dirty="0">
                <a:sym typeface="+mn-ea"/>
              </a:rPr>
              <a:t>2.2 Genetic engineering vaccine</a:t>
            </a:r>
            <a:endParaRPr lang="zh-CN" altLang="en-US" dirty="0">
              <a:sym typeface="+mn-ea"/>
            </a:endParaRPr>
          </a:p>
          <a:p>
            <a:pPr algn="l" defTabSz="914400" fontAlgn="auto" latinLnBrk="1">
              <a:lnSpc>
                <a:spcPct val="200000"/>
              </a:lnSpc>
            </a:pPr>
            <a:r>
              <a:rPr lang="zh-CN" altLang="en-US" dirty="0">
                <a:sym typeface="+mn-ea"/>
              </a:rPr>
              <a:t>2.3 Targeted tumor drugs</a:t>
            </a:r>
            <a:endParaRPr lang="zh-CN" altLang="en-US" dirty="0">
              <a:sym typeface="+mn-ea"/>
            </a:endParaRPr>
          </a:p>
          <a:p>
            <a:pPr algn="l" defTabSz="914400" fontAlgn="auto" latinLnBrk="1"/>
            <a:endParaRPr lang="zh-CN" altLang="en-US" dirty="0">
              <a:solidFill>
                <a:schemeClr val="tx1"/>
              </a:solidFill>
              <a:sym typeface="+mn-ea"/>
            </a:endParaRPr>
          </a:p>
          <a:p>
            <a:endParaRPr lang="zh-CN" altLang="en-US" dirty="0" smtClean="0">
              <a:latin typeface="宋体" panose="02010600030101010101" pitchFamily="2" charset="-122"/>
              <a:ea typeface="宋体" panose="02010600030101010101" pitchFamily="2" charset="-122"/>
              <a:cs typeface="华文隶书" panose="02010800040101010101" charset="-122"/>
            </a:endParaRPr>
          </a:p>
        </p:txBody>
      </p:sp>
      <p:sp>
        <p:nvSpPr>
          <p:cNvPr id="4" name="文本框 3"/>
          <p:cNvSpPr txBox="1"/>
          <p:nvPr/>
        </p:nvSpPr>
        <p:spPr>
          <a:xfrm>
            <a:off x="5770880" y="2249805"/>
            <a:ext cx="6179820" cy="3692525"/>
          </a:xfrm>
          <a:prstGeom prst="rect">
            <a:avLst/>
          </a:prstGeom>
          <a:noFill/>
        </p:spPr>
        <p:txBody>
          <a:bodyPr wrap="square" rtlCol="0">
            <a:spAutoFit/>
          </a:bodyPr>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 </a:t>
            </a:r>
            <a:r>
              <a:rPr lang="zh-CN" altLang="en-US" dirty="0">
                <a:sym typeface="+mn-ea"/>
              </a:rPr>
              <a:t>Biomedical diagnostic development</a:t>
            </a:r>
            <a:r>
              <a:rPr lang="en-US" altLang="zh-CN" dirty="0">
                <a:sym typeface="+mn-ea"/>
              </a:rPr>
              <a:t>:</a:t>
            </a:r>
            <a:endParaRPr lang="zh-CN" altLang="en-US" dirty="0">
              <a:sym typeface="+mn-ea"/>
            </a:endParaRPr>
          </a:p>
          <a:p>
            <a:pPr algn="l" defTabSz="914400" fontAlgn="auto" latinLnBrk="1">
              <a:lnSpc>
                <a:spcPct val="200000"/>
              </a:lnSpc>
            </a:pPr>
            <a:r>
              <a:rPr lang="zh-CN" altLang="en-US" dirty="0">
                <a:sym typeface="+mn-ea"/>
              </a:rPr>
              <a:t>3.1 Chemiluminescence POCT</a:t>
            </a:r>
            <a:r>
              <a:rPr lang="en-US" altLang="zh-CN" dirty="0">
                <a:sym typeface="+mn-ea"/>
              </a:rPr>
              <a:t>:</a:t>
            </a:r>
            <a:r>
              <a:rPr lang="en-US" altLang="zh-CN" dirty="0">
                <a:sym typeface="+mn-ea"/>
              </a:rPr>
              <a:t> </a:t>
            </a:r>
            <a:r>
              <a:rPr lang="zh-CN" altLang="en-US" dirty="0">
                <a:sym typeface="+mn-ea"/>
              </a:rPr>
              <a:t>Diagnosis of tumor m</a:t>
            </a:r>
            <a:r>
              <a:rPr lang="en-US" altLang="zh-CN" dirty="0">
                <a:sym typeface="+mn-ea"/>
              </a:rPr>
              <a:t>a</a:t>
            </a:r>
            <a:r>
              <a:rPr lang="zh-CN" altLang="en-US" dirty="0">
                <a:sym typeface="+mn-ea"/>
              </a:rPr>
              <a:t>rkers, </a:t>
            </a:r>
            <a:endParaRPr lang="zh-CN" altLang="en-US" dirty="0">
              <a:sym typeface="+mn-ea"/>
            </a:endParaRPr>
          </a:p>
          <a:p>
            <a:pPr algn="l" defTabSz="914400" fontAlgn="auto" latinLnBrk="1">
              <a:lnSpc>
                <a:spcPct val="200000"/>
              </a:lnSpc>
            </a:pPr>
            <a:r>
              <a:rPr lang="zh-CN" altLang="en-US" dirty="0">
                <a:sym typeface="+mn-ea"/>
              </a:rPr>
              <a:t>cardiovascular risk, infectious diseases, etc.</a:t>
            </a:r>
            <a:endParaRPr lang="zh-CN" altLang="en-US" dirty="0">
              <a:sym typeface="+mn-ea"/>
            </a:endParaRPr>
          </a:p>
          <a:p>
            <a:pPr algn="l" defTabSz="914400" fontAlgn="auto" latinLnBrk="1">
              <a:lnSpc>
                <a:spcPct val="200000"/>
              </a:lnSpc>
            </a:pPr>
            <a:r>
              <a:rPr lang="zh-CN" altLang="en-US" dirty="0">
                <a:sym typeface="+mn-ea"/>
              </a:rPr>
              <a:t>3.2 Precision medical diagnosis: Molecular diagnosis and genetic accurate medical diagnosis of infectious diseases</a:t>
            </a:r>
            <a:endParaRPr lang="zh-CN" altLang="en-US" dirty="0">
              <a:sym typeface="+mn-ea"/>
            </a:endParaRPr>
          </a:p>
          <a:p>
            <a:pPr algn="l" defTabSz="914400" fontAlgn="auto" latinLnBrk="1">
              <a:lnSpc>
                <a:spcPct val="200000"/>
              </a:lnSpc>
            </a:pPr>
            <a:r>
              <a:rPr lang="zh-CN" altLang="en-US" dirty="0">
                <a:sym typeface="+mn-ea"/>
              </a:rPr>
              <a:t>3.3 Intelligent medical</a:t>
            </a:r>
            <a:r>
              <a:rPr lang="en-US" altLang="zh-CN" dirty="0">
                <a:sym typeface="+mn-ea"/>
              </a:rPr>
              <a:t>: </a:t>
            </a:r>
            <a:r>
              <a:rPr lang="zh-CN" altLang="en-US" dirty="0">
                <a:sym typeface="+mn-ea"/>
              </a:rPr>
              <a:t>POCT combined with AI manufacturing</a:t>
            </a:r>
            <a:endParaRPr lang="zh-CN" altLang="en-US" dirty="0">
              <a:sym typeface="+mn-ea"/>
            </a:endParaRPr>
          </a:p>
          <a:p>
            <a:endParaRPr lang="zh-CN" altLang="en-US" dirty="0" smtClean="0">
              <a:latin typeface="宋体" panose="02010600030101010101" pitchFamily="2" charset="-122"/>
              <a:ea typeface="宋体" panose="02010600030101010101" pitchFamily="2" charset="-122"/>
              <a:cs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3816350" cy="460375"/>
          </a:xfrm>
          <a:prstGeom prst="rect">
            <a:avLst/>
          </a:prstGeom>
          <a:noFill/>
        </p:spPr>
        <p:txBody>
          <a:bodyPr wrap="none" rtlCol="0" anchor="t">
            <a:spAutoFit/>
          </a:bodyPr>
          <a:p>
            <a:pPr algn="l">
              <a:buClrTx/>
              <a:buSzTx/>
              <a:buFontTx/>
            </a:pPr>
            <a:r>
              <a:rPr lang="en-US" sz="2400" b="1" dirty="0">
                <a:latin typeface="微软雅黑" panose="020B0503020204020204" pitchFamily="34" charset="-122"/>
                <a:ea typeface="微软雅黑" panose="020B0503020204020204" pitchFamily="34" charset="-122"/>
                <a:sym typeface="+mn-ea"/>
              </a:rPr>
              <a:t>6.Big Data-Big Business</a:t>
            </a:r>
            <a:endParaRPr lang="zh-CN" altLang="en-US" sz="2400" b="1" dirty="0">
              <a:latin typeface="微软雅黑" panose="020B0503020204020204" pitchFamily="34" charset="-122"/>
              <a:ea typeface="微软雅黑" panose="020B0503020204020204" pitchFamily="34" charset="-122"/>
              <a:sym typeface="+mn-ea"/>
            </a:endParaRPr>
          </a:p>
        </p:txBody>
      </p:sp>
      <p:sp>
        <p:nvSpPr>
          <p:cNvPr id="2" name="object 2"/>
          <p:cNvSpPr/>
          <p:nvPr/>
        </p:nvSpPr>
        <p:spPr>
          <a:xfrm>
            <a:off x="10468229" y="2357755"/>
            <a:ext cx="993648" cy="599559"/>
          </a:xfrm>
          <a:prstGeom prst="rect">
            <a:avLst/>
          </a:prstGeom>
          <a:blipFill>
            <a:blip r:embed="rId1" cstate="print"/>
            <a:stretch>
              <a:fillRect/>
            </a:stretch>
          </a:blipFill>
        </p:spPr>
        <p:txBody>
          <a:bodyPr wrap="square" lIns="0" tIns="0" rIns="0" bIns="0" rtlCol="0"/>
          <a:p/>
        </p:txBody>
      </p:sp>
      <p:sp>
        <p:nvSpPr>
          <p:cNvPr id="7" name="object 3"/>
          <p:cNvSpPr txBox="1">
            <a:spLocks noGrp="1"/>
          </p:cNvSpPr>
          <p:nvPr/>
        </p:nvSpPr>
        <p:spPr>
          <a:xfrm>
            <a:off x="643572" y="1437485"/>
            <a:ext cx="10657205" cy="4789805"/>
          </a:xfrm>
          <a:prstGeom prst="rect">
            <a:avLst/>
          </a:prstGeom>
        </p:spPr>
        <p:txBody>
          <a:bodyPr vert="horz" wrap="square" lIns="0" tIns="12700" rIns="0" bIns="0" rtlCol="0">
            <a:spAutoFit/>
          </a:bodyPr>
          <a:lstStyle>
            <a:lvl1pPr marL="228600" indent="-228600" algn="l" defTabSz="914400" rtl="0" eaLnBrk="1" latinLnBrk="0" hangingPunct="1">
              <a:lnSpc>
                <a:spcPts val="2600"/>
              </a:lnSpc>
              <a:spcBef>
                <a:spcPts val="1000"/>
              </a:spcBef>
              <a:buFont typeface="Arial" panose="020B0604020202020204" pitchFamily="34" charset="0"/>
              <a:buChar char="•"/>
              <a:defRPr sz="2800" kern="1200">
                <a:solidFill>
                  <a:schemeClr val="tx1"/>
                </a:solidFill>
                <a:latin typeface="+mn-lt"/>
                <a:ea typeface="+mn-ea"/>
                <a:cs typeface="+mn-cs"/>
              </a:defRPr>
            </a:lvl1pPr>
            <a:lvl2pPr marL="10795"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Frutiger LT Std 45 Light" charset="0"/>
                <a:ea typeface="Frutiger LT Std 45 Light" charset="0"/>
                <a:cs typeface="Frutiger LT Std 45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308610">
              <a:lnSpc>
                <a:spcPct val="100000"/>
              </a:lnSpc>
              <a:spcBef>
                <a:spcPts val="100"/>
              </a:spcBef>
            </a:pPr>
            <a:r>
              <a:rPr lang="zh-CN" altLang="en-US" sz="1800" dirty="0"/>
              <a:t>T</a:t>
            </a:r>
            <a:r>
              <a:rPr lang="zh-CN" altLang="en-US" sz="1800" dirty="0"/>
              <a:t>he purpose of Finland's big data project (2017-2019) is to find market opportunities through the collection and analysis of big data in the B2B market, and then establish relevant entrepreneurial projects in a targeted manner.</a:t>
            </a:r>
            <a:endParaRPr lang="zh-CN" altLang="en-US" sz="1800" dirty="0"/>
          </a:p>
          <a:p>
            <a:pPr marL="12700" marR="5080">
              <a:lnSpc>
                <a:spcPct val="100000"/>
              </a:lnSpc>
            </a:pPr>
            <a:r>
              <a:rPr lang="zh-CN" altLang="en-US" sz="1800" dirty="0"/>
              <a:t>The implementation of this project relies on a multidisciplinary team: big data researchers, marketing and innovation talent, quantity and quantitative analysts, empirical analysts, and more.</a:t>
            </a:r>
            <a:endParaRPr lang="zh-CN" altLang="en-US" sz="1800" dirty="0"/>
          </a:p>
          <a:p>
            <a:pPr marL="12700">
              <a:lnSpc>
                <a:spcPct val="100000"/>
              </a:lnSpc>
            </a:pPr>
            <a:r>
              <a:rPr lang="zh-CN" altLang="en-US" sz="1800" dirty="0"/>
              <a:t>Project Beneifts /output：</a:t>
            </a:r>
            <a:endParaRPr lang="zh-CN" altLang="en-US" sz="1800" dirty="0"/>
          </a:p>
          <a:p>
            <a:pPr marL="755650" indent="-285750">
              <a:lnSpc>
                <a:spcPct val="100000"/>
              </a:lnSpc>
              <a:buFont typeface="Wingdings" panose="05000000000000000000"/>
              <a:buChar char=""/>
              <a:tabLst>
                <a:tab pos="755650" algn="l"/>
              </a:tabLst>
            </a:pPr>
            <a:r>
              <a:rPr lang="zh-CN" altLang="en-US" sz="1800" dirty="0"/>
              <a:t>This project will improve the level of big data application analysis and help entrepreneurs find new business opportunities in the B2B market.</a:t>
            </a:r>
            <a:endParaRPr lang="zh-CN" altLang="en-US" sz="1800" dirty="0"/>
          </a:p>
          <a:p>
            <a:pPr>
              <a:lnSpc>
                <a:spcPct val="100000"/>
              </a:lnSpc>
              <a:spcBef>
                <a:spcPts val="10"/>
              </a:spcBef>
              <a:buFont typeface="Wingdings" panose="05000000000000000000"/>
              <a:buChar char=""/>
            </a:pPr>
            <a:endParaRPr lang="zh-CN" altLang="en-US" sz="1800" dirty="0"/>
          </a:p>
          <a:p>
            <a:pPr marL="755650" indent="-285750">
              <a:lnSpc>
                <a:spcPct val="100000"/>
              </a:lnSpc>
              <a:buFont typeface="Wingdings" panose="05000000000000000000"/>
              <a:buChar char=""/>
              <a:tabLst>
                <a:tab pos="755650" algn="l"/>
              </a:tabLst>
            </a:pPr>
            <a:r>
              <a:rPr lang="zh-CN" altLang="en-US" sz="1800" dirty="0"/>
              <a:t>Help companies improve their sales strategy and sales </a:t>
            </a:r>
            <a:endParaRPr lang="zh-CN" altLang="en-US" sz="1800" dirty="0"/>
          </a:p>
          <a:p>
            <a:pPr marL="469900" indent="0">
              <a:lnSpc>
                <a:spcPct val="100000"/>
              </a:lnSpc>
              <a:buFont typeface="Wingdings" panose="05000000000000000000"/>
              <a:buNone/>
              <a:tabLst>
                <a:tab pos="755650" algn="l"/>
              </a:tabLst>
            </a:pPr>
            <a:r>
              <a:rPr lang="zh-CN" altLang="en-US" sz="1800" dirty="0"/>
              <a:t>   channels, save costs and improve efficiency.</a:t>
            </a:r>
            <a:endParaRPr lang="zh-CN" altLang="en-US" sz="1800" dirty="0"/>
          </a:p>
          <a:p>
            <a:pPr marL="469900" indent="0">
              <a:lnSpc>
                <a:spcPct val="100000"/>
              </a:lnSpc>
              <a:buFont typeface="Wingdings" panose="05000000000000000000"/>
              <a:buNone/>
              <a:tabLst>
                <a:tab pos="755650" algn="l"/>
              </a:tabLst>
            </a:pPr>
            <a:endParaRPr lang="zh-CN" altLang="en-US" sz="1800" kern="1200" dirty="0"/>
          </a:p>
          <a:p>
            <a:pPr marL="0" indent="0">
              <a:lnSpc>
                <a:spcPct val="100000"/>
              </a:lnSpc>
              <a:buNone/>
            </a:pPr>
            <a:r>
              <a:rPr lang="zh-CN" altLang="en-US" sz="1800" dirty="0"/>
              <a:t>Status: This project has been operating in Finland for two and a half years, and has about ten strategic partners from universities and research institutions in Finland, Belgium and Germany, and ample working capital. The investor is TEKES of Finland.</a:t>
            </a:r>
            <a:endParaRPr lang="zh-CN" altLang="en-US" sz="1800" kern="1200" dirty="0"/>
          </a:p>
        </p:txBody>
      </p:sp>
      <p:sp>
        <p:nvSpPr>
          <p:cNvPr id="8" name="object 6"/>
          <p:cNvSpPr/>
          <p:nvPr/>
        </p:nvSpPr>
        <p:spPr>
          <a:xfrm>
            <a:off x="7513439" y="3873073"/>
            <a:ext cx="4607052" cy="1487424"/>
          </a:xfrm>
          <a:prstGeom prst="rect">
            <a:avLst/>
          </a:prstGeom>
          <a:blipFill>
            <a:blip r:embed="rId2" cstate="print"/>
            <a:stretch>
              <a:fillRect/>
            </a:stretch>
          </a:blipFill>
        </p:spPr>
        <p:txBody>
          <a:bodyPr wrap="square" lIns="0" tIns="0" rIns="0" bIns="0" rtlCol="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8495030" cy="460375"/>
          </a:xfrm>
          <a:prstGeom prst="rect">
            <a:avLst/>
          </a:prstGeom>
          <a:noFill/>
        </p:spPr>
        <p:txBody>
          <a:bodyPr wrap="none" rtlCol="0" anchor="t">
            <a:spAutoFit/>
          </a:bodyPr>
          <a:p>
            <a:pPr algn="l">
              <a:buClrTx/>
              <a:buSzTx/>
              <a:buFontTx/>
            </a:pPr>
            <a:r>
              <a:rPr lang="en-US" sz="2400" b="1" dirty="0">
                <a:ea typeface="微软雅黑" panose="020B0503020204020204" pitchFamily="34" charset="-122"/>
                <a:sym typeface="+mn-ea"/>
              </a:rPr>
              <a:t>7.Medical Center: AI-assisted immune cell therapy against cancer!</a:t>
            </a:r>
            <a:endParaRPr lang="en-US" sz="2400" b="1" dirty="0">
              <a:ea typeface="微软雅黑" panose="020B0503020204020204" pitchFamily="34" charset="-122"/>
              <a:sym typeface="+mn-ea"/>
            </a:endParaRPr>
          </a:p>
        </p:txBody>
      </p:sp>
      <p:sp>
        <p:nvSpPr>
          <p:cNvPr id="4" name="文本框 3"/>
          <p:cNvSpPr txBox="1"/>
          <p:nvPr/>
        </p:nvSpPr>
        <p:spPr>
          <a:xfrm>
            <a:off x="576580" y="1248410"/>
            <a:ext cx="10941050" cy="2584450"/>
          </a:xfrm>
          <a:prstGeom prst="rect">
            <a:avLst/>
          </a:prstGeom>
          <a:noFill/>
        </p:spPr>
        <p:txBody>
          <a:bodyPr wrap="square" rtlCol="0" anchor="t">
            <a:spAutoFit/>
          </a:bodyPr>
          <a:p>
            <a:pPr marL="285750" indent="-285750">
              <a:buFont typeface="Arial" panose="020B0604020202020204" pitchFamily="34" charset="0"/>
              <a:buChar char="•"/>
            </a:pPr>
            <a:r>
              <a:rPr lang="zh-CN" altLang="en-US" dirty="0"/>
              <a:t>The Singaporean Government has listed immune cell therapy as its top priority in health care in 2020. The country has amassed substantial experiences in this regard. So is the US, where cancer is commonly treated with immune cell therapy. </a:t>
            </a:r>
            <a:endParaRPr lang="zh-CN" altLang="en-US" dirty="0"/>
          </a:p>
          <a:p>
            <a:pPr marL="285750" indent="-285750">
              <a:buFont typeface="Arial" panose="020B0604020202020204" pitchFamily="34" charset="0"/>
              <a:buChar char="•"/>
            </a:pPr>
            <a:endParaRPr lang="zh-CN" altLang="en-US" dirty="0"/>
          </a:p>
          <a:p>
            <a:pPr marL="285750" indent="-285750">
              <a:buFont typeface="Arial" panose="020B0604020202020204" pitchFamily="34" charset="0"/>
              <a:buChar char="•"/>
            </a:pPr>
            <a:r>
              <a:rPr lang="zh-CN" altLang="en-US" dirty="0"/>
              <a:t>NHC Health has overseas hospital partners standing ready to embark on AI-assisted immune cell therapy in China.</a:t>
            </a:r>
            <a:endParaRPr lang="zh-CN" altLang="en-US" dirty="0"/>
          </a:p>
          <a:p>
            <a:pPr marL="285750" indent="-285750">
              <a:buFont typeface="Arial" panose="020B0604020202020204" pitchFamily="34" charset="0"/>
              <a:buChar char="•"/>
            </a:pPr>
            <a:endParaRPr lang="zh-CN" altLang="en-US" dirty="0"/>
          </a:p>
          <a:p>
            <a:pPr marL="285750" indent="-285750">
              <a:buFont typeface="Arial" panose="020B0604020202020204" pitchFamily="34" charset="0"/>
              <a:buChar char="•"/>
            </a:pPr>
            <a:r>
              <a:rPr lang="zh-CN" altLang="en-US" dirty="0"/>
              <a:t>NHC Health is in discussion with Suzhou No. 9 Hospital in launching a project to tackle cancer with artificial intelligence (AI) and immune cell therapy. </a:t>
            </a:r>
            <a:endParaRPr lang="zh-CN" altLang="en-US" dirty="0"/>
          </a:p>
        </p:txBody>
      </p:sp>
      <p:pic>
        <p:nvPicPr>
          <p:cNvPr id="22" name="图片 21"/>
          <p:cNvPicPr>
            <a:picLocks noChangeAspect="1"/>
          </p:cNvPicPr>
          <p:nvPr/>
        </p:nvPicPr>
        <p:blipFill>
          <a:blip r:embed="rId1"/>
          <a:srcRect t="10530" r="1134" b="12295"/>
          <a:stretch>
            <a:fillRect/>
          </a:stretch>
        </p:blipFill>
        <p:spPr>
          <a:xfrm>
            <a:off x="6574790" y="3913505"/>
            <a:ext cx="4942840" cy="2572385"/>
          </a:xfrm>
          <a:prstGeom prst="rect">
            <a:avLst/>
          </a:prstGeom>
        </p:spPr>
      </p:pic>
      <p:pic>
        <p:nvPicPr>
          <p:cNvPr id="23" name="图片 22"/>
          <p:cNvPicPr>
            <a:picLocks noChangeAspect="1"/>
          </p:cNvPicPr>
          <p:nvPr/>
        </p:nvPicPr>
        <p:blipFill>
          <a:blip r:embed="rId2"/>
          <a:stretch>
            <a:fillRect/>
          </a:stretch>
        </p:blipFill>
        <p:spPr>
          <a:xfrm>
            <a:off x="919480" y="3914140"/>
            <a:ext cx="4658995" cy="25977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ags/tag1.xml><?xml version="1.0" encoding="utf-8"?>
<p:tagLst xmlns:p="http://schemas.openxmlformats.org/presentationml/2006/main">
  <p:tag name="KSO_WM_UNIT_TABLE_BEAUTIFY" val="smartTable{a0f127ca-3ef2-46ab-9d55-18416e29d0d4}"/>
</p:tagLst>
</file>

<file path=ppt/tags/tag2.xml><?xml version="1.0" encoding="utf-8"?>
<p:tagLst xmlns:p="http://schemas.openxmlformats.org/presentationml/2006/main">
  <p:tag name="KSO_WM_UNIT_TABLE_BEAUTIFY" val="smartTable{49c179b3-6c48-4ad5-befd-b1c0b5b82d7d}"/>
</p:tagLst>
</file>

<file path=ppt/tags/tag3.xml><?xml version="1.0" encoding="utf-8"?>
<p:tagLst xmlns:p="http://schemas.openxmlformats.org/presentationml/2006/main">
  <p:tag name="KSO_WM_UNIT_PLACING_PICTURE_USER_VIEWPORT" val="{&quot;height&quot;:8908.7999999999993,&quot;width&quot;:4382.3999999999996}"/>
</p:tagLst>
</file>

<file path=ppt/tags/tag4.xml><?xml version="1.0" encoding="utf-8"?>
<p:tagLst xmlns:p="http://schemas.openxmlformats.org/presentationml/2006/main">
  <p:tag name="KSO_WM_UNIT_TABLE_BEAUTIFY" val="smartTable{f5910ccf-d7d8-4b09-99fa-5bb42ebda378}"/>
  <p:tag name="TABLE_EMPHASIZE_COLOR" val="8684935"/>
  <p:tag name="TABLE_SKINIDX" val="-1"/>
  <p:tag name="TABLE_COLORIDX" val="l"/>
</p:tagLst>
</file>

<file path=ppt/tags/tag5.xml><?xml version="1.0" encoding="utf-8"?>
<p:tagLst xmlns:p="http://schemas.openxmlformats.org/presentationml/2006/main">
  <p:tag name="KSO_WM_UNIT_PLACING_PICTURE_USER_VIEWPORT" val="{&quot;height&quot;:2577.5999999999999,&quot;width&quot;:3861.5999999999999}"/>
</p:tagLst>
</file>

<file path=ppt/tags/tag6.xml><?xml version="1.0" encoding="utf-8"?>
<p:tagLst xmlns:p="http://schemas.openxmlformats.org/presentationml/2006/main">
  <p:tag name="REFSHAPE" val="542384588"/>
  <p:tag name="KSO_WM_UNIT_PLACING_PICTURE_USER_VIEWPORT" val="{&quot;height&quot;:6221,&quot;width&quot;:8294}"/>
</p:tagLst>
</file>

<file path=ppt/tags/tag7.xml><?xml version="1.0" encoding="utf-8"?>
<p:tagLst xmlns:p="http://schemas.openxmlformats.org/presentationml/2006/main">
  <p:tag name="KSO_WM_DOC_GUID" val="{73a89d59-2077-4ffc-b614-ed6339c4f3f7}"/>
</p:tagLst>
</file>

<file path=ppt/theme/theme1.xml><?xml version="1.0" encoding="utf-8"?>
<a:theme xmlns:a="http://schemas.openxmlformats.org/drawingml/2006/main" name="Office Theme">
  <a:themeElements>
    <a:clrScheme name="Custom 126">
      <a:dk1>
        <a:sysClr val="windowText" lastClr="000000"/>
      </a:dk1>
      <a:lt1>
        <a:sysClr val="window" lastClr="FFFFFF"/>
      </a:lt1>
      <a:dk2>
        <a:srgbClr val="44546A"/>
      </a:dk2>
      <a:lt2>
        <a:srgbClr val="E7E6E6"/>
      </a:lt2>
      <a:accent1>
        <a:srgbClr val="005390"/>
      </a:accent1>
      <a:accent2>
        <a:srgbClr val="0070C0"/>
      </a:accent2>
      <a:accent3>
        <a:srgbClr val="00B0F0"/>
      </a:accent3>
      <a:accent4>
        <a:srgbClr val="4472C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w="9525">
          <a:noFill/>
          <a:miter/>
        </a:ln>
      </a:spPr>
      <a:bodyPr anchor="ctr"/>
      <a:lstStyle>
        <a:defPPr algn="ctr" eaLnBrk="1" hangingPunct="1">
          <a:defRPr sz="2000" b="1" dirty="0">
            <a:latin typeface="微软雅黑" panose="020B0503020204020204" pitchFamily="34" charset="-122"/>
            <a:ea typeface="微软雅黑" panose="020B0503020204020204" pitchFamily="34" charset="-122"/>
            <a:sym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12570</Words>
  <Application>WPS 演示</Application>
  <PresentationFormat>自定义</PresentationFormat>
  <Paragraphs>369</Paragraphs>
  <Slides>20</Slides>
  <Notes>12</Notes>
  <HiddenSlides>1</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Times New Roman</vt:lpstr>
      <vt:lpstr>Calibri</vt:lpstr>
      <vt:lpstr>华文隶书</vt:lpstr>
      <vt:lpstr>Frutiger LT Std 45 Light</vt:lpstr>
      <vt:lpstr>Segoe Print</vt:lpstr>
      <vt:lpstr>Wingdings</vt:lpstr>
      <vt:lpstr>Wingdings</vt:lpstr>
      <vt:lpstr>Arial Unicode MS</vt:lpstr>
      <vt:lpstr>Calibri</vt:lpstr>
      <vt:lpstr>Arial</vt:lpstr>
      <vt:lpstr>Verdana</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玖来钱</dc:title>
  <dc:creator>Administrator</dc:creator>
  <cp:lastModifiedBy>高海平</cp:lastModifiedBy>
  <cp:revision>2490</cp:revision>
  <dcterms:created xsi:type="dcterms:W3CDTF">2014-09-22T14:05:00Z</dcterms:created>
  <dcterms:modified xsi:type="dcterms:W3CDTF">2020-04-23T08:50:53Z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