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26"/>
  </p:handoutMasterIdLst>
  <p:sldIdLst>
    <p:sldId id="256" r:id="rId3"/>
    <p:sldId id="257" r:id="rId4"/>
    <p:sldId id="258" r:id="rId5"/>
    <p:sldId id="282" r:id="rId6"/>
    <p:sldId id="260" r:id="rId7"/>
    <p:sldId id="261" r:id="rId8"/>
    <p:sldId id="262" r:id="rId10"/>
    <p:sldId id="263" r:id="rId11"/>
    <p:sldId id="264" r:id="rId12"/>
    <p:sldId id="284" r:id="rId13"/>
    <p:sldId id="281" r:id="rId14"/>
    <p:sldId id="279" r:id="rId15"/>
    <p:sldId id="280" r:id="rId16"/>
    <p:sldId id="269" r:id="rId17"/>
    <p:sldId id="283" r:id="rId18"/>
    <p:sldId id="271" r:id="rId19"/>
    <p:sldId id="272" r:id="rId20"/>
    <p:sldId id="273" r:id="rId21"/>
    <p:sldId id="278" r:id="rId22"/>
    <p:sldId id="303" r:id="rId23"/>
    <p:sldId id="285" r:id="rId24"/>
    <p:sldId id="286" r:id="rId25"/>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942"/>
        <p:guide pos="21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458788"/>
          </a:xfrm>
          <a:prstGeom prst="rect">
            <a:avLst/>
          </a:prstGeom>
        </p:spPr>
        <p:txBody>
          <a:bodyPr vert="horz" lIns="91440" tIns="45720" rIns="91440" bIns="45720" rtlCol="0"/>
          <a:lstStyle>
            <a:lvl1pPr algn="l">
              <a:defRPr sz="505"/>
            </a:lvl1pPr>
          </a:lstStyle>
          <a:p>
            <a:endParaRPr lang="zh-CN" altLang="en-US"/>
          </a:p>
        </p:txBody>
      </p:sp>
      <p:sp>
        <p:nvSpPr>
          <p:cNvPr id="3" name="日期占位符 2"/>
          <p:cNvSpPr>
            <a:spLocks noGrp="1"/>
          </p:cNvSpPr>
          <p:nvPr>
            <p:ph type="dt" sz="quarter" idx="1"/>
          </p:nvPr>
        </p:nvSpPr>
        <p:spPr>
          <a:xfrm>
            <a:off x="6905978" y="0"/>
            <a:ext cx="5283200" cy="458788"/>
          </a:xfrm>
          <a:prstGeom prst="rect">
            <a:avLst/>
          </a:prstGeom>
        </p:spPr>
        <p:txBody>
          <a:bodyPr vert="horz" lIns="91440" tIns="45720" rIns="91440" bIns="45720" rtlCol="0"/>
          <a:lstStyle>
            <a:lvl1pPr algn="r">
              <a:defRPr sz="50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2"/>
            <a:ext cx="5283200" cy="458788"/>
          </a:xfrm>
          <a:prstGeom prst="rect">
            <a:avLst/>
          </a:prstGeom>
        </p:spPr>
        <p:txBody>
          <a:bodyPr vert="horz" lIns="91440" tIns="45720" rIns="91440" bIns="45720" rtlCol="0" anchor="b"/>
          <a:lstStyle>
            <a:lvl1pPr algn="l">
              <a:defRPr sz="505"/>
            </a:lvl1pPr>
          </a:lstStyle>
          <a:p>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8" y="0"/>
            <a:ext cx="52832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352800" y="1143001"/>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4400549"/>
            <a:ext cx="97536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2"/>
            <a:ext cx="5283200" cy="45878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8" y="8685212"/>
            <a:ext cx="5283200" cy="45878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panose="020F0502020204030204"/>
                <a:cs typeface="Calibri" panose="020F0502020204030204"/>
              </a:defRPr>
            </a:lvl1pPr>
          </a:lstStyle>
          <a:p/>
        </p:txBody>
      </p:sp>
      <p:sp>
        <p:nvSpPr>
          <p:cNvPr id="3" name="Holder 3"/>
          <p:cNvSpPr>
            <a:spLocks noGrp="1"/>
          </p:cNvSpPr>
          <p:nvPr>
            <p:ph type="body" idx="1"/>
          </p:nvPr>
        </p:nvSpPr>
        <p:spPr/>
        <p:txBody>
          <a:bodyPr lIns="0" tIns="0" rIns="0" bIns="0"/>
          <a:lstStyle>
            <a:lvl1pPr>
              <a:defRPr sz="1800" b="0" i="0">
                <a:solidFill>
                  <a:schemeClr val="tx1"/>
                </a:solidFill>
                <a:latin typeface="宋体" panose="02010600030101010101" pitchFamily="2" charset="-122"/>
                <a:cs typeface="宋体" panose="02010600030101010101" pitchFamily="2"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panose="020F0502020204030204"/>
                <a:cs typeface="Calibri" panose="020F050202020403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panose="020F0502020204030204"/>
                <a:cs typeface="Calibri" panose="020F050202020403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60525"/>
            <a:ext cx="12192000" cy="0"/>
          </a:xfrm>
          <a:custGeom>
            <a:avLst/>
            <a:gdLst/>
            <a:ahLst/>
            <a:cxnLst/>
            <a:rect l="l" t="t" r="r" b="b"/>
            <a:pathLst>
              <a:path w="12192000">
                <a:moveTo>
                  <a:pt x="0" y="0"/>
                </a:moveTo>
                <a:lnTo>
                  <a:pt x="12192000" y="0"/>
                </a:lnTo>
              </a:path>
            </a:pathLst>
          </a:custGeom>
          <a:ln w="71627">
            <a:solidFill>
              <a:srgbClr val="CC0000"/>
            </a:solidFill>
          </a:ln>
        </p:spPr>
        <p:txBody>
          <a:bodyPr wrap="square" lIns="0" tIns="0" rIns="0" bIns="0" rtlCol="0"/>
          <a:lstStyle/>
          <a:p/>
        </p:txBody>
      </p:sp>
      <p:sp>
        <p:nvSpPr>
          <p:cNvPr id="17" name="bk object 17"/>
          <p:cNvSpPr/>
          <p:nvPr/>
        </p:nvSpPr>
        <p:spPr>
          <a:xfrm>
            <a:off x="143165" y="533995"/>
            <a:ext cx="1807261" cy="412114"/>
          </a:xfrm>
          <a:prstGeom prst="rect">
            <a:avLst/>
          </a:prstGeom>
          <a:blipFill>
            <a:blip r:embed="rId6" cstate="print"/>
            <a:stretch>
              <a:fillRect/>
            </a:stretch>
          </a:blipFill>
        </p:spPr>
        <p:txBody>
          <a:bodyPr wrap="square" lIns="0" tIns="0" rIns="0" bIns="0" rtlCol="0"/>
          <a:lstStyle/>
          <a:p/>
        </p:txBody>
      </p:sp>
      <p:sp>
        <p:nvSpPr>
          <p:cNvPr id="2" name="Holder 2"/>
          <p:cNvSpPr>
            <a:spLocks noGrp="1"/>
          </p:cNvSpPr>
          <p:nvPr>
            <p:ph type="title"/>
          </p:nvPr>
        </p:nvSpPr>
        <p:spPr>
          <a:xfrm>
            <a:off x="449580" y="1590675"/>
            <a:ext cx="1247775" cy="451485"/>
          </a:xfrm>
          <a:prstGeom prst="rect">
            <a:avLst/>
          </a:prstGeom>
        </p:spPr>
        <p:txBody>
          <a:bodyPr wrap="square" lIns="0" tIns="0" rIns="0" bIns="0">
            <a:spAutoFit/>
          </a:bodyPr>
          <a:lstStyle>
            <a:lvl1pPr>
              <a:defRPr sz="2800" b="0" i="0">
                <a:solidFill>
                  <a:schemeClr val="tx1"/>
                </a:solidFill>
                <a:latin typeface="Calibri" panose="020F0502020204030204"/>
                <a:cs typeface="Calibri" panose="020F0502020204030204"/>
              </a:defRPr>
            </a:lvl1pPr>
          </a:lstStyle>
          <a:p/>
        </p:txBody>
      </p:sp>
      <p:sp>
        <p:nvSpPr>
          <p:cNvPr id="3" name="Holder 3"/>
          <p:cNvSpPr>
            <a:spLocks noGrp="1"/>
          </p:cNvSpPr>
          <p:nvPr>
            <p:ph type="body" idx="1"/>
          </p:nvPr>
        </p:nvSpPr>
        <p:spPr>
          <a:xfrm>
            <a:off x="1181100" y="2926079"/>
            <a:ext cx="9729470" cy="3751579"/>
          </a:xfrm>
          <a:prstGeom prst="rect">
            <a:avLst/>
          </a:prstGeom>
        </p:spPr>
        <p:txBody>
          <a:bodyPr wrap="square" lIns="0" tIns="0" rIns="0" bIns="0">
            <a:spAutoFit/>
          </a:bodyPr>
          <a:lstStyle>
            <a:lvl1pPr>
              <a:defRPr sz="1800" b="0" i="0">
                <a:solidFill>
                  <a:schemeClr val="tx1"/>
                </a:solidFill>
                <a:latin typeface="宋体" panose="02010600030101010101" pitchFamily="2" charset="-122"/>
                <a:cs typeface="宋体" panose="02010600030101010101" pitchFamily="2"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tags" Target="../tags/tag2.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image" Target="../media/image12.jpeg"/><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www.haaga-helia.fi/en/frontpage" TargetMode="Externa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jpe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jpeg"/><Relationship Id="rId18" Type="http://schemas.openxmlformats.org/officeDocument/2006/relationships/slideLayout" Target="../slideLayouts/slideLayout3.xml"/><Relationship Id="rId17" Type="http://schemas.openxmlformats.org/officeDocument/2006/relationships/image" Target="../media/image31.png"/><Relationship Id="rId16" Type="http://schemas.openxmlformats.org/officeDocument/2006/relationships/image" Target="../media/image30.jpeg"/><Relationship Id="rId15" Type="http://schemas.openxmlformats.org/officeDocument/2006/relationships/image" Target="../media/image29.jpeg"/><Relationship Id="rId14" Type="http://schemas.openxmlformats.org/officeDocument/2006/relationships/image" Target="../media/image28.png"/><Relationship Id="rId13" Type="http://schemas.openxmlformats.org/officeDocument/2006/relationships/image" Target="../media/image27.png"/><Relationship Id="rId12" Type="http://schemas.openxmlformats.org/officeDocument/2006/relationships/image" Target="../media/image26.png"/><Relationship Id="rId11" Type="http://schemas.openxmlformats.org/officeDocument/2006/relationships/image" Target="../media/image25.png"/><Relationship Id="rId10" Type="http://schemas.openxmlformats.org/officeDocument/2006/relationships/image" Target="../media/image24.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hyperlink" Target="https://www.linkedin.com/pulse/sino-finnish-elderly-care-professionals-met-suzhou-explore-sam-gao/" TargetMode="External"/><Relationship Id="rId6" Type="http://schemas.openxmlformats.org/officeDocument/2006/relationships/image" Target="../media/image35.jpeg"/><Relationship Id="rId5" Type="http://schemas.openxmlformats.org/officeDocument/2006/relationships/tags" Target="../tags/tag7.xml"/><Relationship Id="rId4" Type="http://schemas.openxmlformats.org/officeDocument/2006/relationships/image" Target="../media/image34.pn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7.emf"/><Relationship Id="rId1" Type="http://schemas.openxmlformats.org/officeDocument/2006/relationships/image" Target="../media/image36.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4.jpeg"/><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hyperlink" Target="mailto:edwinngoi@ngoihealth.sg" TargetMode="External"/><Relationship Id="rId3" Type="http://schemas.openxmlformats.org/officeDocument/2006/relationships/image" Target="../media/image45.png"/><Relationship Id="rId2" Type="http://schemas.openxmlformats.org/officeDocument/2006/relationships/hyperlink" Target="http://www.nhceducation.cn/" TargetMode="External"/><Relationship Id="rId1" Type="http://schemas.openxmlformats.org/officeDocument/2006/relationships/hyperlink" Target="mailto:edwinngoi@NHChealth.c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78884" y="4589144"/>
            <a:ext cx="4633595" cy="566420"/>
          </a:xfrm>
          <a:prstGeom prst="rect">
            <a:avLst/>
          </a:prstGeom>
        </p:spPr>
        <p:txBody>
          <a:bodyPr vert="horz" wrap="square" lIns="0" tIns="12700" rIns="0" bIns="0" rtlCol="0">
            <a:spAutoFit/>
          </a:bodyPr>
          <a:lstStyle/>
          <a:p>
            <a:pPr algn="ctr">
              <a:lnSpc>
                <a:spcPct val="100000"/>
              </a:lnSpc>
              <a:spcBef>
                <a:spcPts val="110"/>
              </a:spcBef>
            </a:pPr>
            <a:r>
              <a:rPr sz="3600" b="1" dirty="0">
                <a:latin typeface="宋体" panose="02010600030101010101" pitchFamily="2" charset="-122"/>
                <a:cs typeface="宋体" panose="02010600030101010101" pitchFamily="2" charset="-122"/>
              </a:rPr>
              <a:t>NHC Education</a:t>
            </a:r>
            <a:r>
              <a:rPr sz="3600" b="1" spc="-65" dirty="0">
                <a:latin typeface="宋体" panose="02010600030101010101" pitchFamily="2" charset="-122"/>
                <a:cs typeface="宋体" panose="02010600030101010101" pitchFamily="2" charset="-122"/>
              </a:rPr>
              <a:t> </a:t>
            </a:r>
            <a:r>
              <a:rPr sz="3600" b="1" spc="-5" dirty="0">
                <a:latin typeface="宋体" panose="02010600030101010101" pitchFamily="2" charset="-122"/>
                <a:cs typeface="宋体" panose="02010600030101010101" pitchFamily="2" charset="-122"/>
              </a:rPr>
              <a:t>Center</a:t>
            </a:r>
            <a:endParaRPr sz="3600">
              <a:latin typeface="宋体" panose="02010600030101010101" pitchFamily="2" charset="-122"/>
              <a:cs typeface="宋体" panose="02010600030101010101" pitchFamily="2" charset="-122"/>
            </a:endParaRPr>
          </a:p>
        </p:txBody>
      </p:sp>
      <p:sp>
        <p:nvSpPr>
          <p:cNvPr id="3" name="object 3"/>
          <p:cNvSpPr txBox="1"/>
          <p:nvPr/>
        </p:nvSpPr>
        <p:spPr>
          <a:xfrm>
            <a:off x="1541144" y="6332854"/>
            <a:ext cx="1060450" cy="289560"/>
          </a:xfrm>
          <a:prstGeom prst="rect">
            <a:avLst/>
          </a:prstGeom>
        </p:spPr>
        <p:txBody>
          <a:bodyPr vert="horz" wrap="square" lIns="0" tIns="12700" rIns="0" bIns="0" rtlCol="0">
            <a:spAutoFit/>
          </a:bodyPr>
          <a:lstStyle/>
          <a:p>
            <a:pPr marL="12700">
              <a:lnSpc>
                <a:spcPct val="100000"/>
              </a:lnSpc>
              <a:spcBef>
                <a:spcPts val="100"/>
              </a:spcBef>
            </a:pPr>
            <a:r>
              <a:rPr lang="en-US" sz="1800">
                <a:latin typeface="宋体" panose="02010600030101010101" pitchFamily="2" charset="-122"/>
                <a:cs typeface="宋体" panose="02010600030101010101" pitchFamily="2" charset="-122"/>
              </a:rPr>
              <a:t>May 2020</a:t>
            </a:r>
            <a:endParaRPr lang="en-US" sz="1800">
              <a:latin typeface="宋体" panose="02010600030101010101" pitchFamily="2" charset="-122"/>
              <a:cs typeface="宋体" panose="02010600030101010101" pitchFamily="2" charset="-122"/>
            </a:endParaRPr>
          </a:p>
        </p:txBody>
      </p:sp>
      <p:sp>
        <p:nvSpPr>
          <p:cNvPr id="4" name="object 4"/>
          <p:cNvSpPr/>
          <p:nvPr/>
        </p:nvSpPr>
        <p:spPr>
          <a:xfrm>
            <a:off x="0" y="0"/>
            <a:ext cx="12192000" cy="3971544"/>
          </a:xfrm>
          <a:prstGeom prst="rect">
            <a:avLst/>
          </a:prstGeom>
          <a:blipFill>
            <a:blip r:embed="rId1" cstate="print"/>
            <a:stretch>
              <a:fillRect/>
            </a:stretch>
          </a:blipFill>
        </p:spPr>
        <p:txBody>
          <a:bodyPr wrap="square" lIns="0" tIns="0" rIns="0" bIns="0" rtlCol="0"/>
          <a:lstStyle/>
          <a:p/>
        </p:txBody>
      </p:sp>
      <p:sp>
        <p:nvSpPr>
          <p:cNvPr id="5" name="object 5"/>
          <p:cNvSpPr txBox="1"/>
          <p:nvPr/>
        </p:nvSpPr>
        <p:spPr>
          <a:xfrm>
            <a:off x="7877175" y="6332855"/>
            <a:ext cx="1779270" cy="289560"/>
          </a:xfrm>
          <a:prstGeom prst="rect">
            <a:avLst/>
          </a:prstGeom>
        </p:spPr>
        <p:txBody>
          <a:bodyPr vert="horz" wrap="square" lIns="0" tIns="12700" rIns="0" bIns="0" rtlCol="0">
            <a:spAutoFit/>
          </a:bodyPr>
          <a:lstStyle/>
          <a:p>
            <a:pPr marL="12700">
              <a:lnSpc>
                <a:spcPct val="100000"/>
              </a:lnSpc>
              <a:spcBef>
                <a:spcPts val="100"/>
              </a:spcBef>
            </a:pPr>
            <a:r>
              <a:rPr lang="en-US" sz="1800">
                <a:latin typeface="宋体" panose="02010600030101010101" pitchFamily="2" charset="-122"/>
                <a:cs typeface="宋体" panose="02010600030101010101" pitchFamily="2" charset="-122"/>
              </a:rPr>
              <a:t>Business Plan</a:t>
            </a:r>
            <a:endParaRPr lang="en-US" sz="1800">
              <a:latin typeface="宋体" panose="02010600030101010101" pitchFamily="2" charset="-122"/>
              <a:cs typeface="宋体" panose="02010600030101010101" pitchFamily="2" charset="-122"/>
            </a:endParaRPr>
          </a:p>
        </p:txBody>
      </p:sp>
      <p:sp>
        <p:nvSpPr>
          <p:cNvPr id="6" name="object 6"/>
          <p:cNvSpPr/>
          <p:nvPr/>
        </p:nvSpPr>
        <p:spPr>
          <a:xfrm>
            <a:off x="10212234" y="6261187"/>
            <a:ext cx="1807261" cy="41211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162555" y="1808513"/>
            <a:ext cx="4044600" cy="2933597"/>
            <a:chOff x="1662113" y="2627638"/>
            <a:chExt cx="3057525" cy="2217660"/>
          </a:xfrm>
          <a:solidFill>
            <a:schemeClr val="tx1">
              <a:lumMod val="50000"/>
              <a:lumOff val="50000"/>
            </a:schemeClr>
          </a:solidFill>
          <a:effectLst>
            <a:outerShdw blurRad="76200" dir="18900000" sy="23000" kx="-1200000" algn="bl" rotWithShape="0">
              <a:prstClr val="black">
                <a:alpha val="20000"/>
              </a:prstClr>
            </a:outerShdw>
          </a:effectLst>
        </p:grpSpPr>
        <p:sp>
          <p:nvSpPr>
            <p:cNvPr id="5" name="Freeform 7"/>
            <p:cNvSpPr/>
            <p:nvPr/>
          </p:nvSpPr>
          <p:spPr bwMode="auto">
            <a:xfrm>
              <a:off x="1662113" y="3197473"/>
              <a:ext cx="1533525" cy="1647825"/>
            </a:xfrm>
            <a:custGeom>
              <a:avLst/>
              <a:gdLst/>
              <a:ahLst/>
              <a:cxnLst>
                <a:cxn ang="0">
                  <a:pos x="0" y="37"/>
                </a:cxn>
                <a:cxn ang="0">
                  <a:pos x="161" y="173"/>
                </a:cxn>
                <a:cxn ang="0">
                  <a:pos x="160" y="104"/>
                </a:cxn>
                <a:cxn ang="0">
                  <a:pos x="36" y="0"/>
                </a:cxn>
                <a:cxn ang="0">
                  <a:pos x="0" y="37"/>
                </a:cxn>
              </a:cxnLst>
              <a:rect l="0" t="0" r="r" b="b"/>
              <a:pathLst>
                <a:path w="161" h="173">
                  <a:moveTo>
                    <a:pt x="0" y="37"/>
                  </a:moveTo>
                  <a:lnTo>
                    <a:pt x="161" y="173"/>
                  </a:lnTo>
                  <a:lnTo>
                    <a:pt x="160" y="104"/>
                  </a:lnTo>
                  <a:lnTo>
                    <a:pt x="36" y="0"/>
                  </a:lnTo>
                  <a:lnTo>
                    <a:pt x="0" y="37"/>
                  </a:lnTo>
                  <a:close/>
                </a:path>
              </a:pathLst>
            </a:custGeom>
            <a:solidFill>
              <a:schemeClr val="accent4">
                <a:lumMod val="40000"/>
                <a:lumOff val="60000"/>
              </a:schemeClr>
            </a:solidFill>
            <a:ln w="12700" algn="ctr">
              <a:solidFill>
                <a:schemeClr val="bg1">
                  <a:lumMod val="95000"/>
                </a:schemeClr>
              </a:solidFill>
              <a:miter lim="800000"/>
            </a:ln>
            <a:effectLst/>
          </p:spPr>
          <p:txBody>
            <a:bodyPr wrap="none" anchor="ctr"/>
            <a:lstStyle/>
            <a:p>
              <a:pPr algn="ctr" eaLnBrk="0" fontAlgn="ctr" hangingPunct="0">
                <a:spcBef>
                  <a:spcPts val="0"/>
                </a:spcBef>
                <a:spcAft>
                  <a:spcPts val="0"/>
                </a:spcAft>
                <a:buClr>
                  <a:srgbClr val="FF0000"/>
                </a:buClr>
                <a:buSzPct val="70000"/>
                <a:defRPr/>
              </a:pPr>
              <a:endParaRPr lang="zh-CN" altLang="en-US" sz="2000" dirty="0">
                <a:solidFill>
                  <a:schemeClr val="tx2"/>
                </a:solidFill>
                <a:latin typeface="+mn-lt"/>
                <a:ea typeface="微软雅黑" panose="020B0503020204020204" charset="-122"/>
              </a:endParaRPr>
            </a:p>
          </p:txBody>
        </p:sp>
        <p:sp>
          <p:nvSpPr>
            <p:cNvPr id="33" name="Freeform 8"/>
            <p:cNvSpPr/>
            <p:nvPr/>
          </p:nvSpPr>
          <p:spPr bwMode="auto">
            <a:xfrm>
              <a:off x="3195638" y="3197473"/>
              <a:ext cx="1524000" cy="1647825"/>
            </a:xfrm>
            <a:custGeom>
              <a:avLst/>
              <a:gdLst/>
              <a:ahLst/>
              <a:cxnLst>
                <a:cxn ang="0">
                  <a:pos x="160" y="37"/>
                </a:cxn>
                <a:cxn ang="0">
                  <a:pos x="0" y="173"/>
                </a:cxn>
                <a:cxn ang="0">
                  <a:pos x="0" y="104"/>
                </a:cxn>
                <a:cxn ang="0">
                  <a:pos x="124" y="0"/>
                </a:cxn>
                <a:cxn ang="0">
                  <a:pos x="160" y="37"/>
                </a:cxn>
              </a:cxnLst>
              <a:rect l="0" t="0" r="r" b="b"/>
              <a:pathLst>
                <a:path w="160" h="173">
                  <a:moveTo>
                    <a:pt x="160" y="37"/>
                  </a:moveTo>
                  <a:lnTo>
                    <a:pt x="0" y="173"/>
                  </a:lnTo>
                  <a:lnTo>
                    <a:pt x="0" y="104"/>
                  </a:lnTo>
                  <a:lnTo>
                    <a:pt x="124" y="0"/>
                  </a:lnTo>
                  <a:lnTo>
                    <a:pt x="160" y="37"/>
                  </a:lnTo>
                  <a:close/>
                </a:path>
              </a:pathLst>
            </a:custGeom>
            <a:solidFill>
              <a:schemeClr val="accent4">
                <a:lumMod val="40000"/>
                <a:lumOff val="60000"/>
              </a:schemeClr>
            </a:solidFill>
            <a:ln w="12700" algn="ctr">
              <a:solidFill>
                <a:schemeClr val="bg1">
                  <a:lumMod val="95000"/>
                </a:schemeClr>
              </a:solidFill>
              <a:miter lim="800000"/>
            </a:ln>
            <a:effectLst/>
            <a:scene3d>
              <a:camera prst="orthographicFront"/>
              <a:lightRig rig="flat" dir="t">
                <a:rot lat="0" lon="0" rev="4200000"/>
              </a:lightRig>
            </a:scene3d>
            <a:sp3d>
              <a:bevelT prst="relaxedInset"/>
            </a:sp3d>
          </p:spPr>
          <p:txBody>
            <a:bodyPr wrap="none" anchor="ctr"/>
            <a:lstStyle/>
            <a:p>
              <a:pPr algn="ctr" eaLnBrk="0" fontAlgn="ctr" hangingPunct="0">
                <a:spcBef>
                  <a:spcPts val="0"/>
                </a:spcBef>
                <a:spcAft>
                  <a:spcPts val="0"/>
                </a:spcAft>
                <a:buClr>
                  <a:srgbClr val="FF0000"/>
                </a:buClr>
                <a:buSzPct val="70000"/>
                <a:defRPr/>
              </a:pPr>
              <a:endParaRPr lang="zh-CN" altLang="en-US" sz="2000" dirty="0">
                <a:solidFill>
                  <a:schemeClr val="tx2"/>
                </a:solidFill>
                <a:latin typeface="+mn-lt"/>
                <a:ea typeface="微软雅黑" panose="020B0503020204020204" charset="-122"/>
              </a:endParaRPr>
            </a:p>
          </p:txBody>
        </p:sp>
        <p:sp>
          <p:nvSpPr>
            <p:cNvPr id="34" name="Freeform 9"/>
            <p:cNvSpPr/>
            <p:nvPr/>
          </p:nvSpPr>
          <p:spPr bwMode="auto">
            <a:xfrm>
              <a:off x="2017974" y="2627638"/>
              <a:ext cx="2371725" cy="1590675"/>
            </a:xfrm>
            <a:custGeom>
              <a:avLst/>
              <a:gdLst/>
              <a:ahLst/>
              <a:cxnLst>
                <a:cxn ang="0">
                  <a:pos x="124" y="0"/>
                </a:cxn>
                <a:cxn ang="0">
                  <a:pos x="0" y="63"/>
                </a:cxn>
                <a:cxn ang="0">
                  <a:pos x="125" y="167"/>
                </a:cxn>
                <a:cxn ang="0">
                  <a:pos x="249" y="63"/>
                </a:cxn>
                <a:cxn ang="0">
                  <a:pos x="124" y="0"/>
                </a:cxn>
              </a:cxnLst>
              <a:rect l="0" t="0" r="r" b="b"/>
              <a:pathLst>
                <a:path w="249" h="167">
                  <a:moveTo>
                    <a:pt x="124" y="0"/>
                  </a:moveTo>
                  <a:lnTo>
                    <a:pt x="0" y="63"/>
                  </a:lnTo>
                  <a:lnTo>
                    <a:pt x="125" y="167"/>
                  </a:lnTo>
                  <a:lnTo>
                    <a:pt x="249" y="63"/>
                  </a:lnTo>
                  <a:lnTo>
                    <a:pt x="124" y="0"/>
                  </a:lnTo>
                  <a:close/>
                </a:path>
              </a:pathLst>
            </a:custGeom>
            <a:solidFill>
              <a:schemeClr val="accent3">
                <a:lumMod val="60000"/>
                <a:lumOff val="40000"/>
              </a:schemeClr>
            </a:solidFill>
            <a:ln w="12700" algn="ctr">
              <a:solidFill>
                <a:schemeClr val="bg1">
                  <a:lumMod val="95000"/>
                </a:schemeClr>
              </a:solidFill>
              <a:miter lim="800000"/>
            </a:ln>
            <a:effectLst/>
          </p:spPr>
          <p:txBody>
            <a:bodyPr wrap="none" anchor="ctr"/>
            <a:lstStyle/>
            <a:p>
              <a:pPr algn="ctr" eaLnBrk="0" fontAlgn="ctr" hangingPunct="0">
                <a:spcBef>
                  <a:spcPts val="0"/>
                </a:spcBef>
                <a:spcAft>
                  <a:spcPts val="0"/>
                </a:spcAft>
                <a:buClr>
                  <a:srgbClr val="FF0000"/>
                </a:buClr>
                <a:buSzPct val="70000"/>
                <a:defRPr/>
              </a:pPr>
              <a:endParaRPr lang="zh-CN" altLang="en-US" sz="2000" dirty="0">
                <a:solidFill>
                  <a:schemeClr val="tx2"/>
                </a:solidFill>
                <a:latin typeface="+mn-lt"/>
                <a:ea typeface="微软雅黑" panose="020B0503020204020204" charset="-122"/>
              </a:endParaRPr>
            </a:p>
          </p:txBody>
        </p:sp>
      </p:grpSp>
      <p:sp>
        <p:nvSpPr>
          <p:cNvPr id="26" name="Freeform 8"/>
          <p:cNvSpPr/>
          <p:nvPr/>
        </p:nvSpPr>
        <p:spPr bwMode="auto">
          <a:xfrm>
            <a:off x="2249051" y="1475174"/>
            <a:ext cx="1085850" cy="1087437"/>
          </a:xfrm>
          <a:custGeom>
            <a:avLst/>
            <a:gdLst>
              <a:gd name="T0" fmla="*/ 1633061396 w 494"/>
              <a:gd name="T1" fmla="*/ 542714715 h 494"/>
              <a:gd name="T2" fmla="*/ 2147483647 w 494"/>
              <a:gd name="T3" fmla="*/ 125988605 h 494"/>
              <a:gd name="T4" fmla="*/ 2147483647 w 494"/>
              <a:gd name="T5" fmla="*/ 125988605 h 494"/>
              <a:gd name="T6" fmla="*/ 2147483647 w 494"/>
              <a:gd name="T7" fmla="*/ 121141367 h 494"/>
              <a:gd name="T8" fmla="*/ 2147483647 w 494"/>
              <a:gd name="T9" fmla="*/ 121141367 h 494"/>
              <a:gd name="T10" fmla="*/ 2147483647 w 494"/>
              <a:gd name="T11" fmla="*/ 121141367 h 494"/>
              <a:gd name="T12" fmla="*/ 1430137183 w 494"/>
              <a:gd name="T13" fmla="*/ 38764715 h 494"/>
              <a:gd name="T14" fmla="*/ 1512272703 w 494"/>
              <a:gd name="T15" fmla="*/ 87221706 h 494"/>
              <a:gd name="T16" fmla="*/ 1589576851 w 494"/>
              <a:gd name="T17" fmla="*/ 135678679 h 494"/>
              <a:gd name="T18" fmla="*/ 1579914107 w 494"/>
              <a:gd name="T19" fmla="*/ 140523716 h 494"/>
              <a:gd name="T20" fmla="*/ 1550925876 w 494"/>
              <a:gd name="T21" fmla="*/ 150216025 h 494"/>
              <a:gd name="T22" fmla="*/ 1439799926 w 494"/>
              <a:gd name="T23" fmla="*/ 193827962 h 494"/>
              <a:gd name="T24" fmla="*/ 1401146753 w 494"/>
              <a:gd name="T25" fmla="*/ 213210311 h 494"/>
              <a:gd name="T26" fmla="*/ 1343168093 w 494"/>
              <a:gd name="T27" fmla="*/ 242282734 h 494"/>
              <a:gd name="T28" fmla="*/ 1285189432 w 494"/>
              <a:gd name="T29" fmla="*/ 271357358 h 494"/>
              <a:gd name="T30" fmla="*/ 1159569367 w 494"/>
              <a:gd name="T31" fmla="*/ 339196749 h 494"/>
              <a:gd name="T32" fmla="*/ 1101592629 w 494"/>
              <a:gd name="T33" fmla="*/ 377963648 h 494"/>
              <a:gd name="T34" fmla="*/ 1038782597 w 494"/>
              <a:gd name="T35" fmla="*/ 416728346 h 494"/>
              <a:gd name="T36" fmla="*/ 917993904 w 494"/>
              <a:gd name="T37" fmla="*/ 508795054 h 494"/>
              <a:gd name="T38" fmla="*/ 855183871 w 494"/>
              <a:gd name="T39" fmla="*/ 557252028 h 494"/>
              <a:gd name="T40" fmla="*/ 797205210 w 494"/>
              <a:gd name="T41" fmla="*/ 605709138 h 494"/>
              <a:gd name="T42" fmla="*/ 574953174 w 494"/>
              <a:gd name="T43" fmla="*/ 833456692 h 494"/>
              <a:gd name="T44" fmla="*/ 236746083 w 494"/>
              <a:gd name="T45" fmla="*/ 1351944159 h 494"/>
              <a:gd name="T46" fmla="*/ 57978678 w 494"/>
              <a:gd name="T47" fmla="*/ 1865584113 h 494"/>
              <a:gd name="T48" fmla="*/ 4831374 w 494"/>
              <a:gd name="T49" fmla="*/ 2147483647 h 494"/>
              <a:gd name="T50" fmla="*/ 0 w 494"/>
              <a:gd name="T51" fmla="*/ 2147483647 h 494"/>
              <a:gd name="T52" fmla="*/ 0 w 494"/>
              <a:gd name="T53" fmla="*/ 2147483647 h 494"/>
              <a:gd name="T54" fmla="*/ 246408827 w 494"/>
              <a:gd name="T55" fmla="*/ 2147483647 h 494"/>
              <a:gd name="T56" fmla="*/ 246408827 w 494"/>
              <a:gd name="T57" fmla="*/ 2147483647 h 494"/>
              <a:gd name="T58" fmla="*/ 251240199 w 494"/>
              <a:gd name="T59" fmla="*/ 2147483647 h 494"/>
              <a:gd name="T60" fmla="*/ 299556185 w 494"/>
              <a:gd name="T61" fmla="*/ 1918888325 h 494"/>
              <a:gd name="T62" fmla="*/ 458995853 w 494"/>
              <a:gd name="T63" fmla="*/ 1463393217 h 494"/>
              <a:gd name="T64" fmla="*/ 763383409 w 494"/>
              <a:gd name="T65" fmla="*/ 993362723 h 494"/>
              <a:gd name="T66" fmla="*/ 961476251 w 494"/>
              <a:gd name="T67" fmla="*/ 794689793 h 494"/>
              <a:gd name="T68" fmla="*/ 1014623539 w 494"/>
              <a:gd name="T69" fmla="*/ 746235021 h 494"/>
              <a:gd name="T70" fmla="*/ 1067770828 w 494"/>
              <a:gd name="T71" fmla="*/ 702623085 h 494"/>
              <a:gd name="T72" fmla="*/ 1178897052 w 494"/>
              <a:gd name="T73" fmla="*/ 620246450 h 494"/>
              <a:gd name="T74" fmla="*/ 1232044341 w 494"/>
              <a:gd name="T75" fmla="*/ 586326789 h 494"/>
              <a:gd name="T76" fmla="*/ 1285189432 w 494"/>
              <a:gd name="T77" fmla="*/ 552406991 h 494"/>
              <a:gd name="T78" fmla="*/ 1396315381 w 494"/>
              <a:gd name="T79" fmla="*/ 489412705 h 494"/>
              <a:gd name="T80" fmla="*/ 1449462670 w 494"/>
              <a:gd name="T81" fmla="*/ 460340282 h 494"/>
              <a:gd name="T82" fmla="*/ 1502609959 w 494"/>
              <a:gd name="T83" fmla="*/ 436110695 h 494"/>
              <a:gd name="T84" fmla="*/ 1536429562 w 494"/>
              <a:gd name="T85" fmla="*/ 421573383 h 494"/>
              <a:gd name="T86" fmla="*/ 1633061396 w 494"/>
              <a:gd name="T87" fmla="*/ 382808685 h 494"/>
              <a:gd name="T88" fmla="*/ 1662049627 w 494"/>
              <a:gd name="T89" fmla="*/ 373116410 h 494"/>
              <a:gd name="T90" fmla="*/ 1671714569 w 494"/>
              <a:gd name="T91" fmla="*/ 368271373 h 494"/>
              <a:gd name="T92" fmla="*/ 1652386884 w 494"/>
              <a:gd name="T93" fmla="*/ 455493044 h 494"/>
              <a:gd name="T94" fmla="*/ 1633061396 w 494"/>
              <a:gd name="T95" fmla="*/ 542714715 h 4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4"/>
              <a:gd name="T145" fmla="*/ 0 h 494"/>
              <a:gd name="T146" fmla="*/ 494 w 494"/>
              <a:gd name="T147" fmla="*/ 494 h 4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accent1">
              <a:alpha val="39999"/>
            </a:schemeClr>
          </a:solidFill>
          <a:ln w="9525">
            <a:noFill/>
            <a:round/>
          </a:ln>
        </p:spPr>
        <p:txBody>
          <a:bodyPr anchor="ctr"/>
          <a:lstStyle/>
          <a:p>
            <a:pPr marL="0" marR="0" lvl="0" indent="0" defTabSz="91440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000000"/>
              </a:solidFill>
              <a:effectLst/>
              <a:uLnTx/>
              <a:uFillTx/>
              <a:latin typeface="Calibri" panose="020F0502020204030204" charset="0"/>
              <a:ea typeface="微软雅黑" panose="020B0503020204020204" charset="-122"/>
            </a:endParaRPr>
          </a:p>
        </p:txBody>
      </p:sp>
      <p:sp>
        <p:nvSpPr>
          <p:cNvPr id="27" name="Freeform 9"/>
          <p:cNvSpPr/>
          <p:nvPr/>
        </p:nvSpPr>
        <p:spPr bwMode="auto">
          <a:xfrm>
            <a:off x="5977771" y="3224281"/>
            <a:ext cx="360363" cy="1257300"/>
          </a:xfrm>
          <a:custGeom>
            <a:avLst/>
            <a:gdLst>
              <a:gd name="T0" fmla="*/ 239497671 w 163"/>
              <a:gd name="T1" fmla="*/ 1937448467 h 572"/>
              <a:gd name="T2" fmla="*/ 0 w 163"/>
              <a:gd name="T3" fmla="*/ 2147483647 h 572"/>
              <a:gd name="T4" fmla="*/ 0 w 163"/>
              <a:gd name="T5" fmla="*/ 2147483647 h 572"/>
              <a:gd name="T6" fmla="*/ 0 w 163"/>
              <a:gd name="T7" fmla="*/ 2147483647 h 572"/>
              <a:gd name="T8" fmla="*/ 0 w 163"/>
              <a:gd name="T9" fmla="*/ 2147483647 h 572"/>
              <a:gd name="T10" fmla="*/ 0 w 163"/>
              <a:gd name="T11" fmla="*/ 2147483647 h 572"/>
              <a:gd name="T12" fmla="*/ 742931434 w 163"/>
              <a:gd name="T13" fmla="*/ 2147483647 h 572"/>
              <a:gd name="T14" fmla="*/ 650066144 w 163"/>
              <a:gd name="T15" fmla="*/ 2147483647 h 572"/>
              <a:gd name="T16" fmla="*/ 557198506 w 163"/>
              <a:gd name="T17" fmla="*/ 2147483647 h 572"/>
              <a:gd name="T18" fmla="*/ 576748744 w 163"/>
              <a:gd name="T19" fmla="*/ 2147483647 h 572"/>
              <a:gd name="T20" fmla="*/ 625625583 w 163"/>
              <a:gd name="T21" fmla="*/ 2043743025 h 572"/>
              <a:gd name="T22" fmla="*/ 630513695 w 163"/>
              <a:gd name="T23" fmla="*/ 2029246714 h 572"/>
              <a:gd name="T24" fmla="*/ 640289920 w 163"/>
              <a:gd name="T25" fmla="*/ 2009921230 h 572"/>
              <a:gd name="T26" fmla="*/ 669616382 w 163"/>
              <a:gd name="T27" fmla="*/ 1913289414 h 572"/>
              <a:gd name="T28" fmla="*/ 703828746 w 163"/>
              <a:gd name="T29" fmla="*/ 1811828424 h 572"/>
              <a:gd name="T30" fmla="*/ 718493083 w 163"/>
              <a:gd name="T31" fmla="*/ 1758681145 h 572"/>
              <a:gd name="T32" fmla="*/ 733155209 w 163"/>
              <a:gd name="T33" fmla="*/ 1705533866 h 572"/>
              <a:gd name="T34" fmla="*/ 772257896 w 163"/>
              <a:gd name="T35" fmla="*/ 1473619265 h 572"/>
              <a:gd name="T36" fmla="*/ 791808134 w 163"/>
              <a:gd name="T37" fmla="*/ 1236875491 h 572"/>
              <a:gd name="T38" fmla="*/ 757593559 w 163"/>
              <a:gd name="T39" fmla="*/ 763383272 h 572"/>
              <a:gd name="T40" fmla="*/ 654952046 w 163"/>
              <a:gd name="T41" fmla="*/ 367197523 h 572"/>
              <a:gd name="T42" fmla="*/ 537648268 w 163"/>
              <a:gd name="T43" fmla="*/ 96631851 h 572"/>
              <a:gd name="T44" fmla="*/ 498545581 w 163"/>
              <a:gd name="T45" fmla="*/ 24156864 h 572"/>
              <a:gd name="T46" fmla="*/ 488771567 w 163"/>
              <a:gd name="T47" fmla="*/ 0 h 572"/>
              <a:gd name="T48" fmla="*/ 268824134 w 163"/>
              <a:gd name="T49" fmla="*/ 120788706 h 572"/>
              <a:gd name="T50" fmla="*/ 283486260 w 163"/>
              <a:gd name="T51" fmla="*/ 144945595 h 572"/>
              <a:gd name="T52" fmla="*/ 317700904 w 163"/>
              <a:gd name="T53" fmla="*/ 207755617 h 572"/>
              <a:gd name="T54" fmla="*/ 420342418 w 163"/>
              <a:gd name="T55" fmla="*/ 449333028 h 572"/>
              <a:gd name="T56" fmla="*/ 542536380 w 163"/>
              <a:gd name="T57" fmla="*/ 1227212749 h 572"/>
              <a:gd name="T58" fmla="*/ 527872043 w 163"/>
              <a:gd name="T59" fmla="*/ 1444631039 h 572"/>
              <a:gd name="T60" fmla="*/ 488771567 w 163"/>
              <a:gd name="T61" fmla="*/ 1647555216 h 572"/>
              <a:gd name="T62" fmla="*/ 478995343 w 163"/>
              <a:gd name="T63" fmla="*/ 1695871124 h 572"/>
              <a:gd name="T64" fmla="*/ 464333217 w 163"/>
              <a:gd name="T65" fmla="*/ 1744187032 h 572"/>
              <a:gd name="T66" fmla="*/ 435006754 w 163"/>
              <a:gd name="T67" fmla="*/ 1835985279 h 572"/>
              <a:gd name="T68" fmla="*/ 405680292 w 163"/>
              <a:gd name="T69" fmla="*/ 1918122983 h 572"/>
              <a:gd name="T70" fmla="*/ 395904067 w 163"/>
              <a:gd name="T71" fmla="*/ 1937448467 h 572"/>
              <a:gd name="T72" fmla="*/ 391015955 w 163"/>
              <a:gd name="T73" fmla="*/ 1956773951 h 572"/>
              <a:gd name="T74" fmla="*/ 351915479 w 163"/>
              <a:gd name="T75" fmla="*/ 2048574396 h 572"/>
              <a:gd name="T76" fmla="*/ 332363030 w 163"/>
              <a:gd name="T77" fmla="*/ 2087225364 h 572"/>
              <a:gd name="T78" fmla="*/ 288374372 w 163"/>
              <a:gd name="T79" fmla="*/ 2009921230 h 572"/>
              <a:gd name="T80" fmla="*/ 254159797 w 163"/>
              <a:gd name="T81" fmla="*/ 1961605322 h 572"/>
              <a:gd name="T82" fmla="*/ 239497671 w 163"/>
              <a:gd name="T83" fmla="*/ 1937448467 h 5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3"/>
              <a:gd name="T127" fmla="*/ 0 h 572"/>
              <a:gd name="T128" fmla="*/ 163 w 163"/>
              <a:gd name="T129" fmla="*/ 572 h 5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accent1">
              <a:alpha val="39999"/>
            </a:schemeClr>
          </a:solidFill>
          <a:ln w="9525">
            <a:noFill/>
            <a:round/>
          </a:ln>
        </p:spPr>
        <p:txBody>
          <a:bodyPr anchor="ctr"/>
          <a:lstStyle/>
          <a:p>
            <a:pPr marL="0" marR="0" lvl="0" indent="0" defTabSz="91440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000000"/>
              </a:solidFill>
              <a:effectLst/>
              <a:uLnTx/>
              <a:uFillTx/>
              <a:latin typeface="Calibri" panose="020F0502020204030204" charset="0"/>
              <a:ea typeface="微软雅黑" panose="020B0503020204020204" charset="-122"/>
            </a:endParaRPr>
          </a:p>
        </p:txBody>
      </p:sp>
      <p:pic>
        <p:nvPicPr>
          <p:cNvPr id="30" name="Group 46"/>
          <p:cNvPicPr>
            <a:picLocks noChangeArrowheads="1"/>
          </p:cNvPicPr>
          <p:nvPr/>
        </p:nvPicPr>
        <p:blipFill>
          <a:blip r:embed="rId1"/>
          <a:srcRect/>
          <a:stretch>
            <a:fillRect/>
          </a:stretch>
        </p:blipFill>
        <p:spPr bwMode="auto">
          <a:xfrm>
            <a:off x="9532184" y="5618231"/>
            <a:ext cx="639762" cy="731838"/>
          </a:xfrm>
          <a:prstGeom prst="rect">
            <a:avLst/>
          </a:prstGeom>
          <a:solidFill>
            <a:schemeClr val="accent1"/>
          </a:solidFill>
          <a:ln w="9525">
            <a:noFill/>
            <a:miter lim="800000"/>
            <a:headEnd/>
            <a:tailEnd/>
          </a:ln>
        </p:spPr>
      </p:pic>
      <p:pic>
        <p:nvPicPr>
          <p:cNvPr id="31" name="Group 49"/>
          <p:cNvPicPr>
            <a:picLocks noChangeArrowheads="1"/>
          </p:cNvPicPr>
          <p:nvPr/>
        </p:nvPicPr>
        <p:blipFill>
          <a:blip r:embed="rId2"/>
          <a:srcRect/>
          <a:stretch>
            <a:fillRect/>
          </a:stretch>
        </p:blipFill>
        <p:spPr bwMode="auto">
          <a:xfrm flipV="1">
            <a:off x="8422005" y="5783580"/>
            <a:ext cx="704215" cy="401320"/>
          </a:xfrm>
          <a:prstGeom prst="rect">
            <a:avLst/>
          </a:prstGeom>
          <a:solidFill>
            <a:schemeClr val="accent1"/>
          </a:solidFill>
          <a:ln w="9525">
            <a:noFill/>
            <a:miter lim="800000"/>
            <a:headEnd/>
            <a:tailEnd/>
          </a:ln>
        </p:spPr>
      </p:pic>
      <p:sp>
        <p:nvSpPr>
          <p:cNvPr id="32" name="Freeform 51"/>
          <p:cNvSpPr>
            <a:spLocks noEditPoints="1"/>
          </p:cNvSpPr>
          <p:nvPr/>
        </p:nvSpPr>
        <p:spPr bwMode="auto">
          <a:xfrm flipH="1">
            <a:off x="5654040" y="6184900"/>
            <a:ext cx="596265" cy="423545"/>
          </a:xfrm>
          <a:custGeom>
            <a:avLst/>
            <a:gdLst>
              <a:gd name="T0" fmla="*/ 207930379 w 576"/>
              <a:gd name="T1" fmla="*/ 176948780 h 681"/>
              <a:gd name="T2" fmla="*/ 207930379 w 576"/>
              <a:gd name="T3" fmla="*/ 66759652 h 681"/>
              <a:gd name="T4" fmla="*/ 103965490 w 576"/>
              <a:gd name="T5" fmla="*/ 0 h 681"/>
              <a:gd name="T6" fmla="*/ 0 w 576"/>
              <a:gd name="T7" fmla="*/ 66759652 h 681"/>
              <a:gd name="T8" fmla="*/ 0 w 576"/>
              <a:gd name="T9" fmla="*/ 176948780 h 681"/>
              <a:gd name="T10" fmla="*/ 103965490 w 576"/>
              <a:gd name="T11" fmla="*/ 244426137 h 681"/>
              <a:gd name="T12" fmla="*/ 207930379 w 576"/>
              <a:gd name="T13" fmla="*/ 176948780 h 681"/>
              <a:gd name="T14" fmla="*/ 192046985 w 576"/>
              <a:gd name="T15" fmla="*/ 72861497 h 681"/>
              <a:gd name="T16" fmla="*/ 104687080 w 576"/>
              <a:gd name="T17" fmla="*/ 129930090 h 681"/>
              <a:gd name="T18" fmla="*/ 68949425 w 576"/>
              <a:gd name="T19" fmla="*/ 106599895 h 681"/>
              <a:gd name="T20" fmla="*/ 155947615 w 576"/>
              <a:gd name="T21" fmla="*/ 49531302 h 681"/>
              <a:gd name="T22" fmla="*/ 192046985 w 576"/>
              <a:gd name="T23" fmla="*/ 72861497 h 681"/>
              <a:gd name="T24" fmla="*/ 49816773 w 576"/>
              <a:gd name="T25" fmla="*/ 93319620 h 681"/>
              <a:gd name="T26" fmla="*/ 16966685 w 576"/>
              <a:gd name="T27" fmla="*/ 72143175 h 681"/>
              <a:gd name="T28" fmla="*/ 103965490 w 576"/>
              <a:gd name="T29" fmla="*/ 15792310 h 681"/>
              <a:gd name="T30" fmla="*/ 136454468 w 576"/>
              <a:gd name="T31" fmla="*/ 36968741 h 681"/>
              <a:gd name="T32" fmla="*/ 49816773 w 576"/>
              <a:gd name="T33" fmla="*/ 93319620 h 681"/>
              <a:gd name="T34" fmla="*/ 13717427 w 576"/>
              <a:gd name="T35" fmla="*/ 169411489 h 681"/>
              <a:gd name="T36" fmla="*/ 13717427 w 576"/>
              <a:gd name="T37" fmla="*/ 80039945 h 681"/>
              <a:gd name="T38" fmla="*/ 46207020 w 576"/>
              <a:gd name="T39" fmla="*/ 100856911 h 681"/>
              <a:gd name="T40" fmla="*/ 46207020 w 576"/>
              <a:gd name="T41" fmla="*/ 139620550 h 681"/>
              <a:gd name="T42" fmla="*/ 65700167 w 576"/>
              <a:gd name="T43" fmla="*/ 150388195 h 681"/>
              <a:gd name="T44" fmla="*/ 65700167 w 576"/>
              <a:gd name="T45" fmla="*/ 113778324 h 681"/>
              <a:gd name="T46" fmla="*/ 99994040 w 576"/>
              <a:gd name="T47" fmla="*/ 136031336 h 681"/>
              <a:gd name="T48" fmla="*/ 99994040 w 576"/>
              <a:gd name="T49" fmla="*/ 225403479 h 681"/>
              <a:gd name="T50" fmla="*/ 13717427 w 576"/>
              <a:gd name="T51" fmla="*/ 169411489 h 681"/>
              <a:gd name="T52" fmla="*/ 107214147 w 576"/>
              <a:gd name="T53" fmla="*/ 136390796 h 681"/>
              <a:gd name="T54" fmla="*/ 194573451 w 576"/>
              <a:gd name="T55" fmla="*/ 80039945 h 681"/>
              <a:gd name="T56" fmla="*/ 194573451 w 576"/>
              <a:gd name="T57" fmla="*/ 169411489 h 681"/>
              <a:gd name="T58" fmla="*/ 107214147 w 576"/>
              <a:gd name="T59" fmla="*/ 226480064 h 681"/>
              <a:gd name="T60" fmla="*/ 107214147 w 576"/>
              <a:gd name="T61" fmla="*/ 136390796 h 6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6"/>
              <a:gd name="T94" fmla="*/ 0 h 681"/>
              <a:gd name="T95" fmla="*/ 576 w 576"/>
              <a:gd name="T96" fmla="*/ 681 h 6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6" h="681">
                <a:moveTo>
                  <a:pt x="576" y="493"/>
                </a:moveTo>
                <a:lnTo>
                  <a:pt x="576" y="186"/>
                </a:lnTo>
                <a:lnTo>
                  <a:pt x="288" y="0"/>
                </a:lnTo>
                <a:lnTo>
                  <a:pt x="0" y="186"/>
                </a:lnTo>
                <a:lnTo>
                  <a:pt x="0" y="493"/>
                </a:lnTo>
                <a:lnTo>
                  <a:pt x="288" y="681"/>
                </a:lnTo>
                <a:lnTo>
                  <a:pt x="576" y="493"/>
                </a:lnTo>
                <a:close/>
                <a:moveTo>
                  <a:pt x="532" y="203"/>
                </a:moveTo>
                <a:lnTo>
                  <a:pt x="290" y="362"/>
                </a:lnTo>
                <a:lnTo>
                  <a:pt x="191" y="297"/>
                </a:lnTo>
                <a:lnTo>
                  <a:pt x="432" y="138"/>
                </a:lnTo>
                <a:lnTo>
                  <a:pt x="532" y="203"/>
                </a:lnTo>
                <a:close/>
                <a:moveTo>
                  <a:pt x="138" y="260"/>
                </a:moveTo>
                <a:lnTo>
                  <a:pt x="47" y="201"/>
                </a:lnTo>
                <a:lnTo>
                  <a:pt x="288" y="44"/>
                </a:lnTo>
                <a:lnTo>
                  <a:pt x="378" y="103"/>
                </a:lnTo>
                <a:lnTo>
                  <a:pt x="138" y="260"/>
                </a:lnTo>
                <a:close/>
                <a:moveTo>
                  <a:pt x="38" y="472"/>
                </a:moveTo>
                <a:lnTo>
                  <a:pt x="38" y="223"/>
                </a:lnTo>
                <a:lnTo>
                  <a:pt x="128" y="281"/>
                </a:lnTo>
                <a:lnTo>
                  <a:pt x="128" y="389"/>
                </a:lnTo>
                <a:lnTo>
                  <a:pt x="182" y="419"/>
                </a:lnTo>
                <a:lnTo>
                  <a:pt x="182" y="317"/>
                </a:lnTo>
                <a:lnTo>
                  <a:pt x="277" y="379"/>
                </a:lnTo>
                <a:lnTo>
                  <a:pt x="277" y="628"/>
                </a:lnTo>
                <a:lnTo>
                  <a:pt x="38" y="472"/>
                </a:lnTo>
                <a:close/>
                <a:moveTo>
                  <a:pt x="297" y="380"/>
                </a:moveTo>
                <a:lnTo>
                  <a:pt x="539" y="223"/>
                </a:lnTo>
                <a:lnTo>
                  <a:pt x="539" y="472"/>
                </a:lnTo>
                <a:lnTo>
                  <a:pt x="297" y="631"/>
                </a:lnTo>
                <a:lnTo>
                  <a:pt x="297" y="380"/>
                </a:lnTo>
                <a:close/>
              </a:path>
            </a:pathLst>
          </a:custGeom>
          <a:solidFill>
            <a:schemeClr val="accent1">
              <a:alpha val="70195"/>
            </a:schemeClr>
          </a:solidFill>
          <a:ln w="9525">
            <a:noFill/>
            <a:round/>
          </a:ln>
        </p:spPr>
        <p:txBody>
          <a:bodyPr anchor="ctr"/>
          <a:lstStyle/>
          <a:p>
            <a:pPr marL="0" marR="0" lvl="0" indent="0" defTabSz="91440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000000"/>
              </a:solidFill>
              <a:effectLst/>
              <a:uLnTx/>
              <a:uFillTx/>
              <a:latin typeface="Calibri" panose="020F0502020204030204" charset="0"/>
              <a:ea typeface="微软雅黑" panose="020B0503020204020204" charset="-122"/>
            </a:endParaRPr>
          </a:p>
        </p:txBody>
      </p:sp>
      <p:grpSp>
        <p:nvGrpSpPr>
          <p:cNvPr id="39" name="组合 10"/>
          <p:cNvGrpSpPr/>
          <p:nvPr/>
        </p:nvGrpSpPr>
        <p:grpSpPr bwMode="auto">
          <a:xfrm>
            <a:off x="3347085" y="1349018"/>
            <a:ext cx="1700213" cy="1549400"/>
            <a:chOff x="2547938" y="2259013"/>
            <a:chExt cx="1285875" cy="1171575"/>
          </a:xfrm>
          <a:solidFill>
            <a:schemeClr val="accent6">
              <a:lumMod val="60000"/>
              <a:lumOff val="40000"/>
            </a:schemeClr>
          </a:solidFill>
        </p:grpSpPr>
        <p:sp>
          <p:nvSpPr>
            <p:cNvPr id="40" name="Freeform 11"/>
            <p:cNvSpPr/>
            <p:nvPr/>
          </p:nvSpPr>
          <p:spPr bwMode="auto">
            <a:xfrm>
              <a:off x="2547938" y="2259013"/>
              <a:ext cx="638735" cy="1171575"/>
            </a:xfrm>
            <a:custGeom>
              <a:avLst/>
              <a:gdLst/>
              <a:ahLst/>
              <a:cxnLst>
                <a:cxn ang="0">
                  <a:pos x="67" y="123"/>
                </a:cxn>
                <a:cxn ang="0">
                  <a:pos x="67" y="0"/>
                </a:cxn>
                <a:cxn ang="0">
                  <a:pos x="0" y="69"/>
                </a:cxn>
                <a:cxn ang="0">
                  <a:pos x="67" y="123"/>
                </a:cxn>
              </a:cxnLst>
              <a:rect l="0" t="0" r="r" b="b"/>
              <a:pathLst>
                <a:path w="67" h="123">
                  <a:moveTo>
                    <a:pt x="67" y="123"/>
                  </a:moveTo>
                  <a:lnTo>
                    <a:pt x="67" y="0"/>
                  </a:lnTo>
                  <a:lnTo>
                    <a:pt x="0" y="69"/>
                  </a:lnTo>
                  <a:lnTo>
                    <a:pt x="67" y="123"/>
                  </a:lnTo>
                  <a:close/>
                </a:path>
              </a:pathLst>
            </a:custGeom>
            <a:grpFill/>
            <a:ln w="12700" algn="ctr">
              <a:solidFill>
                <a:schemeClr val="bg1">
                  <a:lumMod val="95000"/>
                </a:schemeClr>
              </a:solidFill>
              <a:miter lim="800000"/>
            </a:ln>
            <a:effectLst/>
          </p:spPr>
          <p:txBody>
            <a:bodyPr wrap="none" anchor="ctr"/>
            <a:lstStyle/>
            <a:p>
              <a:pPr algn="ctr" eaLnBrk="0" fontAlgn="ctr" hangingPunct="0">
                <a:spcBef>
                  <a:spcPts val="0"/>
                </a:spcBef>
                <a:spcAft>
                  <a:spcPts val="0"/>
                </a:spcAft>
                <a:buClr>
                  <a:srgbClr val="FF0000"/>
                </a:buClr>
                <a:buSzPct val="70000"/>
                <a:defRPr/>
              </a:pPr>
              <a:endParaRPr lang="zh-CN" altLang="en-US" sz="2000" dirty="0">
                <a:solidFill>
                  <a:schemeClr val="tx2"/>
                </a:solidFill>
                <a:latin typeface="+mn-lt"/>
                <a:ea typeface="微软雅黑" panose="020B0503020204020204" charset="-122"/>
              </a:endParaRPr>
            </a:p>
          </p:txBody>
        </p:sp>
        <p:sp>
          <p:nvSpPr>
            <p:cNvPr id="41" name="Freeform 12"/>
            <p:cNvSpPr/>
            <p:nvPr/>
          </p:nvSpPr>
          <p:spPr bwMode="auto">
            <a:xfrm>
              <a:off x="3195638" y="2259013"/>
              <a:ext cx="638175" cy="1171575"/>
            </a:xfrm>
            <a:custGeom>
              <a:avLst/>
              <a:gdLst/>
              <a:ahLst/>
              <a:cxnLst>
                <a:cxn ang="0">
                  <a:pos x="0" y="123"/>
                </a:cxn>
                <a:cxn ang="0">
                  <a:pos x="0" y="0"/>
                </a:cxn>
                <a:cxn ang="0">
                  <a:pos x="67" y="69"/>
                </a:cxn>
                <a:cxn ang="0">
                  <a:pos x="0" y="123"/>
                </a:cxn>
              </a:cxnLst>
              <a:rect l="0" t="0" r="r" b="b"/>
              <a:pathLst>
                <a:path w="67" h="123">
                  <a:moveTo>
                    <a:pt x="0" y="123"/>
                  </a:moveTo>
                  <a:lnTo>
                    <a:pt x="0" y="0"/>
                  </a:lnTo>
                  <a:lnTo>
                    <a:pt x="67" y="69"/>
                  </a:lnTo>
                  <a:lnTo>
                    <a:pt x="0" y="123"/>
                  </a:lnTo>
                  <a:close/>
                </a:path>
              </a:pathLst>
            </a:custGeom>
            <a:grpFill/>
            <a:ln w="12700" algn="ctr">
              <a:solidFill>
                <a:schemeClr val="bg1">
                  <a:lumMod val="95000"/>
                </a:schemeClr>
              </a:solidFill>
              <a:miter lim="800000"/>
            </a:ln>
            <a:effectLst/>
            <a:scene3d>
              <a:camera prst="orthographicFront"/>
              <a:lightRig rig="flat" dir="t">
                <a:rot lat="0" lon="0" rev="4200000"/>
              </a:lightRig>
            </a:scene3d>
            <a:sp3d>
              <a:bevelT prst="relaxedInset"/>
            </a:sp3d>
          </p:spPr>
          <p:txBody>
            <a:bodyPr wrap="none" anchor="ctr"/>
            <a:lstStyle/>
            <a:p>
              <a:pPr algn="ctr" eaLnBrk="0" fontAlgn="ctr" hangingPunct="0">
                <a:spcBef>
                  <a:spcPts val="0"/>
                </a:spcBef>
                <a:spcAft>
                  <a:spcPts val="0"/>
                </a:spcAft>
                <a:buClr>
                  <a:srgbClr val="FF0000"/>
                </a:buClr>
                <a:buSzPct val="70000"/>
                <a:defRPr/>
              </a:pPr>
              <a:endParaRPr lang="zh-CN" altLang="en-US" sz="2000" dirty="0">
                <a:solidFill>
                  <a:schemeClr val="tx2"/>
                </a:solidFill>
                <a:latin typeface="+mn-lt"/>
                <a:ea typeface="微软雅黑" panose="020B0503020204020204" charset="-122"/>
              </a:endParaRPr>
            </a:p>
          </p:txBody>
        </p:sp>
      </p:grpSp>
      <p:sp>
        <p:nvSpPr>
          <p:cNvPr id="51" name="TextBox 43"/>
          <p:cNvSpPr txBox="1">
            <a:spLocks noChangeArrowheads="1"/>
          </p:cNvSpPr>
          <p:nvPr/>
        </p:nvSpPr>
        <p:spPr bwMode="auto">
          <a:xfrm>
            <a:off x="5403850" y="1348740"/>
            <a:ext cx="4128770" cy="583565"/>
          </a:xfrm>
          <a:prstGeom prst="rect">
            <a:avLst/>
          </a:prstGeom>
          <a:solidFill>
            <a:schemeClr val="tx1">
              <a:lumMod val="50000"/>
              <a:lumOff val="50000"/>
            </a:schemeClr>
          </a:solidFill>
        </p:spPr>
        <p:txBody>
          <a:bodyPr wrap="square">
            <a:spAutoFit/>
            <a:scene3d>
              <a:camera prst="orthographicFront"/>
              <a:lightRig rig="threePt" dir="t"/>
            </a:scene3d>
            <a:sp3d>
              <a:contourClr>
                <a:schemeClr val="tx1"/>
              </a:contourClr>
            </a:sp3d>
          </a:bodyPr>
          <a:lstStyle/>
          <a:p>
            <a:pPr fontAlgn="ctr">
              <a:spcBef>
                <a:spcPts val="0"/>
              </a:spcBef>
              <a:spcAft>
                <a:spcPts val="0"/>
              </a:spcAft>
              <a:buClr>
                <a:srgbClr val="FF0000"/>
              </a:buClr>
              <a:buSzPct val="70000"/>
              <a:defRPr/>
            </a:pPr>
            <a:r>
              <a:rPr lang="zh-CN" altLang="en-US" sz="1600" b="1">
                <a:solidFill>
                  <a:schemeClr val="bg1"/>
                </a:solidFill>
                <a:latin typeface="微软雅黑" panose="020B0503020204020204" charset="-122"/>
                <a:ea typeface="微软雅黑" panose="020B0503020204020204" charset="-122"/>
                <a:cs typeface="微软雅黑" panose="020B0503020204020204" charset="-122"/>
                <a:sym typeface="+mn-ea"/>
              </a:rPr>
              <a:t>Service Experience Lab</a:t>
            </a:r>
            <a:endParaRPr lang="id-ID" altLang="en-US" sz="1600" b="1">
              <a:solidFill>
                <a:srgbClr val="FFFFFF"/>
              </a:solidFill>
              <a:latin typeface="微软雅黑" panose="020B0503020204020204" charset="-122"/>
              <a:ea typeface="微软雅黑" panose="020B0503020204020204" charset="-122"/>
            </a:endParaRPr>
          </a:p>
          <a:p>
            <a:pPr fontAlgn="ctr">
              <a:spcBef>
                <a:spcPts val="0"/>
              </a:spcBef>
              <a:spcAft>
                <a:spcPts val="0"/>
              </a:spcAft>
              <a:buClr>
                <a:srgbClr val="FF0000"/>
              </a:buClr>
              <a:buSzPct val="70000"/>
              <a:defRPr/>
            </a:pPr>
            <a:endParaRPr lang="en-US" sz="1600" dirty="0">
              <a:solidFill>
                <a:schemeClr val="bg1"/>
              </a:solidFill>
              <a:latin typeface="微软雅黑" panose="020B0503020204020204" charset="-122"/>
              <a:ea typeface="微软雅黑" panose="020B0503020204020204" charset="-122"/>
            </a:endParaRPr>
          </a:p>
        </p:txBody>
      </p:sp>
      <p:sp>
        <p:nvSpPr>
          <p:cNvPr id="52" name="TextBox 23"/>
          <p:cNvSpPr txBox="1">
            <a:spLocks noChangeArrowheads="1"/>
          </p:cNvSpPr>
          <p:nvPr/>
        </p:nvSpPr>
        <p:spPr bwMode="auto">
          <a:xfrm>
            <a:off x="5403850" y="1685925"/>
            <a:ext cx="4128135" cy="307777"/>
          </a:xfrm>
          <a:prstGeom prst="rect">
            <a:avLst/>
          </a:prstGeom>
          <a:solidFill>
            <a:schemeClr val="tx1">
              <a:lumMod val="50000"/>
              <a:lumOff val="50000"/>
            </a:schemeClr>
          </a:solidFill>
          <a:ln w="9525">
            <a:noFill/>
            <a:miter lim="800000"/>
          </a:ln>
        </p:spPr>
        <p:txBody>
          <a:bodyPr wrap="square">
            <a:spAutoFit/>
          </a:bodyPr>
          <a:lstStyle/>
          <a:p>
            <a:pPr marL="285750" indent="-285750">
              <a:buFont typeface="Arial" panose="020B0604020202020204" pitchFamily="34" charset="0"/>
              <a:buChar char="•"/>
            </a:pPr>
            <a:r>
              <a:rPr lang="en-US" altLang="zh-CN" sz="1400" dirty="0">
                <a:solidFill>
                  <a:schemeClr val="bg1"/>
                </a:solidFill>
                <a:latin typeface="微软雅黑" panose="020B0503020204020204" charset="-122"/>
                <a:ea typeface="微软雅黑" panose="020B0503020204020204" charset="-122"/>
                <a:cs typeface="微软雅黑" panose="020B0503020204020204" charset="-122"/>
                <a:sym typeface="+mn-ea"/>
              </a:rPr>
              <a:t>Applications of </a:t>
            </a:r>
            <a:r>
              <a:rPr lang="zh-CN" altLang="en-US" sz="1400" dirty="0">
                <a:solidFill>
                  <a:schemeClr val="bg1"/>
                </a:solidFill>
                <a:latin typeface="微软雅黑" panose="020B0503020204020204" charset="-122"/>
                <a:ea typeface="微软雅黑" panose="020B0503020204020204" charset="-122"/>
                <a:cs typeface="微软雅黑" panose="020B0503020204020204" charset="-122"/>
                <a:sym typeface="+mn-ea"/>
              </a:rPr>
              <a:t>AR/VR</a:t>
            </a:r>
            <a:r>
              <a:rPr lang="en-US" sz="1400" dirty="0">
                <a:solidFill>
                  <a:schemeClr val="bg1"/>
                </a:solidFill>
                <a:latin typeface="微软雅黑" panose="020B0503020204020204" charset="-122"/>
                <a:ea typeface="微软雅黑" panose="020B0503020204020204" charset="-122"/>
              </a:rPr>
              <a:t>/MR</a:t>
            </a:r>
            <a:r>
              <a:rPr lang="zh-CN" altLang="en-US" sz="1400" dirty="0">
                <a:solidFill>
                  <a:schemeClr val="bg1"/>
                </a:solidFill>
                <a:latin typeface="微软雅黑" panose="020B0503020204020204" charset="-122"/>
                <a:ea typeface="微软雅黑" panose="020B0503020204020204" charset="-122"/>
              </a:rPr>
              <a:t> </a:t>
            </a:r>
            <a:r>
              <a:rPr lang="en-US" altLang="zh-CN" sz="1400" dirty="0">
                <a:solidFill>
                  <a:schemeClr val="bg1"/>
                </a:solidFill>
                <a:latin typeface="微软雅黑" panose="020B0503020204020204" charset="-122"/>
                <a:ea typeface="微软雅黑" panose="020B0503020204020204" charset="-122"/>
              </a:rPr>
              <a:t>in sports events</a:t>
            </a:r>
            <a:endParaRPr lang="zh-CN" altLang="en-US" sz="1400" dirty="0">
              <a:solidFill>
                <a:schemeClr val="bg1"/>
              </a:solidFill>
              <a:latin typeface="微软雅黑" panose="020B0503020204020204" charset="-122"/>
              <a:ea typeface="微软雅黑" panose="020B0503020204020204" charset="-122"/>
            </a:endParaRPr>
          </a:p>
        </p:txBody>
      </p:sp>
      <p:sp>
        <p:nvSpPr>
          <p:cNvPr id="53" name="TextBox 43"/>
          <p:cNvSpPr txBox="1">
            <a:spLocks noChangeArrowheads="1"/>
          </p:cNvSpPr>
          <p:nvPr/>
        </p:nvSpPr>
        <p:spPr bwMode="auto">
          <a:xfrm>
            <a:off x="6840220" y="3483610"/>
            <a:ext cx="2691765" cy="337185"/>
          </a:xfrm>
          <a:prstGeom prst="rect">
            <a:avLst/>
          </a:prstGeom>
          <a:solidFill>
            <a:schemeClr val="tx1">
              <a:lumMod val="50000"/>
              <a:lumOff val="50000"/>
            </a:schemeClr>
          </a:solidFill>
        </p:spPr>
        <p:txBody>
          <a:bodyPr wrap="square">
            <a:spAutoFit/>
            <a:scene3d>
              <a:camera prst="orthographicFront"/>
              <a:lightRig rig="threePt" dir="t"/>
            </a:scene3d>
            <a:sp3d>
              <a:contourClr>
                <a:schemeClr val="tx1"/>
              </a:contourClr>
            </a:sp3d>
          </a:bodyPr>
          <a:lstStyle/>
          <a:p>
            <a:pPr fontAlgn="ctr">
              <a:spcBef>
                <a:spcPts val="0"/>
              </a:spcBef>
              <a:spcAft>
                <a:spcPts val="0"/>
              </a:spcAft>
              <a:buClr>
                <a:srgbClr val="FF0000"/>
              </a:buClr>
              <a:buSzPct val="70000"/>
              <a:defRPr/>
            </a:pPr>
            <a:r>
              <a:rPr lang="zh-CN" altLang="en-US" sz="1600" b="1">
                <a:solidFill>
                  <a:schemeClr val="bg1"/>
                </a:solidFill>
                <a:latin typeface="微软雅黑" panose="020B0503020204020204" charset="-122"/>
                <a:ea typeface="微软雅黑" panose="020B0503020204020204" charset="-122"/>
                <a:cs typeface="微软雅黑" panose="020B0503020204020204" charset="-122"/>
                <a:sym typeface="+mn-ea"/>
              </a:rPr>
              <a:t>eComLab</a:t>
            </a:r>
            <a:endParaRPr lang="zh-CN" altLang="en-US" sz="16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4" name="TextBox 25"/>
          <p:cNvSpPr txBox="1">
            <a:spLocks noChangeArrowheads="1"/>
          </p:cNvSpPr>
          <p:nvPr/>
        </p:nvSpPr>
        <p:spPr bwMode="auto">
          <a:xfrm>
            <a:off x="6840220" y="3816350"/>
            <a:ext cx="2692400" cy="306705"/>
          </a:xfrm>
          <a:prstGeom prst="rect">
            <a:avLst/>
          </a:prstGeom>
          <a:solidFill>
            <a:schemeClr val="tx1">
              <a:lumMod val="50000"/>
              <a:lumOff val="50000"/>
            </a:schemeClr>
          </a:solidFill>
          <a:ln w="9525">
            <a:noFill/>
            <a:miter lim="800000"/>
          </a:ln>
        </p:spPr>
        <p:txBody>
          <a:bodyPr wrap="square">
            <a:spAutoFit/>
          </a:bodyPr>
          <a:lstStyle/>
          <a:p>
            <a:pPr marL="285750" indent="-285750">
              <a:buFont typeface="Arial" panose="020B0604020202020204" pitchFamily="34" charset="0"/>
              <a:buChar char="•"/>
            </a:pPr>
            <a:r>
              <a:rPr sz="1400" spc="-95" dirty="0">
                <a:solidFill>
                  <a:schemeClr val="bg1"/>
                </a:solidFill>
                <a:latin typeface="Arial" panose="020B0604020202020204"/>
                <a:cs typeface="Arial" panose="020B0604020202020204"/>
                <a:sym typeface="+mn-ea"/>
              </a:rPr>
              <a:t> e-commerce analytics</a:t>
            </a:r>
            <a:endParaRPr sz="1400" spc="-95" dirty="0">
              <a:solidFill>
                <a:schemeClr val="bg1"/>
              </a:solidFill>
              <a:latin typeface="Arial" panose="020B0604020202020204"/>
              <a:cs typeface="Arial" panose="020B0604020202020204"/>
              <a:sym typeface="+mn-ea"/>
            </a:endParaRPr>
          </a:p>
        </p:txBody>
      </p:sp>
      <p:sp>
        <p:nvSpPr>
          <p:cNvPr id="55" name="TextBox 43"/>
          <p:cNvSpPr txBox="1">
            <a:spLocks noChangeArrowheads="1"/>
          </p:cNvSpPr>
          <p:nvPr/>
        </p:nvSpPr>
        <p:spPr bwMode="auto">
          <a:xfrm>
            <a:off x="6360160" y="2314575"/>
            <a:ext cx="3171825" cy="583565"/>
          </a:xfrm>
          <a:prstGeom prst="rect">
            <a:avLst/>
          </a:prstGeom>
          <a:solidFill>
            <a:schemeClr val="tx1">
              <a:lumMod val="50000"/>
              <a:lumOff val="50000"/>
            </a:schemeClr>
          </a:solidFill>
        </p:spPr>
        <p:txBody>
          <a:bodyPr wrap="square">
            <a:spAutoFit/>
            <a:scene3d>
              <a:camera prst="orthographicFront"/>
              <a:lightRig rig="threePt" dir="t"/>
            </a:scene3d>
            <a:sp3d>
              <a:contourClr>
                <a:schemeClr val="tx1"/>
              </a:contourClr>
            </a:sp3d>
          </a:bodyPr>
          <a:lstStyle/>
          <a:p>
            <a:pPr fontAlgn="ctr">
              <a:spcBef>
                <a:spcPts val="0"/>
              </a:spcBef>
              <a:spcAft>
                <a:spcPts val="0"/>
              </a:spcAft>
              <a:buClr>
                <a:srgbClr val="FF0000"/>
              </a:buClr>
              <a:buSzPct val="70000"/>
              <a:defRPr/>
            </a:pPr>
            <a:r>
              <a:rPr lang="zh-CN" altLang="en-US" sz="1600" b="1">
                <a:solidFill>
                  <a:schemeClr val="bg1"/>
                </a:solidFill>
                <a:latin typeface="微软雅黑" panose="020B0503020204020204" charset="-122"/>
                <a:ea typeface="微软雅黑" panose="020B0503020204020204" charset="-122"/>
                <a:cs typeface="微软雅黑" panose="020B0503020204020204" charset="-122"/>
                <a:sym typeface="+mn-ea"/>
              </a:rPr>
              <a:t>SalesLab </a:t>
            </a:r>
            <a:endParaRPr lang="zh-CN" altLang="en-US" sz="1600" b="1">
              <a:solidFill>
                <a:schemeClr val="bg1"/>
              </a:solidFill>
              <a:latin typeface="微软雅黑" panose="020B0503020204020204" charset="-122"/>
              <a:ea typeface="微软雅黑" panose="020B0503020204020204" charset="-122"/>
              <a:cs typeface="微软雅黑" panose="020B0503020204020204" charset="-122"/>
            </a:endParaRPr>
          </a:p>
          <a:p>
            <a:pPr fontAlgn="ctr">
              <a:spcBef>
                <a:spcPts val="0"/>
              </a:spcBef>
              <a:spcAft>
                <a:spcPts val="0"/>
              </a:spcAft>
              <a:buClr>
                <a:srgbClr val="FF0000"/>
              </a:buClr>
              <a:buSzPct val="70000"/>
              <a:defRPr/>
            </a:pPr>
            <a:endParaRPr lang="en-US" altLang="zh-CN" sz="1600" dirty="0">
              <a:solidFill>
                <a:srgbClr val="FFF050"/>
              </a:solidFill>
              <a:latin typeface="微软雅黑" panose="020B0503020204020204" charset="-122"/>
              <a:ea typeface="微软雅黑" panose="020B0503020204020204" charset="-122"/>
            </a:endParaRPr>
          </a:p>
        </p:txBody>
      </p:sp>
      <p:sp>
        <p:nvSpPr>
          <p:cNvPr id="56" name="TextBox 27"/>
          <p:cNvSpPr txBox="1">
            <a:spLocks noChangeArrowheads="1"/>
          </p:cNvSpPr>
          <p:nvPr/>
        </p:nvSpPr>
        <p:spPr bwMode="auto">
          <a:xfrm>
            <a:off x="6360160" y="2785745"/>
            <a:ext cx="3173095" cy="306705"/>
          </a:xfrm>
          <a:prstGeom prst="rect">
            <a:avLst/>
          </a:prstGeom>
          <a:solidFill>
            <a:schemeClr val="tx1">
              <a:lumMod val="50000"/>
              <a:lumOff val="50000"/>
            </a:schemeClr>
          </a:solidFill>
          <a:ln w="9525">
            <a:noFill/>
            <a:miter lim="800000"/>
          </a:ln>
        </p:spPr>
        <p:txBody>
          <a:bodyPr wrap="square">
            <a:spAutoFit/>
          </a:bodyPr>
          <a:lstStyle/>
          <a:p>
            <a:pPr marL="285750" indent="-285750">
              <a:buFont typeface="Arial" panose="020B0604020202020204" pitchFamily="34" charset="0"/>
              <a:buChar char="•"/>
            </a:pPr>
            <a:r>
              <a:rPr sz="1400" spc="-95" dirty="0">
                <a:solidFill>
                  <a:schemeClr val="bg1"/>
                </a:solidFill>
                <a:latin typeface="Arial" panose="020B0604020202020204"/>
                <a:cs typeface="Arial" panose="020B0604020202020204"/>
                <a:sym typeface="+mn-ea"/>
              </a:rPr>
              <a:t>buyer-seller interaction analysis</a:t>
            </a:r>
            <a:r>
              <a:rPr sz="1400" spc="-95" dirty="0">
                <a:latin typeface="Arial" panose="020B0604020202020204"/>
                <a:cs typeface="Arial" panose="020B0604020202020204"/>
                <a:sym typeface="+mn-ea"/>
              </a:rPr>
              <a:t>)</a:t>
            </a:r>
            <a:endParaRPr lang="zh-CN" altLang="en-US" sz="14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6" name="表格 5"/>
          <p:cNvGraphicFramePr/>
          <p:nvPr>
            <p:custDataLst>
              <p:tags r:id="rId3"/>
            </p:custDataLst>
          </p:nvPr>
        </p:nvGraphicFramePr>
        <p:xfrm>
          <a:off x="624840" y="4481830"/>
          <a:ext cx="11439525" cy="2206625"/>
        </p:xfrm>
        <a:graphic>
          <a:graphicData uri="http://schemas.openxmlformats.org/drawingml/2006/table">
            <a:tbl>
              <a:tblPr firstRow="1" bandRow="1">
                <a:tableStyleId>{5C22544A-7EE6-4342-B048-85BDC9FD1C3A}</a:tableStyleId>
              </a:tblPr>
              <a:tblGrid>
                <a:gridCol w="1309370"/>
                <a:gridCol w="10130155"/>
              </a:tblGrid>
              <a:tr h="400050">
                <a:tc>
                  <a:txBody>
                    <a:bodyPr/>
                    <a:lstStyle/>
                    <a:p>
                      <a:pPr algn="ctr">
                        <a:buNone/>
                      </a:pPr>
                      <a:r>
                        <a:rPr lang="en-US" altLang="zh-CN" sz="2000" dirty="0">
                          <a:solidFill>
                            <a:srgbClr val="FFFFFF"/>
                          </a:solidFill>
                        </a:rPr>
                        <a:t>Time </a:t>
                      </a:r>
                      <a:endParaRPr lang="en-US" altLang="zh-CN" sz="2000" dirty="0">
                        <a:solidFill>
                          <a:srgbClr val="FFFFFF"/>
                        </a:solidFill>
                      </a:endParaRPr>
                    </a:p>
                  </a:txBody>
                  <a:tcPr>
                    <a:lnL>
                      <a:noFill/>
                    </a:lnL>
                    <a:lnR w="19050">
                      <a:solidFill>
                        <a:srgbClr val="FFFFFF"/>
                      </a:solidFill>
                      <a:prstDash val="solid"/>
                    </a:lnR>
                    <a:lnT>
                      <a:noFill/>
                    </a:lnT>
                    <a:lnB>
                      <a:noFill/>
                    </a:lnB>
                    <a:solidFill>
                      <a:srgbClr val="DD9B23"/>
                    </a:solidFill>
                  </a:tcPr>
                </a:tc>
                <a:tc>
                  <a:txBody>
                    <a:bodyPr/>
                    <a:lstStyle/>
                    <a:p>
                      <a:pPr algn="ctr">
                        <a:buNone/>
                      </a:pPr>
                      <a:r>
                        <a:rPr lang="en-US" altLang="zh-CN" sz="2000" dirty="0">
                          <a:solidFill>
                            <a:srgbClr val="FFFFFF"/>
                          </a:solidFill>
                        </a:rPr>
                        <a:t>Target</a:t>
                      </a:r>
                      <a:endParaRPr lang="en-US" altLang="zh-CN" sz="2000" dirty="0">
                        <a:solidFill>
                          <a:srgbClr val="FFFFFF"/>
                        </a:solidFill>
                      </a:endParaRPr>
                    </a:p>
                  </a:txBody>
                  <a:tcPr>
                    <a:lnL w="19050">
                      <a:solidFill>
                        <a:srgbClr val="FFFFFF"/>
                      </a:solidFill>
                      <a:prstDash val="solid"/>
                    </a:lnL>
                    <a:lnR>
                      <a:noFill/>
                    </a:lnR>
                    <a:lnT>
                      <a:noFill/>
                    </a:lnT>
                    <a:lnB>
                      <a:noFill/>
                    </a:lnB>
                    <a:solidFill>
                      <a:srgbClr val="DD9B23"/>
                    </a:solidFill>
                  </a:tcPr>
                </a:tc>
              </a:tr>
              <a:tr h="544830">
                <a:tc>
                  <a:txBody>
                    <a:bodyPr/>
                    <a:lstStyle/>
                    <a:p>
                      <a:pPr algn="l">
                        <a:buNone/>
                      </a:pPr>
                      <a:r>
                        <a:rPr lang="en-US" altLang="zh-CN" sz="1800" dirty="0">
                          <a:solidFill>
                            <a:srgbClr val="404040"/>
                          </a:solidFill>
                          <a:sym typeface="+mn-ea"/>
                        </a:rPr>
                        <a:t>Q2, 2020</a:t>
                      </a:r>
                      <a:endParaRPr lang="en-US" altLang="zh-CN" sz="1800" dirty="0">
                        <a:solidFill>
                          <a:srgbClr val="404040"/>
                        </a:solidFill>
                        <a:sym typeface="+mn-ea"/>
                      </a:endParaRPr>
                    </a:p>
                  </a:txBody>
                  <a:tcPr anchor="ctr">
                    <a:lnL>
                      <a:noFill/>
                    </a:lnL>
                    <a:lnR w="19050">
                      <a:solidFill>
                        <a:srgbClr val="FFFFFF"/>
                      </a:solidFill>
                      <a:prstDash val="solid"/>
                    </a:lnR>
                    <a:lnT>
                      <a:noFill/>
                    </a:lnT>
                    <a:lnB>
                      <a:noFill/>
                    </a:lnB>
                    <a:solidFill>
                      <a:srgbClr val="FFFFFF"/>
                    </a:solidFill>
                  </a:tcPr>
                </a:tc>
                <a:tc>
                  <a:txBody>
                    <a:bodyPr/>
                    <a:lstStyle/>
                    <a:p>
                      <a:pPr algn="l">
                        <a:buNone/>
                      </a:pPr>
                      <a:r>
                        <a:rPr lang="en-US" altLang="zh-CN" sz="1800" b="1" dirty="0">
                          <a:solidFill>
                            <a:srgbClr val="404040"/>
                          </a:solidFill>
                          <a:sym typeface="+mn-ea"/>
                        </a:rPr>
                        <a:t>Set up R&amp;D infrastructure in Suzhou:</a:t>
                      </a:r>
                      <a:r>
                        <a:rPr lang="en-US" altLang="zh-CN" sz="1800" dirty="0">
                          <a:solidFill>
                            <a:srgbClr val="404040"/>
                          </a:solidFill>
                          <a:sym typeface="+mn-ea"/>
                        </a:rPr>
                        <a:t> Fitting LAB8 functions &amp; equipment to existing premises. Showroom capability</a:t>
                      </a:r>
                      <a:endParaRPr lang="en-US" altLang="zh-CN" sz="1800" dirty="0">
                        <a:solidFill>
                          <a:srgbClr val="404040"/>
                        </a:solidFill>
                        <a:sym typeface="+mn-ea"/>
                      </a:endParaRPr>
                    </a:p>
                  </a:txBody>
                  <a:tcPr anchor="ctr">
                    <a:lnL w="19050">
                      <a:solidFill>
                        <a:srgbClr val="FFFFFF"/>
                      </a:solidFill>
                      <a:prstDash val="solid"/>
                    </a:lnL>
                    <a:lnR>
                      <a:noFill/>
                    </a:lnR>
                    <a:lnT>
                      <a:noFill/>
                    </a:lnT>
                    <a:lnB>
                      <a:noFill/>
                    </a:lnB>
                    <a:solidFill>
                      <a:srgbClr val="FFFFFF"/>
                    </a:solidFill>
                  </a:tcPr>
                </a:tc>
              </a:tr>
              <a:tr h="647700">
                <a:tc>
                  <a:txBody>
                    <a:bodyPr/>
                    <a:lstStyle/>
                    <a:p>
                      <a:pPr algn="l">
                        <a:buNone/>
                      </a:pPr>
                      <a:r>
                        <a:rPr lang="en-US" altLang="zh-CN" sz="1800" dirty="0">
                          <a:solidFill>
                            <a:srgbClr val="404040"/>
                          </a:solidFill>
                          <a:sym typeface="+mn-ea"/>
                        </a:rPr>
                        <a:t>Q3, 2020</a:t>
                      </a:r>
                      <a:endParaRPr lang="en-US" altLang="zh-CN" sz="1800" dirty="0">
                        <a:solidFill>
                          <a:srgbClr val="404040"/>
                        </a:solidFill>
                        <a:sym typeface="+mn-ea"/>
                      </a:endParaRPr>
                    </a:p>
                  </a:txBody>
                  <a:tcPr anchor="ctr">
                    <a:lnL>
                      <a:noFill/>
                    </a:lnL>
                    <a:lnR w="19050">
                      <a:solidFill>
                        <a:srgbClr val="FFFFFF"/>
                      </a:solidFill>
                      <a:prstDash val="solid"/>
                    </a:lnR>
                    <a:lnT>
                      <a:noFill/>
                    </a:lnT>
                    <a:lnB>
                      <a:noFill/>
                    </a:lnB>
                    <a:solidFill>
                      <a:srgbClr val="F2F2F2"/>
                    </a:solidFill>
                  </a:tcPr>
                </a:tc>
                <a:tc>
                  <a:txBody>
                    <a:bodyPr/>
                    <a:lstStyle/>
                    <a:p>
                      <a:pPr marL="12700" marR="5080" algn="l">
                        <a:lnSpc>
                          <a:spcPct val="102000"/>
                        </a:lnSpc>
                        <a:spcBef>
                          <a:spcPts val="60"/>
                        </a:spcBef>
                      </a:pPr>
                      <a:r>
                        <a:rPr lang="en-US" altLang="zh-CN" sz="1800" b="1" dirty="0">
                          <a:solidFill>
                            <a:srgbClr val="404040"/>
                          </a:solidFill>
                          <a:sym typeface="+mn-ea"/>
                        </a:rPr>
                        <a:t>Pilots with client company:</a:t>
                      </a:r>
                      <a:r>
                        <a:rPr lang="en-US" altLang="zh-CN" sz="1800" dirty="0">
                          <a:solidFill>
                            <a:srgbClr val="404040"/>
                          </a:solidFill>
                          <a:sym typeface="+mn-ea"/>
                        </a:rPr>
                        <a:t> Piloting Augmented Reality, Virtual Reality &amp; Mixed Reality, Emotion AI, Facial  Expression Analyses, Eye-tracking, Galvanic Skin Response, Semantic analyses, Speech  related analyses</a:t>
                      </a:r>
                      <a:endParaRPr lang="en-US" altLang="zh-CN" sz="1800" dirty="0">
                        <a:solidFill>
                          <a:srgbClr val="404040"/>
                        </a:solidFill>
                        <a:sym typeface="+mn-ea"/>
                      </a:endParaRPr>
                    </a:p>
                  </a:txBody>
                  <a:tcPr anchor="ctr">
                    <a:lnL w="19050">
                      <a:solidFill>
                        <a:srgbClr val="FFFFFF"/>
                      </a:solidFill>
                      <a:prstDash val="solid"/>
                    </a:lnL>
                    <a:lnR>
                      <a:noFill/>
                    </a:lnR>
                    <a:lnT>
                      <a:noFill/>
                    </a:lnT>
                    <a:lnB>
                      <a:noFill/>
                    </a:lnB>
                    <a:solidFill>
                      <a:srgbClr val="F2F2F2"/>
                    </a:solidFill>
                  </a:tcPr>
                </a:tc>
              </a:tr>
              <a:tr h="518795">
                <a:tc>
                  <a:txBody>
                    <a:bodyPr/>
                    <a:lstStyle/>
                    <a:p>
                      <a:pPr algn="l">
                        <a:buNone/>
                      </a:pPr>
                      <a:r>
                        <a:rPr lang="en-US" altLang="zh-CN" sz="1800">
                          <a:solidFill>
                            <a:srgbClr val="404040"/>
                          </a:solidFill>
                          <a:sym typeface="+mn-ea"/>
                        </a:rPr>
                        <a:t>Q4, 2020</a:t>
                      </a:r>
                      <a:endParaRPr lang="en-US" altLang="zh-CN" sz="1800">
                        <a:solidFill>
                          <a:srgbClr val="404040"/>
                        </a:solidFill>
                        <a:sym typeface="+mn-ea"/>
                      </a:endParaRPr>
                    </a:p>
                  </a:txBody>
                  <a:tcPr anchor="ctr">
                    <a:lnL>
                      <a:noFill/>
                    </a:lnL>
                    <a:lnR w="19050">
                      <a:solidFill>
                        <a:srgbClr val="FFFFFF"/>
                      </a:solidFill>
                      <a:prstDash val="solid"/>
                    </a:lnR>
                    <a:lnT>
                      <a:noFill/>
                    </a:lnT>
                    <a:lnB w="19050">
                      <a:solidFill>
                        <a:srgbClr val="F58F33"/>
                      </a:solidFill>
                      <a:prstDash val="solid"/>
                    </a:lnB>
                    <a:solidFill>
                      <a:srgbClr val="FFFFFF"/>
                    </a:solidFill>
                  </a:tcPr>
                </a:tc>
                <a:tc>
                  <a:txBody>
                    <a:bodyPr/>
                    <a:lstStyle/>
                    <a:p>
                      <a:pPr algn="l">
                        <a:buNone/>
                      </a:pPr>
                      <a:r>
                        <a:rPr lang="en-US" altLang="zh-CN" sz="1800" b="1" dirty="0">
                          <a:solidFill>
                            <a:srgbClr val="404040"/>
                          </a:solidFill>
                          <a:sym typeface="+mn-ea"/>
                        </a:rPr>
                        <a:t>Scale up</a:t>
                      </a:r>
                      <a:r>
                        <a:rPr lang="en-US" altLang="zh-CN" sz="1800" dirty="0">
                          <a:solidFill>
                            <a:srgbClr val="404040"/>
                          </a:solidFill>
                          <a:sym typeface="+mn-ea"/>
                        </a:rPr>
                        <a:t>: Extending RDI co-operation</a:t>
                      </a:r>
                      <a:endParaRPr lang="zh-CN" altLang="en-US" sz="1800" dirty="0">
                        <a:solidFill>
                          <a:srgbClr val="404040"/>
                        </a:solidFill>
                        <a:sym typeface="+mn-ea"/>
                      </a:endParaRPr>
                    </a:p>
                  </a:txBody>
                  <a:tcPr anchor="ctr">
                    <a:lnL w="19050">
                      <a:solidFill>
                        <a:srgbClr val="FFFFFF"/>
                      </a:solidFill>
                      <a:prstDash val="solid"/>
                    </a:lnL>
                    <a:lnR>
                      <a:noFill/>
                    </a:lnR>
                    <a:lnT>
                      <a:noFill/>
                    </a:lnT>
                    <a:lnB w="19050">
                      <a:solidFill>
                        <a:srgbClr val="F58F33"/>
                      </a:solidFill>
                      <a:prstDash val="solid"/>
                    </a:lnB>
                    <a:solidFill>
                      <a:srgbClr val="FFFFFF"/>
                    </a:solidFill>
                  </a:tcPr>
                </a:tc>
              </a:tr>
            </a:tbl>
          </a:graphicData>
        </a:graphic>
      </p:graphicFrame>
      <p:sp>
        <p:nvSpPr>
          <p:cNvPr id="7" name="文本框 6"/>
          <p:cNvSpPr txBox="1"/>
          <p:nvPr/>
        </p:nvSpPr>
        <p:spPr>
          <a:xfrm>
            <a:off x="2249170" y="473710"/>
            <a:ext cx="9825990" cy="460375"/>
          </a:xfrm>
          <a:prstGeom prst="rect">
            <a:avLst/>
          </a:prstGeom>
          <a:noFill/>
        </p:spPr>
        <p:txBody>
          <a:bodyPr wrap="square" rtlCol="0" anchor="t">
            <a:spAutoFit/>
          </a:bodyPr>
          <a:lstStyle/>
          <a:p>
            <a:r>
              <a:rPr lang="en-US" sz="2400" b="1" dirty="0">
                <a:latin typeface="微软雅黑" panose="020B0503020204020204" charset="-122"/>
                <a:ea typeface="微软雅黑" panose="020B0503020204020204" charset="-122"/>
              </a:rPr>
              <a:t>H</a:t>
            </a:r>
            <a:r>
              <a:rPr lang="en-US" sz="2400" b="1" dirty="0">
                <a:latin typeface="微软雅黑" panose="020B0503020204020204" charset="-122"/>
                <a:ea typeface="微软雅黑" panose="020B0503020204020204" charset="-122"/>
              </a:rPr>
              <a:t>aaga-Helia University of Applied Sciences's Lab 8 Suzhou</a:t>
            </a:r>
            <a:endParaRPr lang="en-US" sz="2400" b="1" dirty="0">
              <a:latin typeface="微软雅黑" panose="020B0503020204020204" charset="-122"/>
              <a:ea typeface="微软雅黑" panose="020B0503020204020204" charset="-122"/>
            </a:endParaRPr>
          </a:p>
        </p:txBody>
      </p:sp>
      <p:sp>
        <p:nvSpPr>
          <p:cNvPr id="9" name="文本框 8"/>
          <p:cNvSpPr txBox="1"/>
          <p:nvPr/>
        </p:nvSpPr>
        <p:spPr>
          <a:xfrm>
            <a:off x="624840" y="1562100"/>
            <a:ext cx="1624330" cy="2030095"/>
          </a:xfrm>
          <a:prstGeom prst="rect">
            <a:avLst/>
          </a:prstGeom>
          <a:solidFill>
            <a:schemeClr val="bg1"/>
          </a:solidFill>
        </p:spPr>
        <p:txBody>
          <a:bodyPr wrap="square" rtlCol="0">
            <a:spAutoFit/>
          </a:bodyPr>
          <a:lstStyle/>
          <a:p>
            <a:r>
              <a:rPr lang="en-US" altLang="zh-CN" dirty="0">
                <a:solidFill>
                  <a:schemeClr val="tx1"/>
                </a:solidFill>
              </a:rPr>
              <a:t>These projects are already in operation in Finland, but are being introduced to China. </a:t>
            </a:r>
            <a:endParaRPr lang="zh-CN" altLang="en-US" dirty="0">
              <a:solidFill>
                <a:schemeClr val="tx1"/>
              </a:solidFill>
              <a:sym typeface="+mn-ea"/>
            </a:endParaRPr>
          </a:p>
        </p:txBody>
      </p:sp>
      <p:pic>
        <p:nvPicPr>
          <p:cNvPr id="8" name="图片 7"/>
          <p:cNvPicPr>
            <a:picLocks noChangeAspect="1"/>
          </p:cNvPicPr>
          <p:nvPr/>
        </p:nvPicPr>
        <p:blipFill>
          <a:blip r:embed="rId4"/>
          <a:srcRect l="16242" t="25391" r="61069" b="21450"/>
          <a:stretch>
            <a:fillRect/>
          </a:stretch>
        </p:blipFill>
        <p:spPr>
          <a:xfrm>
            <a:off x="9722485" y="1348740"/>
            <a:ext cx="2341880" cy="3085465"/>
          </a:xfrm>
          <a:prstGeom prst="rect">
            <a:avLst/>
          </a:prstGeom>
        </p:spPr>
      </p:pic>
      <p:sp>
        <p:nvSpPr>
          <p:cNvPr id="15"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9557004" y="1874520"/>
            <a:ext cx="993648" cy="599559"/>
          </a:xfrm>
          <a:prstGeom prst="rect">
            <a:avLst/>
          </a:prstGeom>
          <a:blipFill>
            <a:blip r:embed="rId1" cstate="print"/>
            <a:stretch>
              <a:fillRect/>
            </a:stretch>
          </a:blipFill>
        </p:spPr>
        <p:txBody>
          <a:bodyPr wrap="square" lIns="0" tIns="0" rIns="0" bIns="0" rtlCol="0"/>
          <a:p/>
        </p:txBody>
      </p:sp>
      <p:sp>
        <p:nvSpPr>
          <p:cNvPr id="5" name="object 3"/>
          <p:cNvSpPr txBox="1">
            <a:spLocks noGrp="1"/>
          </p:cNvSpPr>
          <p:nvPr/>
        </p:nvSpPr>
        <p:spPr>
          <a:xfrm>
            <a:off x="767397" y="2576675"/>
            <a:ext cx="10657205" cy="3885565"/>
          </a:xfrm>
          <a:prstGeom prst="rect">
            <a:avLst/>
          </a:prstGeom>
        </p:spPr>
        <p:txBody>
          <a:bodyPr vert="horz" wrap="square" lIns="0" tIns="12700" rIns="0" bIns="0" rtlCol="0">
            <a:spAutoFit/>
          </a:bodyPr>
          <a:lstStyle>
            <a:lvl1pPr marL="228600" indent="-228600" algn="l" defTabSz="914400" rtl="0" eaLnBrk="1" latinLnBrk="0" hangingPunct="1">
              <a:lnSpc>
                <a:spcPts val="2600"/>
              </a:lnSpc>
              <a:spcBef>
                <a:spcPts val="1000"/>
              </a:spcBef>
              <a:buFont typeface="Arial" panose="020B0604020202020204" pitchFamily="34" charset="0"/>
              <a:buChar char="•"/>
              <a:defRPr sz="2800" kern="1200">
                <a:solidFill>
                  <a:schemeClr val="tx1"/>
                </a:solidFill>
                <a:latin typeface="+mn-lt"/>
                <a:ea typeface="+mn-ea"/>
                <a:cs typeface="+mn-cs"/>
              </a:defRPr>
            </a:lvl1pPr>
            <a:lvl2pPr marL="10795"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Frutiger LT Std 45 Light" charset="0"/>
                <a:ea typeface="Frutiger LT Std 45 Light" charset="0"/>
                <a:cs typeface="Frutiger LT Std 45 Light"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308610">
              <a:lnSpc>
                <a:spcPct val="100000"/>
              </a:lnSpc>
              <a:spcBef>
                <a:spcPts val="100"/>
              </a:spcBef>
            </a:pPr>
            <a:r>
              <a:rPr lang="en-US" sz="1800" dirty="0">
                <a:latin typeface="微软雅黑" panose="020B0503020204020204" charset="-122"/>
                <a:ea typeface="微软雅黑" panose="020B0503020204020204" charset="-122"/>
                <a:cs typeface="微软雅黑" panose="020B0503020204020204" charset="-122"/>
              </a:rPr>
              <a:t>The purpose of Finland's big data project (2017-2019) is to find market opportunities and space through the collection and analysis of big data in the B2B market, and then set up relevant entrepreneurial projects in a targeted manner.</a:t>
            </a:r>
            <a:endParaRPr sz="1800" dirty="0">
              <a:latin typeface="微软雅黑" panose="020B0503020204020204" charset="-122"/>
              <a:ea typeface="微软雅黑" panose="020B0503020204020204" charset="-122"/>
              <a:cs typeface="微软雅黑" panose="020B0503020204020204" charset="-122"/>
            </a:endParaRPr>
          </a:p>
          <a:p>
            <a:pPr marL="12700" marR="5080">
              <a:lnSpc>
                <a:spcPct val="100000"/>
              </a:lnSpc>
            </a:pPr>
            <a:r>
              <a:rPr lang="en-US" sz="1800" dirty="0">
                <a:latin typeface="微软雅黑" panose="020B0503020204020204" charset="-122"/>
                <a:ea typeface="微软雅黑" panose="020B0503020204020204" charset="-122"/>
                <a:cs typeface="微软雅黑" panose="020B0503020204020204" charset="-122"/>
              </a:rPr>
              <a:t>The implementation of this project relies on a multidisciplinary team: big data researchers, marketing and innovation talent, quantity and quantitative analysts, empirical analysts, and more.</a:t>
            </a:r>
            <a:endParaRPr sz="1800" spc="-10" dirty="0">
              <a:latin typeface="微软雅黑" panose="020B0503020204020204" charset="-122"/>
              <a:ea typeface="微软雅黑" panose="020B0503020204020204" charset="-122"/>
              <a:cs typeface="微软雅黑" panose="020B0503020204020204" charset="-122"/>
            </a:endParaRPr>
          </a:p>
          <a:p>
            <a:pPr marL="12700">
              <a:lnSpc>
                <a:spcPct val="100000"/>
              </a:lnSpc>
            </a:pPr>
            <a:r>
              <a:rPr lang="en-US" sz="1800" dirty="0">
                <a:latin typeface="微软雅黑" panose="020B0503020204020204" charset="-122"/>
                <a:ea typeface="微软雅黑" panose="020B0503020204020204" charset="-122"/>
                <a:cs typeface="微软雅黑" panose="020B0503020204020204" charset="-122"/>
              </a:rPr>
              <a:t>Project </a:t>
            </a:r>
            <a:r>
              <a:rPr lang="en-US" sz="1800" dirty="0" err="1">
                <a:latin typeface="微软雅黑" panose="020B0503020204020204" charset="-122"/>
                <a:ea typeface="微软雅黑" panose="020B0503020204020204" charset="-122"/>
                <a:cs typeface="微软雅黑" panose="020B0503020204020204" charset="-122"/>
              </a:rPr>
              <a:t>Beneifts / </a:t>
            </a:r>
            <a:r>
              <a:rPr lang="en-US" sz="1800" dirty="0">
                <a:latin typeface="微软雅黑" panose="020B0503020204020204" charset="-122"/>
                <a:ea typeface="微软雅黑" panose="020B0503020204020204" charset="-122"/>
                <a:cs typeface="微软雅黑" panose="020B0503020204020204" charset="-122"/>
              </a:rPr>
              <a:t>output</a:t>
            </a:r>
            <a:r>
              <a:rPr sz="1800" dirty="0">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a:p>
            <a:pPr marL="755650" indent="-285750">
              <a:lnSpc>
                <a:spcPct val="100000"/>
              </a:lnSpc>
              <a:buFont typeface="Wingdings" panose="05000000000000000000"/>
              <a:buChar char=""/>
              <a:tabLst>
                <a:tab pos="755650" algn="l"/>
              </a:tabLst>
            </a:pPr>
            <a:r>
              <a:rPr lang="en-US" sz="1600" dirty="0">
                <a:latin typeface="微软雅黑" panose="020B0503020204020204" charset="-122"/>
                <a:ea typeface="微软雅黑" panose="020B0503020204020204" charset="-122"/>
                <a:cs typeface="微软雅黑" panose="020B0503020204020204" charset="-122"/>
              </a:rPr>
              <a:t>This project will improve the level of big data application analysis and help entrepreneurs find new business opportunities in the B2B market</a:t>
            </a:r>
            <a:r>
              <a:rPr lang="en-US" sz="1600" spc="-5" dirty="0">
                <a:latin typeface="微软雅黑" panose="020B0503020204020204" charset="-122"/>
                <a:ea typeface="微软雅黑" panose="020B0503020204020204" charset="-122"/>
                <a:cs typeface="微软雅黑" panose="020B0503020204020204" charset="-122"/>
              </a:rPr>
              <a:t>.</a:t>
            </a:r>
            <a:endParaRPr lang="en-US" sz="1600" spc="-5" dirty="0">
              <a:latin typeface="微软雅黑" panose="020B0503020204020204" charset="-122"/>
              <a:ea typeface="微软雅黑" panose="020B0503020204020204" charset="-122"/>
              <a:cs typeface="微软雅黑" panose="020B0503020204020204" charset="-122"/>
            </a:endParaRPr>
          </a:p>
          <a:p>
            <a:pPr marL="755650" indent="-285750">
              <a:lnSpc>
                <a:spcPct val="100000"/>
              </a:lnSpc>
              <a:buFont typeface="Wingdings" panose="05000000000000000000"/>
              <a:buChar char=""/>
              <a:tabLst>
                <a:tab pos="755650" algn="l"/>
              </a:tabLst>
            </a:pPr>
            <a:r>
              <a:rPr lang="en-US" sz="1600" dirty="0">
                <a:latin typeface="微软雅黑" panose="020B0503020204020204" charset="-122"/>
                <a:ea typeface="微软雅黑" panose="020B0503020204020204" charset="-122"/>
                <a:cs typeface="微软雅黑" panose="020B0503020204020204" charset="-122"/>
              </a:rPr>
              <a:t>Help companies improve their sales strategies and sales channels, save costs and improve efficiency.</a:t>
            </a:r>
            <a:endParaRPr lang="en-US" sz="1600" kern="1200" dirty="0">
              <a:latin typeface="微软雅黑" panose="020B0503020204020204" charset="-122"/>
              <a:ea typeface="微软雅黑" panose="020B0503020204020204" charset="-122"/>
              <a:cs typeface="微软雅黑" panose="020B0503020204020204" charset="-122"/>
            </a:endParaRPr>
          </a:p>
          <a:p>
            <a:pPr marL="12700">
              <a:lnSpc>
                <a:spcPct val="100000"/>
              </a:lnSpc>
            </a:pPr>
            <a:r>
              <a:rPr lang="en-US" sz="1800" b="1" dirty="0">
                <a:latin typeface="微软雅黑" panose="020B0503020204020204" charset="-122"/>
                <a:ea typeface="微软雅黑" panose="020B0503020204020204" charset="-122"/>
                <a:cs typeface="微软雅黑" panose="020B0503020204020204" charset="-122"/>
              </a:rPr>
              <a:t>Status: This project has been operating in Finland for two and a half years, and has about ten strategic partners from universities and research institutions in Finland, Belgium and Germany, thanks to ample working capital provided by TEKES of Finland.</a:t>
            </a:r>
            <a:endParaRPr sz="1800" b="1" kern="1200" dirty="0">
              <a:latin typeface="微软雅黑" panose="020B0503020204020204" charset="-122"/>
              <a:ea typeface="微软雅黑" panose="020B0503020204020204" charset="-122"/>
              <a:cs typeface="微软雅黑" panose="020B0503020204020204" charset="-122"/>
            </a:endParaRPr>
          </a:p>
        </p:txBody>
      </p:sp>
      <p:sp>
        <p:nvSpPr>
          <p:cNvPr id="7" name="object 7"/>
          <p:cNvSpPr txBox="1"/>
          <p:nvPr/>
        </p:nvSpPr>
        <p:spPr>
          <a:xfrm>
            <a:off x="10105390" y="6376987"/>
            <a:ext cx="11620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panose="020F0502020204030204"/>
                <a:cs typeface="Calibri" panose="020F0502020204030204"/>
              </a:rPr>
              <a:t>6</a:t>
            </a:r>
            <a:endParaRPr sz="1400">
              <a:latin typeface="Calibri" panose="020F0502020204030204"/>
              <a:cs typeface="Calibri" panose="020F0502020204030204"/>
            </a:endParaRPr>
          </a:p>
        </p:txBody>
      </p:sp>
      <p:sp>
        <p:nvSpPr>
          <p:cNvPr id="6" name="object 6"/>
          <p:cNvSpPr/>
          <p:nvPr/>
        </p:nvSpPr>
        <p:spPr>
          <a:xfrm>
            <a:off x="3650734" y="1089868"/>
            <a:ext cx="4607052" cy="1487424"/>
          </a:xfrm>
          <a:prstGeom prst="rect">
            <a:avLst/>
          </a:prstGeom>
          <a:blipFill>
            <a:blip r:embed="rId2" cstate="print"/>
            <a:stretch>
              <a:fillRect/>
            </a:stretch>
          </a:blipFill>
        </p:spPr>
        <p:txBody>
          <a:bodyPr wrap="square" lIns="0" tIns="0" rIns="0" bIns="0" rtlCol="0"/>
          <a:p/>
        </p:txBody>
      </p:sp>
      <p:sp>
        <p:nvSpPr>
          <p:cNvPr id="8" name="文本框 7"/>
          <p:cNvSpPr txBox="1"/>
          <p:nvPr/>
        </p:nvSpPr>
        <p:spPr>
          <a:xfrm>
            <a:off x="2249170" y="473710"/>
            <a:ext cx="9825990" cy="460375"/>
          </a:xfrm>
          <a:prstGeom prst="rect">
            <a:avLst/>
          </a:prstGeom>
          <a:noFill/>
        </p:spPr>
        <p:txBody>
          <a:bodyPr wrap="square" rtlCol="0" anchor="t">
            <a:spAutoFit/>
          </a:bodyPr>
          <a:p>
            <a:r>
              <a:rPr lang="en-US" sz="2400" b="1" dirty="0">
                <a:latin typeface="微软雅黑" panose="020B0503020204020204" charset="-122"/>
                <a:ea typeface="微软雅黑" panose="020B0503020204020204" charset="-122"/>
              </a:rPr>
              <a:t>Haaga-Helia Project: Big Data-Big Business</a:t>
            </a:r>
            <a:endParaRPr lang="en-US" sz="2400" b="1" dirty="0">
              <a:latin typeface="微软雅黑" panose="020B0503020204020204" charset="-122"/>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82930" y="4437380"/>
            <a:ext cx="7881620" cy="206121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rtlCol="0" anchor="t">
            <a:spAutoFit/>
          </a:bodyPr>
          <a:p>
            <a:r>
              <a:rPr lang="zh-CN" altLang="en-US" sz="2000" b="1"/>
              <a:t>Project aims: </a:t>
            </a:r>
            <a:endParaRPr lang="zh-CN" altLang="en-US" sz="2000" b="1"/>
          </a:p>
          <a:p>
            <a:r>
              <a:rPr lang="zh-CN" altLang="en-US"/>
              <a:t>850 students are exposed to entrepreneurship and challenges in the silver, green and blue economies;</a:t>
            </a:r>
            <a:endParaRPr lang="zh-CN" altLang="en-US"/>
          </a:p>
          <a:p>
            <a:pPr marL="285750" indent="-285750">
              <a:buFont typeface="Arial" panose="020B0604020202020204" pitchFamily="34" charset="0"/>
              <a:buChar char="•"/>
            </a:pPr>
            <a:r>
              <a:rPr lang="zh-CN" altLang="en-US"/>
              <a:t>6 new cross-border companies with global potential will be created;</a:t>
            </a:r>
            <a:endParaRPr lang="zh-CN" altLang="en-US"/>
          </a:p>
          <a:p>
            <a:pPr marL="285750" indent="-285750">
              <a:buFont typeface="Arial" panose="020B0604020202020204" pitchFamily="34" charset="0"/>
              <a:buChar char="•"/>
            </a:pPr>
            <a:r>
              <a:rPr lang="zh-CN" altLang="en-US"/>
              <a:t>15 existing early stage startups are supported within the program;</a:t>
            </a:r>
            <a:endParaRPr lang="zh-CN" altLang="en-US"/>
          </a:p>
          <a:p>
            <a:pPr marL="285750" indent="-285750">
              <a:buFont typeface="Arial" panose="020B0604020202020204" pitchFamily="34" charset="0"/>
              <a:buChar char="•"/>
            </a:pPr>
            <a:r>
              <a:rPr lang="zh-CN" altLang="en-US"/>
              <a:t>6 joint demo days for ecosystem partners are organized during the program;</a:t>
            </a:r>
            <a:endParaRPr lang="zh-CN" altLang="en-US"/>
          </a:p>
          <a:p>
            <a:pPr marL="285750" indent="-285750">
              <a:buFont typeface="Arial" panose="020B0604020202020204" pitchFamily="34" charset="0"/>
              <a:buChar char="•"/>
            </a:pPr>
            <a:endParaRPr lang="zh-CN" altLang="en-US"/>
          </a:p>
        </p:txBody>
      </p:sp>
      <p:sp>
        <p:nvSpPr>
          <p:cNvPr id="5" name="文本框 4"/>
          <p:cNvSpPr txBox="1"/>
          <p:nvPr/>
        </p:nvSpPr>
        <p:spPr>
          <a:xfrm>
            <a:off x="2358390" y="291465"/>
            <a:ext cx="9874250" cy="829945"/>
          </a:xfrm>
          <a:prstGeom prst="rect">
            <a:avLst/>
          </a:prstGeom>
          <a:noFill/>
        </p:spPr>
        <p:txBody>
          <a:bodyPr wrap="square" rtlCol="0" anchor="t">
            <a:spAutoFit/>
          </a:bodyPr>
          <a:p>
            <a:pPr algn="l">
              <a:buClrTx/>
              <a:buSzTx/>
              <a:buFontTx/>
            </a:pPr>
            <a:r>
              <a:rPr lang="en-US" sz="2400" b="1" dirty="0">
                <a:latin typeface="微软雅黑" panose="020B0503020204020204" charset="-122"/>
                <a:ea typeface="微软雅黑" panose="020B0503020204020204" charset="-122"/>
                <a:sym typeface="+mn-ea"/>
              </a:rPr>
              <a:t>Haaga-Helia: NICCA</a:t>
            </a:r>
            <a:r>
              <a:rPr lang="en-US" sz="2400" b="1" dirty="0">
                <a:latin typeface="微软雅黑" panose="020B0503020204020204" charset="-122"/>
                <a:ea typeface="微软雅黑" panose="020B0503020204020204" charset="-122"/>
                <a:sym typeface="+mn-ea"/>
              </a:rPr>
              <a:t>P</a:t>
            </a:r>
            <a:r>
              <a:rPr lang="en-US" sz="2400" b="1" dirty="0">
                <a:latin typeface="微软雅黑" panose="020B0503020204020204" charset="-122"/>
                <a:ea typeface="微软雅黑" panose="020B0503020204020204" charset="-122"/>
                <a:sym typeface="+mn-ea"/>
              </a:rPr>
              <a:t> - Nordic Innovative Company Creation Acceleration Program</a:t>
            </a:r>
            <a:endParaRPr lang="en-US" sz="2400" b="1" dirty="0">
              <a:latin typeface="微软雅黑" panose="020B0503020204020204" charset="-122"/>
              <a:ea typeface="微软雅黑" panose="020B0503020204020204" charset="-122"/>
            </a:endParaRPr>
          </a:p>
        </p:txBody>
      </p:sp>
      <p:sp>
        <p:nvSpPr>
          <p:cNvPr id="6" name="文本框 5"/>
          <p:cNvSpPr txBox="1"/>
          <p:nvPr/>
        </p:nvSpPr>
        <p:spPr>
          <a:xfrm>
            <a:off x="582930" y="1242060"/>
            <a:ext cx="10816590" cy="1938020"/>
          </a:xfrm>
          <a:prstGeom prst="rect">
            <a:avLst/>
          </a:prstGeom>
          <a:noFill/>
        </p:spPr>
        <p:txBody>
          <a:bodyPr wrap="square" rtlCol="0" anchor="t">
            <a:spAutoFit/>
          </a:bodyPr>
          <a:p>
            <a:r>
              <a:rPr lang="en-US" altLang="zh-CN" sz="2000" b="1">
                <a:sym typeface="+mn-ea"/>
              </a:rPr>
              <a:t>NICCAP:</a:t>
            </a:r>
            <a:r>
              <a:rPr lang="en-US" altLang="zh-CN" sz="2000" b="1">
                <a:sym typeface="+mn-ea"/>
              </a:rPr>
              <a:t> </a:t>
            </a:r>
            <a:endParaRPr lang="en-US" altLang="zh-CN" sz="2000" b="1"/>
          </a:p>
          <a:p>
            <a:pPr marL="285750" indent="-285750">
              <a:buFont typeface="Arial" panose="020B0604020202020204" pitchFamily="34" charset="0"/>
              <a:buChar char="•"/>
            </a:pPr>
            <a:r>
              <a:rPr lang="en-US" altLang="zh-CN" sz="2000">
                <a:sym typeface="+mn-ea"/>
              </a:rPr>
              <a:t>An</a:t>
            </a:r>
            <a:r>
              <a:rPr lang="zh-CN" altLang="en-US" sz="2000">
                <a:sym typeface="+mn-ea"/>
              </a:rPr>
              <a:t> innovation curriculum </a:t>
            </a:r>
            <a:r>
              <a:rPr lang="en-US" altLang="zh-CN" sz="2000">
                <a:sym typeface="+mn-ea"/>
              </a:rPr>
              <a:t>that f</a:t>
            </a:r>
            <a:r>
              <a:rPr lang="zh-CN" altLang="en-US" sz="2000">
                <a:sym typeface="+mn-ea"/>
              </a:rPr>
              <a:t>acilitat</a:t>
            </a:r>
            <a:r>
              <a:rPr lang="en-US" altLang="zh-CN" sz="2000">
                <a:sym typeface="+mn-ea"/>
              </a:rPr>
              <a:t>es</a:t>
            </a:r>
            <a:r>
              <a:rPr lang="zh-CN" altLang="en-US" sz="2000">
                <a:sym typeface="+mn-ea"/>
              </a:rPr>
              <a:t> accelerated international growth for newly established start-ups by providing networks, contacts, resources and skills</a:t>
            </a:r>
            <a:r>
              <a:rPr lang="en-US" altLang="zh-CN" sz="2000">
                <a:sym typeface="+mn-ea"/>
              </a:rPr>
              <a:t>,</a:t>
            </a:r>
            <a:endParaRPr lang="zh-CN" altLang="en-US" sz="2000"/>
          </a:p>
          <a:p>
            <a:pPr marL="285750" indent="-285750">
              <a:buFont typeface="Arial" panose="020B0604020202020204" pitchFamily="34" charset="0"/>
              <a:buChar char="•"/>
            </a:pPr>
            <a:r>
              <a:rPr lang="en-US" altLang="zh-CN" sz="2000">
                <a:sym typeface="+mn-ea"/>
              </a:rPr>
              <a:t>C</a:t>
            </a:r>
            <a:r>
              <a:rPr lang="zh-CN" altLang="en-US" sz="2000">
                <a:sym typeface="+mn-ea"/>
              </a:rPr>
              <a:t>ompris</a:t>
            </a:r>
            <a:r>
              <a:rPr lang="en-US" altLang="zh-CN" sz="2000">
                <a:sym typeface="+mn-ea"/>
              </a:rPr>
              <a:t>es</a:t>
            </a:r>
            <a:r>
              <a:rPr lang="zh-CN" altLang="en-US" sz="2000">
                <a:sym typeface="+mn-ea"/>
              </a:rPr>
              <a:t> of three consecutive multidisciplinary and inter-generational hackathons and idea camps that mix students from the participating countries </a:t>
            </a:r>
            <a:r>
              <a:rPr lang="en-US" altLang="zh-CN" sz="2000">
                <a:sym typeface="+mn-ea"/>
              </a:rPr>
              <a:t>/ </a:t>
            </a:r>
            <a:r>
              <a:rPr lang="zh-CN" altLang="en-US" sz="2000">
                <a:sym typeface="+mn-ea"/>
              </a:rPr>
              <a:t>organizations with the purpose of creating new cross-border companies and </a:t>
            </a:r>
            <a:r>
              <a:rPr lang="en-US" altLang="zh-CN" sz="2000">
                <a:sym typeface="+mn-ea"/>
              </a:rPr>
              <a:t>expanding</a:t>
            </a:r>
            <a:r>
              <a:rPr lang="zh-CN" altLang="en-US" sz="2000">
                <a:sym typeface="+mn-ea"/>
              </a:rPr>
              <a:t> the </a:t>
            </a:r>
            <a:r>
              <a:rPr lang="en-US" altLang="zh-CN" sz="2000">
                <a:sym typeface="+mn-ea"/>
              </a:rPr>
              <a:t>boundary of the </a:t>
            </a:r>
            <a:r>
              <a:rPr lang="zh-CN" altLang="en-US" sz="2000">
                <a:sym typeface="+mn-ea"/>
              </a:rPr>
              <a:t>innovation ecosystem</a:t>
            </a:r>
            <a:r>
              <a:rPr lang="en-US" altLang="zh-CN" sz="2000">
                <a:sym typeface="+mn-ea"/>
              </a:rPr>
              <a:t>,</a:t>
            </a:r>
            <a:endParaRPr lang="en-US" altLang="zh-CN" sz="2000">
              <a:sym typeface="+mn-ea"/>
            </a:endParaRPr>
          </a:p>
        </p:txBody>
      </p:sp>
      <p:sp>
        <p:nvSpPr>
          <p:cNvPr id="9" name="灯片编号占位符 1"/>
          <p:cNvSpPr>
            <a:spLocks noGrp="1"/>
          </p:cNvSpPr>
          <p:nvPr/>
        </p:nvSpPr>
        <p:spPr>
          <a:xfrm>
            <a:off x="10175240" y="6381433"/>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pic>
        <p:nvPicPr>
          <p:cNvPr id="7" name="图片 6"/>
          <p:cNvPicPr>
            <a:picLocks noChangeAspect="1"/>
          </p:cNvPicPr>
          <p:nvPr/>
        </p:nvPicPr>
        <p:blipFill>
          <a:blip r:embed="rId1"/>
          <a:srcRect r="23901" b="1956"/>
          <a:stretch>
            <a:fillRect/>
          </a:stretch>
        </p:blipFill>
        <p:spPr>
          <a:xfrm>
            <a:off x="877570" y="3331845"/>
            <a:ext cx="5334635" cy="1096645"/>
          </a:xfrm>
          <a:prstGeom prst="rect">
            <a:avLst/>
          </a:prstGeom>
        </p:spPr>
      </p:pic>
      <p:pic>
        <p:nvPicPr>
          <p:cNvPr id="8" name="图片 7"/>
          <p:cNvPicPr>
            <a:picLocks noChangeAspect="1"/>
          </p:cNvPicPr>
          <p:nvPr/>
        </p:nvPicPr>
        <p:blipFill>
          <a:blip r:embed="rId2"/>
          <a:srcRect r="231" b="5220"/>
          <a:stretch>
            <a:fillRect/>
          </a:stretch>
        </p:blipFill>
        <p:spPr>
          <a:xfrm>
            <a:off x="8204200" y="3533775"/>
            <a:ext cx="3893820" cy="2590165"/>
          </a:xfrm>
          <a:prstGeom prst="rect">
            <a:avLst/>
          </a:prstGeom>
        </p:spPr>
      </p:pic>
      <p:sp>
        <p:nvSpPr>
          <p:cNvPr id="10" name="文本框 9"/>
          <p:cNvSpPr txBox="1"/>
          <p:nvPr/>
        </p:nvSpPr>
        <p:spPr>
          <a:xfrm>
            <a:off x="582930" y="6123940"/>
            <a:ext cx="11045825" cy="645160"/>
          </a:xfrm>
          <a:prstGeom prst="rect">
            <a:avLst/>
          </a:prstGeom>
          <a:noFill/>
        </p:spPr>
        <p:txBody>
          <a:bodyPr wrap="square" rtlCol="0" anchor="t">
            <a:spAutoFit/>
          </a:bodyPr>
          <a:p>
            <a:pPr marL="285750" indent="-285750">
              <a:buFont typeface="Arial" panose="020B0604020202020204" pitchFamily="34" charset="0"/>
              <a:buChar char="•"/>
            </a:pPr>
            <a:r>
              <a:rPr lang="zh-CN" altLang="en-US">
                <a:sym typeface="+mn-ea"/>
              </a:rPr>
              <a:t>6 joint hackathon challenges are co-created with ecosystem partners;</a:t>
            </a:r>
            <a:endParaRPr lang="zh-CN" altLang="en-US"/>
          </a:p>
          <a:p>
            <a:pPr marL="285750" indent="-285750">
              <a:buFont typeface="Arial" panose="020B0604020202020204" pitchFamily="34" charset="0"/>
              <a:buChar char="•"/>
            </a:pPr>
            <a:r>
              <a:rPr lang="zh-CN" altLang="en-US">
                <a:sym typeface="+mn-ea"/>
              </a:rPr>
              <a:t>Concrete road map with responsibilities and annual schedules for ecosystem engagement is created.</a:t>
            </a:r>
            <a:endParaRPr lang="zh-CN" altLang="en-US"/>
          </a:p>
        </p:txBody>
      </p:sp>
      <p:sp>
        <p:nvSpPr>
          <p:cNvPr id="11" name="文本框 10"/>
          <p:cNvSpPr txBox="1"/>
          <p:nvPr/>
        </p:nvSpPr>
        <p:spPr>
          <a:xfrm>
            <a:off x="582930" y="1257300"/>
            <a:ext cx="10816590" cy="1938020"/>
          </a:xfrm>
          <a:prstGeom prst="rect">
            <a:avLst/>
          </a:prstGeom>
          <a:noFill/>
        </p:spPr>
        <p:txBody>
          <a:bodyPr wrap="square" rtlCol="0" anchor="t">
            <a:spAutoFit/>
          </a:bodyPr>
          <a:p>
            <a:r>
              <a:rPr lang="en-US" altLang="zh-CN" sz="2000" b="1">
                <a:sym typeface="+mn-ea"/>
              </a:rPr>
              <a:t>NICCAP:</a:t>
            </a:r>
            <a:r>
              <a:rPr lang="en-US" altLang="zh-CN" sz="2000" b="1">
                <a:sym typeface="+mn-ea"/>
              </a:rPr>
              <a:t> </a:t>
            </a:r>
            <a:endParaRPr lang="en-US" altLang="zh-CN" sz="2000" b="1"/>
          </a:p>
          <a:p>
            <a:pPr marL="285750" indent="-285750">
              <a:buFont typeface="Arial" panose="020B0604020202020204" pitchFamily="34" charset="0"/>
              <a:buChar char="•"/>
            </a:pPr>
            <a:r>
              <a:rPr lang="en-US" altLang="zh-CN" sz="2000">
                <a:sym typeface="+mn-ea"/>
              </a:rPr>
              <a:t>An</a:t>
            </a:r>
            <a:r>
              <a:rPr lang="zh-CN" altLang="en-US" sz="2000">
                <a:sym typeface="+mn-ea"/>
              </a:rPr>
              <a:t> innovation curriculum </a:t>
            </a:r>
            <a:r>
              <a:rPr lang="en-US" altLang="zh-CN" sz="2000">
                <a:sym typeface="+mn-ea"/>
              </a:rPr>
              <a:t>that f</a:t>
            </a:r>
            <a:r>
              <a:rPr lang="zh-CN" altLang="en-US" sz="2000">
                <a:sym typeface="+mn-ea"/>
              </a:rPr>
              <a:t>acilitat</a:t>
            </a:r>
            <a:r>
              <a:rPr lang="en-US" altLang="zh-CN" sz="2000">
                <a:sym typeface="+mn-ea"/>
              </a:rPr>
              <a:t>es</a:t>
            </a:r>
            <a:r>
              <a:rPr lang="zh-CN" altLang="en-US" sz="2000">
                <a:sym typeface="+mn-ea"/>
              </a:rPr>
              <a:t> accelerated international growth for newly established start-ups by providing networks, contacts, resources and skills</a:t>
            </a:r>
            <a:r>
              <a:rPr lang="en-US" altLang="zh-CN" sz="2000">
                <a:sym typeface="+mn-ea"/>
              </a:rPr>
              <a:t>,</a:t>
            </a:r>
            <a:endParaRPr lang="zh-CN" altLang="en-US" sz="2000"/>
          </a:p>
          <a:p>
            <a:pPr marL="285750" indent="-285750">
              <a:buFont typeface="Arial" panose="020B0604020202020204" pitchFamily="34" charset="0"/>
              <a:buChar char="•"/>
            </a:pPr>
            <a:r>
              <a:rPr lang="en-US" altLang="zh-CN" sz="2000">
                <a:sym typeface="+mn-ea"/>
              </a:rPr>
              <a:t>C</a:t>
            </a:r>
            <a:r>
              <a:rPr lang="zh-CN" altLang="en-US" sz="2000">
                <a:sym typeface="+mn-ea"/>
              </a:rPr>
              <a:t>ompris</a:t>
            </a:r>
            <a:r>
              <a:rPr lang="en-US" altLang="zh-CN" sz="2000">
                <a:sym typeface="+mn-ea"/>
              </a:rPr>
              <a:t>es</a:t>
            </a:r>
            <a:r>
              <a:rPr lang="zh-CN" altLang="en-US" sz="2000">
                <a:sym typeface="+mn-ea"/>
              </a:rPr>
              <a:t> of three consecutive multidisciplinary and inter-generational hackathons and idea camps that mix students from the participating countries </a:t>
            </a:r>
            <a:r>
              <a:rPr lang="en-US" altLang="zh-CN" sz="2000">
                <a:sym typeface="+mn-ea"/>
              </a:rPr>
              <a:t>/ </a:t>
            </a:r>
            <a:r>
              <a:rPr lang="zh-CN" altLang="en-US" sz="2000">
                <a:sym typeface="+mn-ea"/>
              </a:rPr>
              <a:t>organizations with the purpose of creating new cross-border companies and </a:t>
            </a:r>
            <a:r>
              <a:rPr lang="en-US" altLang="zh-CN" sz="2000">
                <a:sym typeface="+mn-ea"/>
              </a:rPr>
              <a:t>expanding</a:t>
            </a:r>
            <a:r>
              <a:rPr lang="zh-CN" altLang="en-US" sz="2000">
                <a:sym typeface="+mn-ea"/>
              </a:rPr>
              <a:t> the </a:t>
            </a:r>
            <a:r>
              <a:rPr lang="en-US" altLang="zh-CN" sz="2000">
                <a:sym typeface="+mn-ea"/>
              </a:rPr>
              <a:t>boundary of the </a:t>
            </a:r>
            <a:r>
              <a:rPr lang="zh-CN" altLang="en-US" sz="2000">
                <a:sym typeface="+mn-ea"/>
              </a:rPr>
              <a:t>innovation ecosystem</a:t>
            </a:r>
            <a:r>
              <a:rPr lang="en-US" altLang="zh-CN" sz="2000">
                <a:sym typeface="+mn-ea"/>
              </a:rPr>
              <a:t>,</a:t>
            </a:r>
            <a:endParaRPr lang="en-US" altLang="zh-CN" sz="200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60320" y="370840"/>
            <a:ext cx="6859270" cy="460375"/>
          </a:xfrm>
          <a:prstGeom prst="rect">
            <a:avLst/>
          </a:prstGeom>
          <a:noFill/>
        </p:spPr>
        <p:txBody>
          <a:bodyPr wrap="square" rtlCol="0" anchor="t">
            <a:spAutoFit/>
          </a:bodyPr>
          <a:lstStyle/>
          <a:p>
            <a:r>
              <a:rPr lang="en-US" altLang="zh-CN" sz="2400" b="1" dirty="0">
                <a:latin typeface="微软雅黑" panose="020B0503020204020204" charset="-122"/>
                <a:ea typeface="微软雅黑" panose="020B0503020204020204" charset="-122"/>
                <a:sym typeface="+mn-ea"/>
              </a:rPr>
              <a:t>Our office allocation and future needs</a:t>
            </a:r>
            <a:endParaRPr lang="en-US" altLang="zh-CN" sz="2400" b="1" dirty="0">
              <a:latin typeface="微软雅黑" panose="020B0503020204020204" charset="-122"/>
              <a:ea typeface="微软雅黑" panose="020B0503020204020204" charset="-122"/>
              <a:sym typeface="+mn-ea"/>
            </a:endParaRPr>
          </a:p>
        </p:txBody>
      </p:sp>
      <p:pic>
        <p:nvPicPr>
          <p:cNvPr id="1073743046" name="图片 1073743045" descr="IMG_256"/>
          <p:cNvPicPr>
            <a:picLocks noChangeAspect="1"/>
          </p:cNvPicPr>
          <p:nvPr/>
        </p:nvPicPr>
        <p:blipFill>
          <a:blip r:embed="rId1"/>
          <a:stretch>
            <a:fillRect/>
          </a:stretch>
        </p:blipFill>
        <p:spPr>
          <a:xfrm>
            <a:off x="5582930" y="1552575"/>
            <a:ext cx="5845165" cy="3316585"/>
          </a:xfrm>
          <a:prstGeom prst="rect">
            <a:avLst/>
          </a:prstGeom>
          <a:noFill/>
          <a:ln w="9525">
            <a:noFill/>
          </a:ln>
        </p:spPr>
      </p:pic>
      <p:sp>
        <p:nvSpPr>
          <p:cNvPr id="5" name="Content Placeholder 2"/>
          <p:cNvSpPr>
            <a:spLocks noGrp="1"/>
          </p:cNvSpPr>
          <p:nvPr/>
        </p:nvSpPr>
        <p:spPr>
          <a:xfrm>
            <a:off x="422275" y="1552575"/>
            <a:ext cx="5160645" cy="2820035"/>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altLang="zh-CN" sz="1800" dirty="0">
                <a:solidFill>
                  <a:prstClr val="black"/>
                </a:solidFill>
                <a:latin typeface="微软雅黑" panose="020B0503020204020204" charset="-122"/>
                <a:ea typeface="微软雅黑" panose="020B0503020204020204" charset="-122"/>
              </a:rPr>
              <a:t>Expecting exponential expansion of the operation, the Center will in the near future need 1,000 sqm of office space  </a:t>
            </a:r>
            <a:r>
              <a:rPr lang="zh-CN" altLang="en-US" sz="1800" dirty="0">
                <a:solidFill>
                  <a:prstClr val="black"/>
                </a:solidFill>
                <a:latin typeface="微软雅黑" panose="020B0503020204020204" charset="-122"/>
                <a:ea typeface="微软雅黑" panose="020B0503020204020204" charset="-122"/>
              </a:rPr>
              <a:t>：</a:t>
            </a:r>
            <a:endParaRPr lang="en-US" altLang="zh-CN" sz="1800" dirty="0">
              <a:solidFill>
                <a:prstClr val="black"/>
              </a:solidFill>
              <a:latin typeface="微软雅黑" panose="020B0503020204020204" charset="-122"/>
              <a:ea typeface="微软雅黑" panose="020B0503020204020204" charset="-122"/>
            </a:endParaRPr>
          </a:p>
          <a:p>
            <a:pPr marL="0" lvl="0" indent="0">
              <a:buNone/>
            </a:pPr>
            <a:endParaRPr lang="en-US" altLang="zh-CN" sz="1710" dirty="0">
              <a:solidFill>
                <a:prstClr val="black"/>
              </a:solidFill>
              <a:latin typeface="微软雅黑" panose="020B0503020204020204" charset="-122"/>
              <a:ea typeface="微软雅黑" panose="020B0503020204020204" charset="-122"/>
            </a:endParaRPr>
          </a:p>
          <a:p>
            <a:pPr lvl="1">
              <a:buFont typeface="Wingdings" panose="05000000000000000000" charset="0"/>
              <a:buChar char="ü"/>
            </a:pPr>
            <a:r>
              <a:rPr lang="en-US" altLang="zh-CN" sz="1710" dirty="0">
                <a:solidFill>
                  <a:prstClr val="black"/>
                </a:solidFill>
                <a:latin typeface="微软雅黑" panose="020B0503020204020204" charset="-122"/>
                <a:ea typeface="微软雅黑" panose="020B0503020204020204" charset="-122"/>
                <a:sym typeface="+mn-ea"/>
              </a:rPr>
              <a:t>NHC Education with its games and events management, IT and marketing</a:t>
            </a:r>
            <a:endParaRPr lang="en-US" altLang="zh-CN" sz="1710" dirty="0">
              <a:solidFill>
                <a:prstClr val="black"/>
              </a:solidFill>
              <a:latin typeface="微软雅黑" panose="020B0503020204020204" charset="-122"/>
              <a:ea typeface="微软雅黑" panose="020B0503020204020204" charset="-122"/>
            </a:endParaRPr>
          </a:p>
          <a:p>
            <a:pPr lvl="1">
              <a:buFont typeface="Wingdings" panose="05000000000000000000" charset="0"/>
              <a:buChar char="ü"/>
            </a:pPr>
            <a:r>
              <a:rPr lang="en-US" altLang="zh-CN" sz="1710" dirty="0">
                <a:solidFill>
                  <a:prstClr val="black"/>
                </a:solidFill>
                <a:latin typeface="微软雅黑" panose="020B0503020204020204" charset="-122"/>
                <a:ea typeface="微软雅黑" panose="020B0503020204020204" charset="-122"/>
              </a:rPr>
              <a:t>Haaga-Helia University of Applied Science</a:t>
            </a:r>
            <a:endParaRPr lang="en-US" altLang="zh-CN" sz="1710" dirty="0">
              <a:solidFill>
                <a:prstClr val="black"/>
              </a:solidFill>
              <a:latin typeface="微软雅黑" panose="020B0503020204020204" charset="-122"/>
              <a:ea typeface="微软雅黑" panose="020B0503020204020204" charset="-122"/>
            </a:endParaRPr>
          </a:p>
          <a:p>
            <a:pPr lvl="1">
              <a:buFont typeface="Wingdings" panose="05000000000000000000" charset="0"/>
              <a:buChar char="ü"/>
            </a:pPr>
            <a:r>
              <a:rPr lang="en-US" altLang="zh-CN" sz="1710" dirty="0">
                <a:solidFill>
                  <a:prstClr val="black"/>
                </a:solidFill>
                <a:latin typeface="微软雅黑" panose="020B0503020204020204" charset="-122"/>
                <a:ea typeface="微软雅黑" panose="020B0503020204020204" charset="-122"/>
              </a:rPr>
              <a:t>Conference rooms of varied sizes, which includes a multi-functional center that is similiar in size and functions to the big lecturing halls of business schools. </a:t>
            </a:r>
            <a:endParaRPr lang="en-US" altLang="zh-CN" sz="1710" dirty="0">
              <a:solidFill>
                <a:prstClr val="black"/>
              </a:solidFill>
              <a:latin typeface="微软雅黑" panose="020B0503020204020204" charset="-122"/>
              <a:ea typeface="微软雅黑" panose="020B0503020204020204" charset="-122"/>
            </a:endParaRPr>
          </a:p>
          <a:p>
            <a:pPr lvl="0"/>
            <a:endParaRPr lang="zh-CN" altLang="en-US" sz="2000" dirty="0">
              <a:solidFill>
                <a:prstClr val="black"/>
              </a:solidFill>
              <a:latin typeface="微软雅黑" panose="020B0503020204020204" charset="-122"/>
              <a:ea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custDataLst>
              <p:tags r:id="rId1"/>
            </p:custDataLst>
          </p:nvPr>
        </p:nvGraphicFramePr>
        <p:xfrm>
          <a:off x="617042" y="1340764"/>
          <a:ext cx="10657205" cy="4407535"/>
        </p:xfrm>
        <a:graphic>
          <a:graphicData uri="http://schemas.openxmlformats.org/drawingml/2006/table">
            <a:tbl>
              <a:tblPr firstRow="1" bandRow="1">
                <a:tableStyleId>{2D5ABB26-0587-4C30-8999-92F81FD0307C}</a:tableStyleId>
              </a:tblPr>
              <a:tblGrid>
                <a:gridCol w="5643880"/>
                <a:gridCol w="1671320"/>
                <a:gridCol w="1670050"/>
                <a:gridCol w="1671954"/>
              </a:tblGrid>
              <a:tr h="487679">
                <a:tc>
                  <a:txBody>
                    <a:bodyPr/>
                    <a:lstStyle/>
                    <a:p>
                      <a:pPr marL="121285" algn="ctr">
                        <a:lnSpc>
                          <a:spcPts val="3740"/>
                        </a:lnSpc>
                      </a:pPr>
                      <a:r>
                        <a:rPr lang="en-US" sz="3200" b="1" dirty="0">
                          <a:latin typeface="微软雅黑" panose="020B0503020204020204" charset="-122"/>
                          <a:cs typeface="微软雅黑" panose="020B0503020204020204" charset="-122"/>
                        </a:rPr>
                        <a:t>Project</a:t>
                      </a:r>
                      <a:endParaRPr lang="en-US" sz="32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D9B22"/>
                    </a:solidFill>
                  </a:tcPr>
                </a:tc>
                <a:tc>
                  <a:txBody>
                    <a:bodyPr/>
                    <a:lstStyle/>
                    <a:p>
                      <a:pPr algn="ctr">
                        <a:lnSpc>
                          <a:spcPts val="3740"/>
                        </a:lnSpc>
                      </a:pPr>
                      <a:r>
                        <a:rPr sz="3200" b="1" spc="-5" dirty="0">
                          <a:latin typeface="微软雅黑" panose="020B0503020204020204" charset="-122"/>
                          <a:cs typeface="微软雅黑" panose="020B0503020204020204" charset="-122"/>
                        </a:rPr>
                        <a:t>202</a:t>
                      </a:r>
                      <a:r>
                        <a:rPr lang="en-US" sz="3200" b="1" spc="-5" dirty="0">
                          <a:latin typeface="微软雅黑" panose="020B0503020204020204" charset="-122"/>
                          <a:cs typeface="微软雅黑" panose="020B0503020204020204" charset="-122"/>
                        </a:rPr>
                        <a:t>1</a:t>
                      </a:r>
                      <a:endParaRPr lang="en-US" sz="3200" b="1" spc="-5" dirty="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D9B22"/>
                    </a:solidFill>
                  </a:tcPr>
                </a:tc>
                <a:tc>
                  <a:txBody>
                    <a:bodyPr/>
                    <a:lstStyle/>
                    <a:p>
                      <a:pPr algn="ctr">
                        <a:lnSpc>
                          <a:spcPts val="3740"/>
                        </a:lnSpc>
                      </a:pPr>
                      <a:r>
                        <a:rPr sz="3200" b="1" spc="-5" dirty="0">
                          <a:latin typeface="微软雅黑" panose="020B0503020204020204" charset="-122"/>
                          <a:cs typeface="微软雅黑" panose="020B0503020204020204" charset="-122"/>
                        </a:rPr>
                        <a:t>202</a:t>
                      </a:r>
                      <a:r>
                        <a:rPr lang="en-US" sz="3200" b="1" spc="-5" dirty="0">
                          <a:latin typeface="微软雅黑" panose="020B0503020204020204" charset="-122"/>
                          <a:cs typeface="微软雅黑" panose="020B0503020204020204" charset="-122"/>
                        </a:rPr>
                        <a:t>2</a:t>
                      </a:r>
                      <a:endParaRPr lang="en-US" sz="3200" b="1" spc="-5" dirty="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D9B22"/>
                    </a:solidFill>
                  </a:tcPr>
                </a:tc>
                <a:tc>
                  <a:txBody>
                    <a:bodyPr/>
                    <a:lstStyle/>
                    <a:p>
                      <a:pPr algn="ctr">
                        <a:lnSpc>
                          <a:spcPts val="3740"/>
                        </a:lnSpc>
                      </a:pPr>
                      <a:r>
                        <a:rPr sz="3200" b="1" spc="-5" dirty="0">
                          <a:latin typeface="微软雅黑" panose="020B0503020204020204" charset="-122"/>
                          <a:cs typeface="微软雅黑" panose="020B0503020204020204" charset="-122"/>
                        </a:rPr>
                        <a:t>202</a:t>
                      </a:r>
                      <a:r>
                        <a:rPr lang="en-US" sz="3200" b="1" spc="-5" dirty="0">
                          <a:latin typeface="微软雅黑" panose="020B0503020204020204" charset="-122"/>
                          <a:cs typeface="微软雅黑" panose="020B0503020204020204" charset="-122"/>
                        </a:rPr>
                        <a:t>3</a:t>
                      </a:r>
                      <a:endParaRPr lang="en-US" sz="3200" b="1" spc="-5" dirty="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D9B22"/>
                    </a:solidFill>
                  </a:tcPr>
                </a:tc>
              </a:tr>
              <a:tr h="440690">
                <a:tc>
                  <a:txBody>
                    <a:bodyPr/>
                    <a:lstStyle/>
                    <a:p>
                      <a:pPr algn="ctr">
                        <a:lnSpc>
                          <a:spcPts val="2640"/>
                        </a:lnSpc>
                        <a:spcBef>
                          <a:spcPts val="70"/>
                        </a:spcBef>
                        <a:buClrTx/>
                        <a:buSzTx/>
                        <a:buFontTx/>
                        <a:buNone/>
                      </a:pPr>
                      <a:r>
                        <a:rPr sz="2400" spc="-10" dirty="0">
                          <a:latin typeface="Calibri" panose="020F0502020204030204"/>
                          <a:cs typeface="Calibri" panose="020F0502020204030204"/>
                        </a:rPr>
                        <a:t>        2+2</a:t>
                      </a:r>
                      <a:r>
                        <a:rPr sz="2400" spc="-10" dirty="0">
                          <a:latin typeface="Calibri" panose="020F0502020204030204"/>
                          <a:cs typeface="Calibri" panose="020F0502020204030204"/>
                          <a:sym typeface="+mn-ea"/>
                        </a:rPr>
                        <a:t>Bachelor Program</a:t>
                      </a:r>
                      <a:endParaRPr sz="2400" spc="-10" dirty="0">
                        <a:latin typeface="Calibri" panose="020F0502020204030204"/>
                        <a:cs typeface="Calibri" panose="020F0502020204030204"/>
                      </a:endParaRPr>
                    </a:p>
                  </a:txBody>
                  <a:tcPr marL="0" marR="0" marT="0" marB="0">
                    <a:lnT w="12700">
                      <a:solidFill>
                        <a:srgbClr val="FFFFFF"/>
                      </a:solidFill>
                      <a:prstDash val="solid"/>
                    </a:lnT>
                  </a:tcPr>
                </a:tc>
                <a:tc>
                  <a:txBody>
                    <a:bodyPr/>
                    <a:lstStyle/>
                    <a:p>
                      <a:pPr>
                        <a:lnSpc>
                          <a:spcPct val="100000"/>
                        </a:lnSpc>
                      </a:pPr>
                      <a:endParaRPr sz="2600">
                        <a:latin typeface="Times New Roman" panose="02020603050405020304"/>
                        <a:cs typeface="Times New Roman" panose="02020603050405020304"/>
                      </a:endParaRPr>
                    </a:p>
                  </a:txBody>
                  <a:tcPr marL="0" marR="0" marT="0" marB="0">
                    <a:lnT w="12700">
                      <a:solidFill>
                        <a:srgbClr val="FFFFFF"/>
                      </a:solidFill>
                      <a:prstDash val="solid"/>
                    </a:lnT>
                  </a:tcPr>
                </a:tc>
                <a:tc>
                  <a:txBody>
                    <a:bodyPr/>
                    <a:lstStyle/>
                    <a:p>
                      <a:pPr algn="ctr">
                        <a:lnSpc>
                          <a:spcPct val="100000"/>
                        </a:lnSpc>
                        <a:spcBef>
                          <a:spcPts val="105"/>
                        </a:spcBef>
                      </a:pPr>
                      <a:r>
                        <a:rPr sz="2400" dirty="0">
                          <a:latin typeface="Calibri" panose="020F0502020204030204"/>
                          <a:cs typeface="Calibri" panose="020F0502020204030204"/>
                        </a:rPr>
                        <a:t>2</a:t>
                      </a:r>
                      <a:endParaRPr sz="2400">
                        <a:latin typeface="Calibri" panose="020F0502020204030204"/>
                        <a:cs typeface="Calibri" panose="020F0502020204030204"/>
                      </a:endParaRPr>
                    </a:p>
                  </a:txBody>
                  <a:tcPr marL="0" marR="0" marT="13335" marB="0">
                    <a:lnT w="12700">
                      <a:solidFill>
                        <a:srgbClr val="FFFFFF"/>
                      </a:solidFill>
                      <a:prstDash val="solid"/>
                    </a:lnT>
                  </a:tcPr>
                </a:tc>
                <a:tc>
                  <a:txBody>
                    <a:bodyPr/>
                    <a:lstStyle/>
                    <a:p>
                      <a:pPr algn="ctr">
                        <a:lnSpc>
                          <a:spcPct val="100000"/>
                        </a:lnSpc>
                        <a:spcBef>
                          <a:spcPts val="105"/>
                        </a:spcBef>
                      </a:pPr>
                      <a:r>
                        <a:rPr sz="2400" dirty="0">
                          <a:latin typeface="Calibri" panose="020F0502020204030204"/>
                          <a:cs typeface="Calibri" panose="020F0502020204030204"/>
                        </a:rPr>
                        <a:t>4</a:t>
                      </a:r>
                      <a:endParaRPr sz="2400">
                        <a:latin typeface="Calibri" panose="020F0502020204030204"/>
                        <a:cs typeface="Calibri" panose="020F0502020204030204"/>
                      </a:endParaRPr>
                    </a:p>
                  </a:txBody>
                  <a:tcPr marL="0" marR="0" marT="13335" marB="0">
                    <a:lnT w="12700">
                      <a:solidFill>
                        <a:srgbClr val="FFFFFF"/>
                      </a:solidFill>
                      <a:prstDash val="solid"/>
                    </a:lnT>
                  </a:tcPr>
                </a:tc>
              </a:tr>
              <a:tr h="426288">
                <a:tc>
                  <a:txBody>
                    <a:bodyPr/>
                    <a:lstStyle/>
                    <a:p>
                      <a:pPr algn="ctr">
                        <a:lnSpc>
                          <a:spcPts val="2640"/>
                        </a:lnSpc>
                        <a:spcBef>
                          <a:spcPts val="70"/>
                        </a:spcBef>
                        <a:buClrTx/>
                        <a:buSzTx/>
                        <a:buFontTx/>
                        <a:buNone/>
                      </a:pPr>
                      <a:r>
                        <a:rPr sz="2400" spc="-10" dirty="0">
                          <a:latin typeface="Calibri" panose="020F0502020204030204"/>
                          <a:cs typeface="Calibri" panose="020F0502020204030204"/>
                          <a:sym typeface="+mn-ea"/>
                        </a:rPr>
                        <a:t>    Foundation Module</a:t>
                      </a:r>
                      <a:endParaRPr sz="2400" spc="-10" dirty="0">
                        <a:latin typeface="Calibri" panose="020F0502020204030204"/>
                        <a:cs typeface="Calibri" panose="020F0502020204030204"/>
                      </a:endParaRPr>
                    </a:p>
                  </a:txBody>
                  <a:tcPr marL="0" marR="0" marT="0" marB="0"/>
                </a:tc>
                <a:tc>
                  <a:txBody>
                    <a:bodyPr/>
                    <a:lstStyle/>
                    <a:p>
                      <a:pPr>
                        <a:lnSpc>
                          <a:spcPct val="100000"/>
                        </a:lnSpc>
                      </a:pPr>
                      <a:endParaRPr sz="2600">
                        <a:latin typeface="Times New Roman" panose="02020603050405020304"/>
                        <a:cs typeface="Times New Roman" panose="02020603050405020304"/>
                      </a:endParaRPr>
                    </a:p>
                  </a:txBody>
                  <a:tcPr marL="0" marR="0" marT="0" marB="0"/>
                </a:tc>
                <a:tc>
                  <a:txBody>
                    <a:bodyPr/>
                    <a:lstStyle/>
                    <a:p>
                      <a:pPr marL="69215" algn="ctr">
                        <a:lnSpc>
                          <a:spcPts val="2875"/>
                        </a:lnSpc>
                      </a:pPr>
                      <a:r>
                        <a:rPr sz="2400" dirty="0">
                          <a:latin typeface="Calibri" panose="020F0502020204030204"/>
                          <a:cs typeface="Calibri" panose="020F0502020204030204"/>
                        </a:rPr>
                        <a:t>3</a:t>
                      </a:r>
                      <a:endParaRPr sz="2400">
                        <a:latin typeface="Calibri" panose="020F0502020204030204"/>
                        <a:cs typeface="Calibri" panose="020F0502020204030204"/>
                      </a:endParaRPr>
                    </a:p>
                  </a:txBody>
                  <a:tcPr marL="0" marR="0" marT="0" marB="0"/>
                </a:tc>
                <a:tc>
                  <a:txBody>
                    <a:bodyPr/>
                    <a:lstStyle/>
                    <a:p>
                      <a:pPr algn="ctr">
                        <a:lnSpc>
                          <a:spcPts val="2875"/>
                        </a:lnSpc>
                      </a:pPr>
                      <a:r>
                        <a:rPr sz="2400" dirty="0">
                          <a:latin typeface="Calibri" panose="020F0502020204030204"/>
                          <a:cs typeface="Calibri" panose="020F0502020204030204"/>
                        </a:rPr>
                        <a:t>6</a:t>
                      </a:r>
                      <a:endParaRPr sz="2400">
                        <a:latin typeface="Calibri" panose="020F0502020204030204"/>
                        <a:cs typeface="Calibri" panose="020F0502020204030204"/>
                      </a:endParaRPr>
                    </a:p>
                  </a:txBody>
                  <a:tcPr marL="0" marR="0" marT="0" marB="0"/>
                </a:tc>
              </a:tr>
              <a:tr h="381000">
                <a:tc>
                  <a:txBody>
                    <a:bodyPr/>
                    <a:lstStyle/>
                    <a:p>
                      <a:pPr algn="ctr">
                        <a:lnSpc>
                          <a:spcPts val="2640"/>
                        </a:lnSpc>
                      </a:pPr>
                      <a:r>
                        <a:rPr sz="2400" spc="-10" dirty="0">
                          <a:latin typeface="Calibri" panose="020F0502020204030204"/>
                          <a:cs typeface="Calibri" panose="020F0502020204030204"/>
                        </a:rPr>
                        <a:t>EMBA</a:t>
                      </a:r>
                      <a:endParaRPr sz="2400">
                        <a:latin typeface="Calibri" panose="020F0502020204030204"/>
                        <a:cs typeface="Calibri" panose="020F0502020204030204"/>
                      </a:endParaRPr>
                    </a:p>
                  </a:txBody>
                  <a:tcPr marL="0" marR="0" marT="0" marB="0"/>
                </a:tc>
                <a:tc>
                  <a:txBody>
                    <a:bodyPr/>
                    <a:lstStyle/>
                    <a:p>
                      <a:pPr>
                        <a:lnSpc>
                          <a:spcPct val="100000"/>
                        </a:lnSpc>
                      </a:pPr>
                      <a:endParaRPr sz="2400">
                        <a:latin typeface="Times New Roman" panose="02020603050405020304"/>
                        <a:cs typeface="Times New Roman" panose="02020603050405020304"/>
                      </a:endParaRPr>
                    </a:p>
                  </a:txBody>
                  <a:tcPr marL="0" marR="0" marT="0" marB="0"/>
                </a:tc>
                <a:tc>
                  <a:txBody>
                    <a:bodyPr/>
                    <a:lstStyle/>
                    <a:p>
                      <a:pPr algn="ctr">
                        <a:lnSpc>
                          <a:spcPts val="2640"/>
                        </a:lnSpc>
                      </a:pPr>
                      <a:r>
                        <a:rPr sz="2400" dirty="0">
                          <a:latin typeface="Calibri" panose="020F0502020204030204"/>
                          <a:cs typeface="Calibri" panose="020F0502020204030204"/>
                        </a:rPr>
                        <a:t>5</a:t>
                      </a:r>
                      <a:endParaRPr sz="2400">
                        <a:latin typeface="Calibri" panose="020F0502020204030204"/>
                        <a:cs typeface="Calibri" panose="020F0502020204030204"/>
                      </a:endParaRPr>
                    </a:p>
                  </a:txBody>
                  <a:tcPr marL="0" marR="0" marT="0" marB="0"/>
                </a:tc>
                <a:tc>
                  <a:txBody>
                    <a:bodyPr/>
                    <a:lstStyle/>
                    <a:p>
                      <a:pPr algn="ctr">
                        <a:lnSpc>
                          <a:spcPts val="2640"/>
                        </a:lnSpc>
                      </a:pPr>
                      <a:r>
                        <a:rPr sz="2400" spc="-5" dirty="0">
                          <a:latin typeface="Calibri" panose="020F0502020204030204"/>
                          <a:cs typeface="Calibri" panose="020F0502020204030204"/>
                        </a:rPr>
                        <a:t>10</a:t>
                      </a:r>
                      <a:endParaRPr sz="2400">
                        <a:latin typeface="Calibri" panose="020F0502020204030204"/>
                        <a:cs typeface="Calibri" panose="020F0502020204030204"/>
                      </a:endParaRPr>
                    </a:p>
                  </a:txBody>
                  <a:tcPr marL="0" marR="0" marT="0" marB="0"/>
                </a:tc>
              </a:tr>
              <a:tr h="349250">
                <a:tc>
                  <a:txBody>
                    <a:bodyPr/>
                    <a:lstStyle/>
                    <a:p>
                      <a:pPr algn="ctr">
                        <a:lnSpc>
                          <a:spcPts val="2520"/>
                        </a:lnSpc>
                      </a:pPr>
                      <a:r>
                        <a:rPr sz="2400" spc="-5" dirty="0">
                          <a:latin typeface="Calibri" panose="020F0502020204030204"/>
                          <a:cs typeface="Calibri" panose="020F0502020204030204"/>
                        </a:rPr>
                        <a:t>EDP</a:t>
                      </a:r>
                      <a:endParaRPr sz="2400">
                        <a:latin typeface="Calibri" panose="020F0502020204030204"/>
                        <a:cs typeface="Calibri" panose="020F0502020204030204"/>
                      </a:endParaRPr>
                    </a:p>
                  </a:txBody>
                  <a:tcPr marL="0" marR="0" marT="0" marB="0"/>
                </a:tc>
                <a:tc>
                  <a:txBody>
                    <a:bodyPr/>
                    <a:lstStyle/>
                    <a:p>
                      <a:pPr algn="ctr">
                        <a:lnSpc>
                          <a:spcPts val="2520"/>
                        </a:lnSpc>
                      </a:pPr>
                      <a:r>
                        <a:rPr sz="2400" dirty="0">
                          <a:latin typeface="Calibri" panose="020F0502020204030204"/>
                          <a:cs typeface="Calibri" panose="020F0502020204030204"/>
                        </a:rPr>
                        <a:t>5</a:t>
                      </a:r>
                      <a:endParaRPr sz="2400">
                        <a:latin typeface="Calibri" panose="020F0502020204030204"/>
                        <a:cs typeface="Calibri" panose="020F0502020204030204"/>
                      </a:endParaRPr>
                    </a:p>
                  </a:txBody>
                  <a:tcPr marL="0" marR="0" marT="0" marB="0"/>
                </a:tc>
                <a:tc>
                  <a:txBody>
                    <a:bodyPr/>
                    <a:lstStyle/>
                    <a:p>
                      <a:pPr algn="ctr">
                        <a:lnSpc>
                          <a:spcPts val="2520"/>
                        </a:lnSpc>
                      </a:pPr>
                      <a:r>
                        <a:rPr sz="2400" dirty="0">
                          <a:latin typeface="Calibri" panose="020F0502020204030204"/>
                          <a:cs typeface="Calibri" panose="020F0502020204030204"/>
                        </a:rPr>
                        <a:t>5</a:t>
                      </a:r>
                      <a:endParaRPr sz="2400">
                        <a:latin typeface="Calibri" panose="020F0502020204030204"/>
                        <a:cs typeface="Calibri" panose="020F0502020204030204"/>
                      </a:endParaRPr>
                    </a:p>
                  </a:txBody>
                  <a:tcPr marL="0" marR="0" marT="0" marB="0"/>
                </a:tc>
                <a:tc>
                  <a:txBody>
                    <a:bodyPr/>
                    <a:lstStyle/>
                    <a:p>
                      <a:pPr algn="ctr">
                        <a:lnSpc>
                          <a:spcPts val="2520"/>
                        </a:lnSpc>
                      </a:pPr>
                      <a:r>
                        <a:rPr sz="2400" spc="-5" dirty="0">
                          <a:latin typeface="Calibri" panose="020F0502020204030204"/>
                          <a:cs typeface="Calibri" panose="020F0502020204030204"/>
                        </a:rPr>
                        <a:t>10</a:t>
                      </a:r>
                      <a:endParaRPr sz="2400">
                        <a:latin typeface="Calibri" panose="020F0502020204030204"/>
                        <a:cs typeface="Calibri" panose="020F0502020204030204"/>
                      </a:endParaRPr>
                    </a:p>
                  </a:txBody>
                  <a:tcPr marL="0" marR="0" marT="0" marB="0"/>
                </a:tc>
              </a:tr>
              <a:tr h="427990">
                <a:tc>
                  <a:txBody>
                    <a:bodyPr/>
                    <a:lstStyle/>
                    <a:p>
                      <a:pPr algn="ctr">
                        <a:lnSpc>
                          <a:spcPts val="3210"/>
                        </a:lnSpc>
                      </a:pPr>
                      <a:r>
                        <a:rPr sz="2800" dirty="0">
                          <a:latin typeface="宋体" panose="02010600030101010101" pitchFamily="2" charset="-122"/>
                          <a:cs typeface="宋体" panose="02010600030101010101" pitchFamily="2" charset="-122"/>
                        </a:rPr>
                        <a:t>Total sales</a:t>
                      </a:r>
                      <a:endParaRPr sz="2800" dirty="0">
                        <a:latin typeface="宋体" panose="02010600030101010101" pitchFamily="2" charset="-122"/>
                        <a:cs typeface="宋体" panose="02010600030101010101" pitchFamily="2" charset="-122"/>
                      </a:endParaRPr>
                    </a:p>
                  </a:txBody>
                  <a:tcPr marL="0" marR="0" marT="0" marB="0">
                    <a:lnB w="12700">
                      <a:solidFill>
                        <a:srgbClr val="000000"/>
                      </a:solidFill>
                      <a:prstDash val="solid"/>
                    </a:lnB>
                  </a:tcPr>
                </a:tc>
                <a:tc>
                  <a:txBody>
                    <a:bodyPr/>
                    <a:lstStyle/>
                    <a:p>
                      <a:pPr algn="ctr">
                        <a:lnSpc>
                          <a:spcPct val="100000"/>
                        </a:lnSpc>
                        <a:spcBef>
                          <a:spcPts val="110"/>
                        </a:spcBef>
                      </a:pPr>
                      <a:r>
                        <a:rPr sz="2400" dirty="0">
                          <a:latin typeface="Calibri" panose="020F0502020204030204"/>
                          <a:cs typeface="Calibri" panose="020F0502020204030204"/>
                        </a:rPr>
                        <a:t>5</a:t>
                      </a:r>
                      <a:endParaRPr sz="2400">
                        <a:latin typeface="Calibri" panose="020F0502020204030204"/>
                        <a:cs typeface="Calibri" panose="020F0502020204030204"/>
                      </a:endParaRPr>
                    </a:p>
                  </a:txBody>
                  <a:tcPr marL="0" marR="0" marT="13970" marB="0">
                    <a:lnB w="12700">
                      <a:solidFill>
                        <a:srgbClr val="000000"/>
                      </a:solidFill>
                      <a:prstDash val="solid"/>
                    </a:lnB>
                  </a:tcPr>
                </a:tc>
                <a:tc>
                  <a:txBody>
                    <a:bodyPr/>
                    <a:lstStyle/>
                    <a:p>
                      <a:pPr algn="ctr">
                        <a:lnSpc>
                          <a:spcPct val="100000"/>
                        </a:lnSpc>
                        <a:spcBef>
                          <a:spcPts val="110"/>
                        </a:spcBef>
                      </a:pPr>
                      <a:r>
                        <a:rPr lang="en-US" sz="2400" spc="-5" dirty="0">
                          <a:latin typeface="Calibri" panose="020F0502020204030204"/>
                          <a:cs typeface="Calibri" panose="020F0502020204030204"/>
                        </a:rPr>
                        <a:t>15</a:t>
                      </a:r>
                      <a:endParaRPr lang="en-US" sz="2400" spc="-5" dirty="0">
                        <a:latin typeface="Calibri" panose="020F0502020204030204"/>
                        <a:cs typeface="Calibri" panose="020F0502020204030204"/>
                      </a:endParaRPr>
                    </a:p>
                  </a:txBody>
                  <a:tcPr marL="0" marR="0" marT="13970" marB="0">
                    <a:lnB w="12700">
                      <a:solidFill>
                        <a:srgbClr val="000000"/>
                      </a:solidFill>
                      <a:prstDash val="solid"/>
                    </a:lnB>
                  </a:tcPr>
                </a:tc>
                <a:tc>
                  <a:txBody>
                    <a:bodyPr/>
                    <a:lstStyle/>
                    <a:p>
                      <a:pPr algn="ctr">
                        <a:lnSpc>
                          <a:spcPct val="100000"/>
                        </a:lnSpc>
                        <a:spcBef>
                          <a:spcPts val="110"/>
                        </a:spcBef>
                      </a:pPr>
                      <a:r>
                        <a:rPr lang="en-US" sz="2400" spc="-5" dirty="0">
                          <a:latin typeface="Calibri" panose="020F0502020204030204"/>
                          <a:cs typeface="Calibri" panose="020F0502020204030204"/>
                        </a:rPr>
                        <a:t>3</a:t>
                      </a:r>
                      <a:r>
                        <a:rPr sz="2400" spc="-5" dirty="0">
                          <a:latin typeface="Calibri" panose="020F0502020204030204"/>
                          <a:cs typeface="Calibri" panose="020F0502020204030204"/>
                        </a:rPr>
                        <a:t>0</a:t>
                      </a:r>
                      <a:endParaRPr sz="2400">
                        <a:latin typeface="Calibri" panose="020F0502020204030204"/>
                        <a:cs typeface="Calibri" panose="020F0502020204030204"/>
                      </a:endParaRPr>
                    </a:p>
                  </a:txBody>
                  <a:tcPr marL="0" marR="0" marT="13970" marB="0">
                    <a:lnB w="12700">
                      <a:solidFill>
                        <a:srgbClr val="000000"/>
                      </a:solidFill>
                      <a:prstDash val="solid"/>
                    </a:lnB>
                  </a:tcPr>
                </a:tc>
              </a:tr>
              <a:tr h="426720">
                <a:tc>
                  <a:txBody>
                    <a:bodyPr/>
                    <a:lstStyle/>
                    <a:p>
                      <a:pPr marL="1695450" algn="l">
                        <a:lnSpc>
                          <a:spcPts val="3200"/>
                        </a:lnSpc>
                      </a:pPr>
                      <a:r>
                        <a:rPr sz="2400" spc="-5" dirty="0">
                          <a:latin typeface="Calibri" panose="020F0502020204030204"/>
                          <a:cs typeface="Calibri" panose="020F0502020204030204"/>
                          <a:sym typeface="+mn-ea"/>
                        </a:rPr>
                        <a:t>PAT</a:t>
                      </a:r>
                      <a:r>
                        <a:rPr sz="2400" spc="-5" dirty="0">
                          <a:latin typeface="Calibri" panose="020F0502020204030204"/>
                          <a:cs typeface="Calibri" panose="020F0502020204030204"/>
                        </a:rPr>
                        <a:t>(2 0%)</a:t>
                      </a:r>
                      <a:endParaRPr sz="2400" spc="-5" dirty="0">
                        <a:latin typeface="Calibri" panose="020F0502020204030204"/>
                        <a:cs typeface="Calibri" panose="020F0502020204030204"/>
                      </a:endParaRPr>
                    </a:p>
                  </a:txBody>
                  <a:tcPr marL="0" marR="0" marT="0" marB="0">
                    <a:lnT w="12700">
                      <a:solidFill>
                        <a:srgbClr val="000000"/>
                      </a:solidFill>
                      <a:prstDash val="solid"/>
                    </a:lnT>
                    <a:lnB w="38100">
                      <a:solidFill>
                        <a:srgbClr val="000000"/>
                      </a:solidFill>
                      <a:prstDash val="solid"/>
                    </a:lnB>
                  </a:tcPr>
                </a:tc>
                <a:tc>
                  <a:txBody>
                    <a:bodyPr/>
                    <a:lstStyle/>
                    <a:p>
                      <a:pPr algn="ctr">
                        <a:lnSpc>
                          <a:spcPct val="100000"/>
                        </a:lnSpc>
                        <a:spcBef>
                          <a:spcPts val="105"/>
                        </a:spcBef>
                      </a:pPr>
                      <a:r>
                        <a:rPr sz="2400" dirty="0">
                          <a:latin typeface="Calibri" panose="020F0502020204030204"/>
                          <a:cs typeface="Calibri" panose="020F0502020204030204"/>
                        </a:rPr>
                        <a:t>1</a:t>
                      </a:r>
                      <a:endParaRPr sz="2400">
                        <a:latin typeface="Calibri" panose="020F0502020204030204"/>
                        <a:cs typeface="Calibri" panose="020F0502020204030204"/>
                      </a:endParaRPr>
                    </a:p>
                  </a:txBody>
                  <a:tcPr marL="0" marR="0" marT="13335" marB="0">
                    <a:lnT w="12700">
                      <a:solidFill>
                        <a:srgbClr val="000000"/>
                      </a:solidFill>
                      <a:prstDash val="solid"/>
                    </a:lnT>
                    <a:lnB w="38100">
                      <a:solidFill>
                        <a:srgbClr val="000000"/>
                      </a:solidFill>
                      <a:prstDash val="solid"/>
                    </a:lnB>
                  </a:tcPr>
                </a:tc>
                <a:tc>
                  <a:txBody>
                    <a:bodyPr/>
                    <a:lstStyle/>
                    <a:p>
                      <a:pPr algn="ctr">
                        <a:lnSpc>
                          <a:spcPct val="100000"/>
                        </a:lnSpc>
                        <a:spcBef>
                          <a:spcPts val="105"/>
                        </a:spcBef>
                      </a:pPr>
                      <a:r>
                        <a:rPr lang="en-US" sz="2400" dirty="0">
                          <a:latin typeface="Calibri" panose="020F0502020204030204"/>
                          <a:cs typeface="Calibri" panose="020F0502020204030204"/>
                        </a:rPr>
                        <a:t>3</a:t>
                      </a:r>
                      <a:endParaRPr lang="en-US" sz="2400" dirty="0">
                        <a:latin typeface="Calibri" panose="020F0502020204030204"/>
                        <a:cs typeface="Calibri" panose="020F0502020204030204"/>
                      </a:endParaRPr>
                    </a:p>
                  </a:txBody>
                  <a:tcPr marL="0" marR="0" marT="13335" marB="0">
                    <a:lnT w="12700">
                      <a:solidFill>
                        <a:srgbClr val="000000"/>
                      </a:solidFill>
                      <a:prstDash val="solid"/>
                    </a:lnT>
                    <a:lnB w="38100">
                      <a:solidFill>
                        <a:srgbClr val="000000"/>
                      </a:solidFill>
                      <a:prstDash val="solid"/>
                    </a:lnB>
                  </a:tcPr>
                </a:tc>
                <a:tc>
                  <a:txBody>
                    <a:bodyPr/>
                    <a:lstStyle/>
                    <a:p>
                      <a:pPr algn="ctr">
                        <a:lnSpc>
                          <a:spcPct val="100000"/>
                        </a:lnSpc>
                        <a:spcBef>
                          <a:spcPts val="105"/>
                        </a:spcBef>
                      </a:pPr>
                      <a:r>
                        <a:rPr lang="en-US" sz="2400" spc="-5" dirty="0">
                          <a:latin typeface="Calibri" panose="020F0502020204030204"/>
                          <a:cs typeface="Calibri" panose="020F0502020204030204"/>
                        </a:rPr>
                        <a:t>6</a:t>
                      </a:r>
                      <a:endParaRPr lang="en-US" sz="2400" spc="-5" dirty="0">
                        <a:latin typeface="Calibri" panose="020F0502020204030204"/>
                        <a:cs typeface="Calibri" panose="020F0502020204030204"/>
                      </a:endParaRPr>
                    </a:p>
                  </a:txBody>
                  <a:tcPr marL="0" marR="0" marT="13335" marB="0">
                    <a:lnT w="12700">
                      <a:solidFill>
                        <a:srgbClr val="000000"/>
                      </a:solidFill>
                      <a:prstDash val="solid"/>
                    </a:lnT>
                    <a:lnB w="38100">
                      <a:solidFill>
                        <a:srgbClr val="000000"/>
                      </a:solidFill>
                      <a:prstDash val="solid"/>
                    </a:lnB>
                  </a:tcPr>
                </a:tc>
              </a:tr>
              <a:tr h="426719">
                <a:tc>
                  <a:txBody>
                    <a:bodyPr/>
                    <a:lstStyle/>
                    <a:p>
                      <a:pPr indent="0" algn="ctr">
                        <a:buNone/>
                      </a:pPr>
                      <a:r>
                        <a:rPr sz="2400" spc="-5" dirty="0">
                          <a:latin typeface="Calibri" panose="020F0502020204030204"/>
                          <a:cs typeface="Calibri" panose="020F0502020204030204"/>
                          <a:sym typeface="+mn-ea"/>
                        </a:rPr>
                        <a:t>Cumulative PAT</a:t>
                      </a:r>
                      <a:endParaRPr sz="2400" spc="-5" dirty="0">
                        <a:latin typeface="Calibri" panose="020F0502020204030204"/>
                        <a:cs typeface="Calibri" panose="020F0502020204030204"/>
                      </a:endParaRPr>
                    </a:p>
                  </a:txBody>
                  <a:tcPr marL="0" marR="0" marT="0" marB="0">
                    <a:lnT w="38100">
                      <a:solidFill>
                        <a:srgbClr val="000000"/>
                      </a:solidFill>
                      <a:prstDash val="solid"/>
                    </a:lnT>
                    <a:lnB w="38100">
                      <a:solidFill>
                        <a:srgbClr val="000000"/>
                      </a:solidFill>
                      <a:prstDash val="solid"/>
                    </a:lnB>
                  </a:tcPr>
                </a:tc>
                <a:tc>
                  <a:txBody>
                    <a:bodyPr/>
                    <a:lstStyle/>
                    <a:p>
                      <a:pPr algn="ctr">
                        <a:lnSpc>
                          <a:spcPct val="100000"/>
                        </a:lnSpc>
                        <a:spcBef>
                          <a:spcPts val="105"/>
                        </a:spcBef>
                      </a:pPr>
                      <a:r>
                        <a:rPr sz="2400" dirty="0">
                          <a:latin typeface="Calibri" panose="020F0502020204030204"/>
                          <a:cs typeface="Calibri" panose="020F0502020204030204"/>
                        </a:rPr>
                        <a:t>1</a:t>
                      </a:r>
                      <a:endParaRPr sz="2400">
                        <a:latin typeface="Calibri" panose="020F0502020204030204"/>
                        <a:cs typeface="Calibri" panose="020F0502020204030204"/>
                      </a:endParaRPr>
                    </a:p>
                  </a:txBody>
                  <a:tcPr marL="0" marR="0" marT="13335" marB="0">
                    <a:lnT w="38100">
                      <a:solidFill>
                        <a:srgbClr val="000000"/>
                      </a:solidFill>
                      <a:prstDash val="solid"/>
                    </a:lnT>
                    <a:lnB w="38100">
                      <a:solidFill>
                        <a:srgbClr val="000000"/>
                      </a:solidFill>
                      <a:prstDash val="solid"/>
                    </a:lnB>
                  </a:tcPr>
                </a:tc>
                <a:tc>
                  <a:txBody>
                    <a:bodyPr/>
                    <a:lstStyle/>
                    <a:p>
                      <a:pPr algn="ctr">
                        <a:lnSpc>
                          <a:spcPct val="100000"/>
                        </a:lnSpc>
                        <a:spcBef>
                          <a:spcPts val="105"/>
                        </a:spcBef>
                      </a:pPr>
                      <a:r>
                        <a:rPr lang="en-US" sz="2400" dirty="0">
                          <a:latin typeface="Calibri" panose="020F0502020204030204"/>
                          <a:cs typeface="Calibri" panose="020F0502020204030204"/>
                        </a:rPr>
                        <a:t>4</a:t>
                      </a:r>
                      <a:endParaRPr lang="en-US" sz="2400" dirty="0">
                        <a:latin typeface="Calibri" panose="020F0502020204030204"/>
                        <a:cs typeface="Calibri" panose="020F0502020204030204"/>
                      </a:endParaRPr>
                    </a:p>
                  </a:txBody>
                  <a:tcPr marL="0" marR="0" marT="13335" marB="0">
                    <a:lnT w="38100">
                      <a:solidFill>
                        <a:srgbClr val="000000"/>
                      </a:solidFill>
                      <a:prstDash val="solid"/>
                    </a:lnT>
                    <a:lnB w="38100">
                      <a:solidFill>
                        <a:srgbClr val="000000"/>
                      </a:solidFill>
                      <a:prstDash val="solid"/>
                    </a:lnB>
                  </a:tcPr>
                </a:tc>
                <a:tc>
                  <a:txBody>
                    <a:bodyPr/>
                    <a:lstStyle/>
                    <a:p>
                      <a:pPr algn="ctr">
                        <a:lnSpc>
                          <a:spcPct val="100000"/>
                        </a:lnSpc>
                        <a:spcBef>
                          <a:spcPts val="105"/>
                        </a:spcBef>
                      </a:pPr>
                      <a:r>
                        <a:rPr lang="en-US" sz="2400" spc="-5" dirty="0">
                          <a:latin typeface="Calibri" panose="020F0502020204030204"/>
                          <a:cs typeface="Calibri" panose="020F0502020204030204"/>
                        </a:rPr>
                        <a:t>10</a:t>
                      </a:r>
                      <a:endParaRPr lang="en-US" sz="2400" spc="-5" dirty="0">
                        <a:latin typeface="Calibri" panose="020F0502020204030204"/>
                        <a:cs typeface="Calibri" panose="020F0502020204030204"/>
                      </a:endParaRPr>
                    </a:p>
                  </a:txBody>
                  <a:tcPr marL="0" marR="0" marT="13335" marB="0">
                    <a:lnT w="38100">
                      <a:solidFill>
                        <a:srgbClr val="000000"/>
                      </a:solidFill>
                      <a:prstDash val="solid"/>
                    </a:lnT>
                    <a:lnB w="38100">
                      <a:solidFill>
                        <a:srgbClr val="000000"/>
                      </a:solidFill>
                      <a:prstDash val="solid"/>
                    </a:lnB>
                  </a:tcPr>
                </a:tc>
              </a:tr>
            </a:tbl>
          </a:graphicData>
        </a:graphic>
      </p:graphicFrame>
      <p:sp>
        <p:nvSpPr>
          <p:cNvPr id="3" name="object 3"/>
          <p:cNvSpPr txBox="1"/>
          <p:nvPr/>
        </p:nvSpPr>
        <p:spPr>
          <a:xfrm>
            <a:off x="10105390" y="6376987"/>
            <a:ext cx="20637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panose="020F0502020204030204"/>
                <a:cs typeface="Calibri" panose="020F0502020204030204"/>
              </a:rPr>
              <a:t>1</a:t>
            </a:r>
            <a:r>
              <a:rPr sz="1400" dirty="0">
                <a:latin typeface="Calibri" panose="020F0502020204030204"/>
                <a:cs typeface="Calibri" panose="020F0502020204030204"/>
              </a:rPr>
              <a:t>4</a:t>
            </a:r>
            <a:endParaRPr sz="1400">
              <a:latin typeface="Calibri" panose="020F0502020204030204"/>
              <a:cs typeface="Calibri" panose="020F0502020204030204"/>
            </a:endParaRPr>
          </a:p>
        </p:txBody>
      </p:sp>
      <p:sp>
        <p:nvSpPr>
          <p:cNvPr id="4" name="object 4"/>
          <p:cNvSpPr txBox="1">
            <a:spLocks noGrp="1"/>
          </p:cNvSpPr>
          <p:nvPr>
            <p:ph type="title"/>
          </p:nvPr>
        </p:nvSpPr>
        <p:spPr>
          <a:xfrm>
            <a:off x="2185670" y="553085"/>
            <a:ext cx="5102860" cy="381635"/>
          </a:xfrm>
          <a:prstGeom prst="rect">
            <a:avLst/>
          </a:prstGeom>
        </p:spPr>
        <p:txBody>
          <a:bodyPr vert="horz" wrap="square" lIns="0" tIns="12700" rIns="0" bIns="0" rtlCol="0">
            <a:spAutoFit/>
          </a:bodyPr>
          <a:lstStyle/>
          <a:p>
            <a:pPr marL="12700">
              <a:lnSpc>
                <a:spcPct val="100000"/>
              </a:lnSpc>
              <a:spcBef>
                <a:spcPts val="100"/>
              </a:spcBef>
            </a:pPr>
            <a:r>
              <a:rPr lang="en-US" sz="2400" b="1" kern="1200" dirty="0">
                <a:latin typeface="微软雅黑" panose="020B0503020204020204" charset="-122"/>
                <a:ea typeface="微软雅黑" panose="020B0503020204020204" charset="-122"/>
                <a:cs typeface="+mn-cs"/>
              </a:rPr>
              <a:t>Financial forecast（Million yuan）</a:t>
            </a:r>
            <a:endParaRPr lang="en-US" sz="2400" b="1" kern="1200" dirty="0">
              <a:latin typeface="微软雅黑" panose="020B0503020204020204" charset="-122"/>
              <a:ea typeface="微软雅黑" panose="020B0503020204020204"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txBox="1"/>
          <p:nvPr/>
        </p:nvSpPr>
        <p:spPr>
          <a:xfrm>
            <a:off x="12077700" y="6726867"/>
            <a:ext cx="115570" cy="114300"/>
          </a:xfrm>
          <a:prstGeom prst="rect">
            <a:avLst/>
          </a:prstGeom>
        </p:spPr>
        <p:txBody>
          <a:bodyPr vert="horz" wrap="square" lIns="0" tIns="0" rIns="0" bIns="0" rtlCol="0">
            <a:spAutoFit/>
          </a:bodyPr>
          <a:p>
            <a:pPr>
              <a:lnSpc>
                <a:spcPts val="900"/>
              </a:lnSpc>
            </a:pPr>
            <a:r>
              <a:rPr sz="900" spc="5" dirty="0">
                <a:latin typeface="宋体" panose="02010600030101010101" pitchFamily="2" charset="-122"/>
                <a:cs typeface="宋体" panose="02010600030101010101" pitchFamily="2" charset="-122"/>
              </a:rPr>
              <a:t>1</a:t>
            </a:r>
            <a:r>
              <a:rPr sz="900" dirty="0">
                <a:latin typeface="宋体" panose="02010600030101010101" pitchFamily="2" charset="-122"/>
                <a:cs typeface="宋体" panose="02010600030101010101" pitchFamily="2" charset="-122"/>
              </a:rPr>
              <a:t>5</a:t>
            </a:r>
            <a:endParaRPr sz="900">
              <a:latin typeface="宋体" panose="02010600030101010101" pitchFamily="2" charset="-122"/>
              <a:cs typeface="宋体" panose="02010600030101010101" pitchFamily="2" charset="-122"/>
            </a:endParaRPr>
          </a:p>
        </p:txBody>
      </p:sp>
      <p:sp>
        <p:nvSpPr>
          <p:cNvPr id="5" name="object 4"/>
          <p:cNvSpPr/>
          <p:nvPr>
            <p:custDataLst>
              <p:tags r:id="rId1"/>
            </p:custDataLst>
          </p:nvPr>
        </p:nvSpPr>
        <p:spPr>
          <a:xfrm>
            <a:off x="9409176" y="1200911"/>
            <a:ext cx="2782824" cy="5657088"/>
          </a:xfrm>
          <a:prstGeom prst="rect">
            <a:avLst/>
          </a:prstGeom>
          <a:blipFill>
            <a:blip r:embed="rId2" cstate="print"/>
            <a:stretch>
              <a:fillRect/>
            </a:stretch>
          </a:blipFill>
        </p:spPr>
        <p:txBody>
          <a:bodyPr wrap="square" lIns="0" tIns="0" rIns="0" bIns="0" rtlCol="0"/>
          <a:p/>
        </p:txBody>
      </p:sp>
      <p:sp>
        <p:nvSpPr>
          <p:cNvPr id="6" name="object 5"/>
          <p:cNvSpPr txBox="1">
            <a:spLocks noGrp="1"/>
          </p:cNvSpPr>
          <p:nvPr/>
        </p:nvSpPr>
        <p:spPr>
          <a:xfrm>
            <a:off x="2880360" y="509270"/>
            <a:ext cx="2380615" cy="381635"/>
          </a:xfrm>
          <a:prstGeom prst="rect">
            <a:avLst/>
          </a:prstGeom>
        </p:spPr>
        <p:txBody>
          <a:bodyPr vert="horz" wrap="square" lIns="0" tIns="12700" rIns="0" bIns="0" rtlCol="0">
            <a:spAutoFit/>
          </a:bodyPr>
          <a:lstStyle>
            <a:lvl1pPr>
              <a:defRPr sz="2400" b="1" i="0">
                <a:solidFill>
                  <a:srgbClr val="5DD2FF"/>
                </a:solidFill>
                <a:latin typeface="微软雅黑" panose="020B0503020204020204" charset="-122"/>
                <a:ea typeface="+mj-ea"/>
                <a:cs typeface="微软雅黑" panose="020B0503020204020204" charset="-122"/>
              </a:defRPr>
            </a:lvl1pPr>
          </a:lstStyle>
          <a:p>
            <a:pPr marL="12700">
              <a:lnSpc>
                <a:spcPct val="100000"/>
              </a:lnSpc>
              <a:spcBef>
                <a:spcPts val="100"/>
              </a:spcBef>
            </a:pPr>
            <a:r>
              <a:rPr lang="en-US" dirty="0">
                <a:solidFill>
                  <a:schemeClr val="tx1"/>
                </a:solidFill>
                <a:ea typeface="微软雅黑" panose="020B0503020204020204" charset="-122"/>
                <a:cs typeface="+mn-cs"/>
              </a:rPr>
              <a:t>F</a:t>
            </a:r>
            <a:r>
              <a:rPr lang="en-US" dirty="0">
                <a:solidFill>
                  <a:schemeClr val="tx1"/>
                </a:solidFill>
                <a:ea typeface="微软雅黑" panose="020B0503020204020204" charset="-122"/>
                <a:cs typeface="+mn-cs"/>
              </a:rPr>
              <a:t>und Raising</a:t>
            </a:r>
            <a:endParaRPr lang="en-US" dirty="0">
              <a:solidFill>
                <a:schemeClr val="tx1"/>
              </a:solidFill>
              <a:ea typeface="微软雅黑" panose="020B0503020204020204" charset="-122"/>
              <a:cs typeface="+mn-cs"/>
            </a:endParaRPr>
          </a:p>
        </p:txBody>
      </p:sp>
      <p:graphicFrame>
        <p:nvGraphicFramePr>
          <p:cNvPr id="3" name="表格 2"/>
          <p:cNvGraphicFramePr/>
          <p:nvPr>
            <p:custDataLst>
              <p:tags r:id="rId3"/>
            </p:custDataLst>
          </p:nvPr>
        </p:nvGraphicFramePr>
        <p:xfrm>
          <a:off x="1477010" y="2628900"/>
          <a:ext cx="7090410" cy="2306320"/>
        </p:xfrm>
        <a:graphic>
          <a:graphicData uri="http://schemas.openxmlformats.org/drawingml/2006/table">
            <a:tbl>
              <a:tblPr firstRow="1" bandRow="1">
                <a:tableStyleId>{5C22544A-7EE6-4342-B048-85BDC9FD1C3A}</a:tableStyleId>
              </a:tblPr>
              <a:tblGrid>
                <a:gridCol w="3545205"/>
                <a:gridCol w="3545205"/>
              </a:tblGrid>
              <a:tr h="608330">
                <a:tc>
                  <a:txBody>
                    <a:bodyPr/>
                    <a:p>
                      <a:pPr marL="11430" algn="ctr">
                        <a:lnSpc>
                          <a:spcPct val="100000"/>
                        </a:lnSpc>
                        <a:spcBef>
                          <a:spcPts val="2045"/>
                        </a:spcBef>
                        <a:buClrTx/>
                        <a:buSzTx/>
                        <a:buFontTx/>
                      </a:pPr>
                      <a:r>
                        <a:rPr lang="en-US" sz="2000">
                          <a:solidFill>
                            <a:schemeClr val="tx1"/>
                          </a:solidFill>
                          <a:latin typeface="微软雅黑" panose="020B0503020204020204" charset="-122"/>
                          <a:cs typeface="微软雅黑" panose="020B0503020204020204" charset="-122"/>
                          <a:sym typeface="+mn-ea"/>
                        </a:rPr>
                        <a:t>Investment</a:t>
                      </a:r>
                      <a:endParaRPr lang="en-US" sz="2000" b="1" dirty="0">
                        <a:solidFill>
                          <a:schemeClr val="tx1"/>
                        </a:solidFill>
                        <a:latin typeface="微软雅黑" panose="020B0503020204020204" charset="-122"/>
                        <a:cs typeface="微软雅黑" panose="020B0503020204020204" charset="-122"/>
                        <a:sym typeface="+mn-ea"/>
                      </a:endParaRPr>
                    </a:p>
                  </a:txBody>
                  <a:tcPr marL="0" marR="0" marT="0" marB="0" anchor="b" anchorCtr="0">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S$ </a:t>
                      </a:r>
                      <a:r>
                        <a:rPr lang="en-US" sz="2000" b="1" dirty="0">
                          <a:solidFill>
                            <a:schemeClr val="tx1"/>
                          </a:solidFill>
                          <a:latin typeface="微软雅黑" panose="020B0503020204020204" charset="-122"/>
                          <a:cs typeface="微软雅黑" panose="020B0503020204020204" charset="-122"/>
                        </a:rPr>
                        <a:t>4</a:t>
                      </a:r>
                      <a:r>
                        <a:rPr sz="2000" b="1" dirty="0">
                          <a:solidFill>
                            <a:schemeClr val="tx1"/>
                          </a:solidFill>
                          <a:latin typeface="微软雅黑" panose="020B0503020204020204" charset="-122"/>
                          <a:cs typeface="微软雅黑" panose="020B0503020204020204" charset="-122"/>
                        </a:rPr>
                        <a:t>M  RMB </a:t>
                      </a:r>
                      <a:r>
                        <a:rPr lang="en-US" sz="2000" b="1" dirty="0">
                          <a:solidFill>
                            <a:schemeClr val="tx1"/>
                          </a:solidFill>
                          <a:latin typeface="微软雅黑" panose="020B0503020204020204" charset="-122"/>
                          <a:cs typeface="微软雅黑" panose="020B0503020204020204" charset="-122"/>
                        </a:rPr>
                        <a:t>2</a:t>
                      </a:r>
                      <a:r>
                        <a:rPr sz="2000" b="1" dirty="0">
                          <a:solidFill>
                            <a:schemeClr val="tx1"/>
                          </a:solidFill>
                          <a:latin typeface="微软雅黑" panose="020B0503020204020204" charset="-122"/>
                          <a:cs typeface="微软雅黑" panose="020B0503020204020204" charset="-122"/>
                        </a:rPr>
                        <a:t>0M</a:t>
                      </a:r>
                      <a:endParaRPr sz="2000" b="1" dirty="0">
                        <a:solidFill>
                          <a:schemeClr val="tx1"/>
                        </a:solidFill>
                        <a:latin typeface="微软雅黑" panose="020B0503020204020204" charset="-122"/>
                        <a:cs typeface="微软雅黑" panose="020B0503020204020204" charset="-122"/>
                      </a:endParaRPr>
                    </a:p>
                  </a:txBody>
                  <a:tcPr marL="0" marR="0" marT="19050" marB="0" anchor="b" anchorCtr="0">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r>
              <a:tr h="372745">
                <a:tc>
                  <a:txBody>
                    <a:bodyPr/>
                    <a:p>
                      <a:pPr marL="11430" algn="ctr">
                        <a:lnSpc>
                          <a:spcPct val="100000"/>
                        </a:lnSpc>
                        <a:spcBef>
                          <a:spcPts val="2045"/>
                        </a:spcBef>
                        <a:buClrTx/>
                        <a:buSzTx/>
                        <a:buFontTx/>
                      </a:pPr>
                      <a:r>
                        <a:rPr lang="en-US" sz="2000" b="1">
                          <a:latin typeface="微软雅黑" panose="020B0503020204020204" charset="-122"/>
                          <a:cs typeface="微软雅黑" panose="020B0503020204020204" charset="-122"/>
                          <a:sym typeface="+mn-ea"/>
                        </a:rPr>
                        <a:t>No. of investors</a:t>
                      </a:r>
                      <a:endParaRPr lang="en-US" sz="2000" b="1" dirty="0">
                        <a:solidFill>
                          <a:schemeClr val="tx1"/>
                        </a:solidFill>
                        <a:latin typeface="微软雅黑" panose="020B0503020204020204" charset="-122"/>
                        <a:cs typeface="微软雅黑" panose="020B0503020204020204" charset="-122"/>
                        <a:sym typeface="+mn-ea"/>
                      </a:endParaRPr>
                    </a:p>
                  </a:txBody>
                  <a:tcPr marL="0" marR="0" marT="259715" marB="0" anchor="ctr" anchorCtr="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20</a:t>
                      </a:r>
                      <a:endParaRPr sz="2000" b="1" dirty="0">
                        <a:solidFill>
                          <a:schemeClr val="tx1"/>
                        </a:solidFill>
                        <a:latin typeface="微软雅黑" panose="020B0503020204020204" charset="-122"/>
                        <a:cs typeface="微软雅黑" panose="020B0503020204020204" charset="-122"/>
                      </a:endParaRPr>
                    </a:p>
                  </a:txBody>
                  <a:tcPr marL="0" marR="0" marT="259715" marB="0" anchor="ctr" anchorCtr="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365760">
                <a:tc>
                  <a:txBody>
                    <a:bodyPr/>
                    <a:p>
                      <a:pPr marL="11430" algn="ctr">
                        <a:lnSpc>
                          <a:spcPct val="100000"/>
                        </a:lnSpc>
                        <a:spcBef>
                          <a:spcPts val="2045"/>
                        </a:spcBef>
                        <a:buClrTx/>
                        <a:buSzTx/>
                        <a:buFontTx/>
                      </a:pPr>
                      <a:r>
                        <a:rPr lang="en-US" sz="2000" b="1">
                          <a:latin typeface="微软雅黑" panose="020B0503020204020204" charset="-122"/>
                          <a:cs typeface="微软雅黑" panose="020B0503020204020204" charset="-122"/>
                          <a:sym typeface="+mn-ea"/>
                        </a:rPr>
                        <a:t>Each Unit</a:t>
                      </a:r>
                      <a:endParaRPr lang="en-US" sz="2000" b="1" dirty="0">
                        <a:solidFill>
                          <a:schemeClr val="tx1"/>
                        </a:solidFill>
                        <a:latin typeface="微软雅黑" panose="020B0503020204020204" charset="-122"/>
                        <a:cs typeface="微软雅黑" panose="020B0503020204020204" charset="-122"/>
                        <a:sym typeface="+mn-ea"/>
                      </a:endParaRPr>
                    </a:p>
                  </a:txBody>
                  <a:tcPr marL="0" marR="0" marT="259079" marB="0" anchor="ctr" anchorCtr="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S$100，000</a:t>
                      </a:r>
                      <a:endParaRPr sz="2000" b="1" dirty="0">
                        <a:solidFill>
                          <a:schemeClr val="tx1"/>
                        </a:solidFill>
                        <a:latin typeface="微软雅黑" panose="020B0503020204020204" charset="-122"/>
                        <a:cs typeface="微软雅黑" panose="020B0503020204020204" charset="-122"/>
                      </a:endParaRPr>
                    </a:p>
                  </a:txBody>
                  <a:tcPr marL="0" marR="0" marT="259079" marB="0" anchor="ctr" anchorCtr="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65760">
                <a:tc>
                  <a:txBody>
                    <a:bodyPr/>
                    <a:p>
                      <a:pPr marL="11430" algn="ctr">
                        <a:lnSpc>
                          <a:spcPct val="100000"/>
                        </a:lnSpc>
                        <a:spcBef>
                          <a:spcPts val="2045"/>
                        </a:spcBef>
                        <a:buClrTx/>
                        <a:buSzTx/>
                        <a:buFontTx/>
                      </a:pPr>
                      <a:r>
                        <a:rPr lang="en-US" sz="2000" b="1" dirty="0">
                          <a:solidFill>
                            <a:schemeClr val="tx1"/>
                          </a:solidFill>
                          <a:latin typeface="微软雅黑" panose="020B0503020204020204" charset="-122"/>
                          <a:cs typeface="微软雅黑" panose="020B0503020204020204" charset="-122"/>
                        </a:rPr>
                        <a:t>Fund</a:t>
                      </a:r>
                      <a:endParaRPr lang="en-US" sz="2000" b="1" dirty="0">
                        <a:solidFill>
                          <a:schemeClr val="tx1"/>
                        </a:solidFill>
                        <a:latin typeface="微软雅黑" panose="020B0503020204020204" charset="-122"/>
                        <a:cs typeface="微软雅黑" panose="020B0503020204020204" charset="-122"/>
                      </a:endParaRPr>
                    </a:p>
                  </a:txBody>
                  <a:tcPr marL="0" marR="0" marT="264795" marB="0" anchor="ctr" anchorCtr="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sym typeface="+mn-ea"/>
                        </a:rPr>
                        <a:t>Innovative </a:t>
                      </a:r>
                      <a:r>
                        <a:rPr sz="2000" b="1" dirty="0">
                          <a:solidFill>
                            <a:schemeClr val="tx1"/>
                          </a:solidFill>
                          <a:latin typeface="微软雅黑" panose="020B0503020204020204" charset="-122"/>
                          <a:cs typeface="微软雅黑" panose="020B0503020204020204" charset="-122"/>
                          <a:sym typeface="+mn-ea"/>
                        </a:rPr>
                        <a:t>Education Fund</a:t>
                      </a:r>
                      <a:endParaRPr sz="2000" b="1" dirty="0">
                        <a:solidFill>
                          <a:schemeClr val="tx1"/>
                        </a:solidFill>
                        <a:latin typeface="微软雅黑" panose="020B0503020204020204" charset="-122"/>
                        <a:cs typeface="微软雅黑" panose="020B0503020204020204" charset="-122"/>
                      </a:endParaRPr>
                    </a:p>
                  </a:txBody>
                  <a:tcPr marL="0" marR="0" marT="264795" marB="0" anchor="ctr" anchorCtr="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05390" y="6376987"/>
            <a:ext cx="20637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panose="020F0502020204030204"/>
                <a:cs typeface="Calibri" panose="020F0502020204030204"/>
              </a:rPr>
              <a:t>1</a:t>
            </a:r>
            <a:r>
              <a:rPr sz="1400" dirty="0">
                <a:latin typeface="Calibri" panose="020F0502020204030204"/>
                <a:cs typeface="Calibri" panose="020F0502020204030204"/>
              </a:rPr>
              <a:t>6</a:t>
            </a:r>
            <a:endParaRPr sz="1400">
              <a:latin typeface="Calibri" panose="020F0502020204030204"/>
              <a:cs typeface="Calibri" panose="020F0502020204030204"/>
            </a:endParaRPr>
          </a:p>
        </p:txBody>
      </p:sp>
      <p:sp>
        <p:nvSpPr>
          <p:cNvPr id="4" name="object 4"/>
          <p:cNvSpPr txBox="1"/>
          <p:nvPr/>
        </p:nvSpPr>
        <p:spPr>
          <a:xfrm>
            <a:off x="718184" y="1605280"/>
            <a:ext cx="10025380" cy="300990"/>
          </a:xfrm>
          <a:prstGeom prst="rect">
            <a:avLst/>
          </a:prstGeom>
          <a:solidFill>
            <a:srgbClr val="DD9B22"/>
          </a:solidFill>
          <a:ln w="12700">
            <a:solidFill>
              <a:srgbClr val="FFFFFF"/>
            </a:solidFill>
          </a:ln>
        </p:spPr>
        <p:txBody>
          <a:bodyPr vert="horz" wrap="square" lIns="0" tIns="0" rIns="0" bIns="0" rtlCol="0">
            <a:spAutoFit/>
          </a:bodyPr>
          <a:lstStyle/>
          <a:p>
            <a:pPr marL="635" algn="ctr">
              <a:lnSpc>
                <a:spcPts val="2350"/>
              </a:lnSpc>
            </a:pPr>
            <a:r>
              <a:rPr lang="en-US" sz="2000">
                <a:latin typeface="微软雅黑" panose="020B0503020204020204" charset="-122"/>
                <a:cs typeface="微软雅黑" panose="020B0503020204020204" charset="-122"/>
              </a:rPr>
              <a:t>Exit Stategy</a:t>
            </a:r>
            <a:endParaRPr lang="en-US" sz="2000">
              <a:latin typeface="微软雅黑" panose="020B0503020204020204" charset="-122"/>
              <a:cs typeface="微软雅黑" panose="020B0503020204020204" charset="-122"/>
            </a:endParaRPr>
          </a:p>
        </p:txBody>
      </p:sp>
      <p:sp>
        <p:nvSpPr>
          <p:cNvPr id="5" name="object 5"/>
          <p:cNvSpPr txBox="1">
            <a:spLocks noGrp="1"/>
          </p:cNvSpPr>
          <p:nvPr>
            <p:ph type="title"/>
          </p:nvPr>
        </p:nvSpPr>
        <p:spPr>
          <a:xfrm>
            <a:off x="2348865" y="575945"/>
            <a:ext cx="375031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lang="en-US" sz="2400" b="1" kern="1200" dirty="0">
                <a:latin typeface="微软雅黑" panose="020B0503020204020204" charset="-122"/>
                <a:ea typeface="微软雅黑" panose="020B0503020204020204" charset="-122"/>
                <a:cs typeface="+mn-cs"/>
              </a:rPr>
              <a:t>Investment Stategy</a:t>
            </a:r>
            <a:endParaRPr lang="en-US" sz="2400" b="1" kern="1200" dirty="0">
              <a:latin typeface="微软雅黑" panose="020B0503020204020204" charset="-122"/>
              <a:ea typeface="微软雅黑" panose="020B0503020204020204" charset="-122"/>
              <a:cs typeface="+mn-cs"/>
            </a:endParaRPr>
          </a:p>
        </p:txBody>
      </p:sp>
      <p:sp>
        <p:nvSpPr>
          <p:cNvPr id="6" name="Content Placeholder 2"/>
          <p:cNvSpPr>
            <a:spLocks noGrp="1"/>
          </p:cNvSpPr>
          <p:nvPr/>
        </p:nvSpPr>
        <p:spPr>
          <a:xfrm>
            <a:off x="838200" y="2025015"/>
            <a:ext cx="10515600" cy="435133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1800" dirty="0">
                <a:solidFill>
                  <a:prstClr val="black"/>
                </a:solidFill>
                <a:latin typeface="微软雅黑" panose="020B0503020204020204" charset="-122"/>
                <a:ea typeface="微软雅黑" panose="020B0503020204020204" charset="-122"/>
              </a:rPr>
              <a:t>3+2 years, including 3 years investment period and 2-year exit period</a:t>
            </a:r>
            <a:endParaRPr lang="en-US" altLang="zh-CN" sz="1800" dirty="0">
              <a:solidFill>
                <a:prstClr val="black"/>
              </a:solidFill>
              <a:latin typeface="微软雅黑" panose="020B0503020204020204" charset="-122"/>
              <a:ea typeface="微软雅黑" panose="020B0503020204020204" charset="-122"/>
            </a:endParaRPr>
          </a:p>
          <a:p>
            <a:pPr lvl="0"/>
            <a:endParaRPr lang="en-US" altLang="zh-CN" sz="1800" dirty="0">
              <a:solidFill>
                <a:prstClr val="black"/>
              </a:solidFill>
              <a:latin typeface="微软雅黑" panose="020B0503020204020204" charset="-122"/>
              <a:ea typeface="微软雅黑" panose="020B0503020204020204" charset="-122"/>
            </a:endParaRPr>
          </a:p>
          <a:p>
            <a:pPr lvl="0"/>
            <a:r>
              <a:rPr lang="en-US" altLang="zh-CN" sz="1800" dirty="0">
                <a:solidFill>
                  <a:prstClr val="black"/>
                </a:solidFill>
                <a:latin typeface="微软雅黑" panose="020B0503020204020204" charset="-122"/>
                <a:ea typeface="微软雅黑" panose="020B0503020204020204" charset="-122"/>
              </a:rPr>
              <a:t>List the project as </a:t>
            </a:r>
            <a:r>
              <a:rPr lang="en-US" sz="1800">
                <a:latin typeface="微软雅黑" panose="020B0503020204020204" charset="-122"/>
                <a:cs typeface="微软雅黑" panose="020B0503020204020204" charset="-122"/>
                <a:sym typeface="+mn-ea"/>
              </a:rPr>
              <a:t>Innovative </a:t>
            </a:r>
            <a:r>
              <a:rPr lang="en-US" sz="1800">
                <a:latin typeface="微软雅黑" panose="020B0503020204020204" charset="-122"/>
                <a:cs typeface="微软雅黑" panose="020B0503020204020204" charset="-122"/>
                <a:sym typeface="+mn-ea"/>
              </a:rPr>
              <a:t>Education Project</a:t>
            </a:r>
            <a:r>
              <a:rPr lang="en-US" altLang="zh-CN" sz="1800" dirty="0">
                <a:solidFill>
                  <a:prstClr val="black"/>
                </a:solidFill>
                <a:latin typeface="微软雅黑" panose="020B0503020204020204" charset="-122"/>
                <a:ea typeface="微软雅黑" panose="020B0503020204020204" charset="-122"/>
              </a:rPr>
              <a:t> in Singapore</a:t>
            </a:r>
            <a:endParaRPr lang="en-US" altLang="zh-CN" sz="1800" dirty="0">
              <a:solidFill>
                <a:prstClr val="black"/>
              </a:solidFill>
              <a:latin typeface="微软雅黑" panose="020B0503020204020204" charset="-122"/>
              <a:ea typeface="微软雅黑" panose="020B0503020204020204" charset="-122"/>
            </a:endParaRPr>
          </a:p>
          <a:p>
            <a:pPr lvl="0"/>
            <a:endParaRPr lang="en-US" altLang="zh-CN" sz="1800" dirty="0">
              <a:solidFill>
                <a:prstClr val="black"/>
              </a:solidFill>
              <a:latin typeface="微软雅黑" panose="020B0503020204020204" charset="-122"/>
              <a:ea typeface="微软雅黑" panose="020B0503020204020204" charset="-122"/>
            </a:endParaRPr>
          </a:p>
          <a:p>
            <a:pPr lvl="0"/>
            <a:r>
              <a:rPr lang="en-US" altLang="zh-CN" sz="1800" dirty="0">
                <a:solidFill>
                  <a:prstClr val="black"/>
                </a:solidFill>
                <a:latin typeface="微软雅黑" panose="020B0503020204020204" charset="-122"/>
                <a:ea typeface="微软雅黑" panose="020B0503020204020204" charset="-122"/>
              </a:rPr>
              <a:t>Sell the company at premium to the listed health care company</a:t>
            </a:r>
            <a:endParaRPr lang="en-US" altLang="zh-CN" sz="1800" dirty="0">
              <a:solidFill>
                <a:prstClr val="black"/>
              </a:solidFill>
              <a:latin typeface="微软雅黑" panose="020B0503020204020204" charset="-122"/>
              <a:ea typeface="微软雅黑" panose="020B0503020204020204" charset="-122"/>
            </a:endParaRPr>
          </a:p>
          <a:p>
            <a:pPr lvl="0"/>
            <a:endParaRPr lang="en-US" altLang="zh-CN" sz="1800" dirty="0">
              <a:solidFill>
                <a:prstClr val="black"/>
              </a:solidFill>
              <a:latin typeface="微软雅黑" panose="020B0503020204020204" charset="-122"/>
              <a:ea typeface="微软雅黑" panose="020B0503020204020204" charset="-122"/>
            </a:endParaRPr>
          </a:p>
          <a:p>
            <a:pPr lvl="0"/>
            <a:r>
              <a:rPr lang="en-US" altLang="zh-CN" sz="1800" dirty="0">
                <a:solidFill>
                  <a:prstClr val="black"/>
                </a:solidFill>
                <a:latin typeface="微软雅黑" panose="020B0503020204020204" charset="-122"/>
                <a:ea typeface="微软雅黑" panose="020B0503020204020204" charset="-122"/>
              </a:rPr>
              <a:t>List the company at the STIB (Shanghai Exchange's new Science and Technology Innovation Board) </a:t>
            </a:r>
            <a:endParaRPr lang="en-US"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0074" y="3290315"/>
            <a:ext cx="2109082" cy="278891"/>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585216" y="1295400"/>
            <a:ext cx="1793748" cy="637735"/>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2190750" y="492125"/>
            <a:ext cx="215900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lang="en-US" sz="2400" b="1" kern="1200" dirty="0">
                <a:latin typeface="微软雅黑" panose="020B0503020204020204" charset="-122"/>
                <a:ea typeface="微软雅黑" panose="020B0503020204020204" charset="-122"/>
                <a:cs typeface="+mn-cs"/>
              </a:rPr>
              <a:t>Our partners</a:t>
            </a:r>
            <a:endParaRPr lang="en-US" sz="2400" b="1" kern="1200" dirty="0">
              <a:latin typeface="微软雅黑" panose="020B0503020204020204" charset="-122"/>
              <a:ea typeface="微软雅黑" panose="020B0503020204020204" charset="-122"/>
              <a:cs typeface="+mn-cs"/>
            </a:endParaRPr>
          </a:p>
        </p:txBody>
      </p:sp>
      <p:sp>
        <p:nvSpPr>
          <p:cNvPr id="5" name="object 5"/>
          <p:cNvSpPr txBox="1"/>
          <p:nvPr/>
        </p:nvSpPr>
        <p:spPr>
          <a:xfrm>
            <a:off x="9798684" y="6461442"/>
            <a:ext cx="20637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panose="020F0502020204030204"/>
                <a:cs typeface="Calibri" panose="020F0502020204030204"/>
              </a:rPr>
              <a:t>1</a:t>
            </a:r>
            <a:r>
              <a:rPr sz="1400" dirty="0">
                <a:latin typeface="Calibri" panose="020F0502020204030204"/>
                <a:cs typeface="Calibri" panose="020F0502020204030204"/>
              </a:rPr>
              <a:t>7</a:t>
            </a:r>
            <a:endParaRPr sz="1400">
              <a:latin typeface="Calibri" panose="020F0502020204030204"/>
              <a:cs typeface="Calibri" panose="020F0502020204030204"/>
            </a:endParaRPr>
          </a:p>
        </p:txBody>
      </p:sp>
      <p:sp>
        <p:nvSpPr>
          <p:cNvPr id="7" name="object 7"/>
          <p:cNvSpPr/>
          <p:nvPr/>
        </p:nvSpPr>
        <p:spPr>
          <a:xfrm>
            <a:off x="976122" y="4489576"/>
            <a:ext cx="1011935" cy="1011936"/>
          </a:xfrm>
          <a:prstGeom prst="rect">
            <a:avLst/>
          </a:prstGeom>
          <a:blipFill>
            <a:blip r:embed="rId3" cstate="print"/>
            <a:stretch>
              <a:fillRect/>
            </a:stretch>
          </a:blipFill>
        </p:spPr>
        <p:txBody>
          <a:bodyPr wrap="square" lIns="0" tIns="0" rIns="0" bIns="0" rtlCol="0"/>
          <a:lstStyle/>
          <a:p/>
        </p:txBody>
      </p:sp>
      <p:sp>
        <p:nvSpPr>
          <p:cNvPr id="9" name="文本框 8"/>
          <p:cNvSpPr txBox="1"/>
          <p:nvPr/>
        </p:nvSpPr>
        <p:spPr>
          <a:xfrm>
            <a:off x="2737485" y="1295400"/>
            <a:ext cx="9225915" cy="1753235"/>
          </a:xfrm>
          <a:prstGeom prst="rect">
            <a:avLst/>
          </a:prstGeom>
          <a:noFill/>
        </p:spPr>
        <p:txBody>
          <a:bodyPr wrap="square" rtlCol="0" anchor="t">
            <a:spAutoFit/>
          </a:bodyPr>
          <a:p>
            <a:r>
              <a:rPr>
                <a:sym typeface="+mn-ea"/>
                <a:hlinkClick r:id="rId4"/>
              </a:rPr>
              <a:t>Haaga-Helia</a:t>
            </a:r>
            <a:r>
              <a:rPr>
                <a:sym typeface="+mn-ea"/>
              </a:rPr>
              <a:t> is a strongly business orientated university of applied sciences in Finland. Through education, research and development, </a:t>
            </a:r>
            <a:r>
              <a:rPr lang="en-US">
                <a:sym typeface="+mn-ea"/>
              </a:rPr>
              <a:t>it</a:t>
            </a:r>
            <a:r>
              <a:rPr>
                <a:sym typeface="+mn-ea"/>
              </a:rPr>
              <a:t> prepare</a:t>
            </a:r>
            <a:r>
              <a:rPr lang="en-US">
                <a:sym typeface="+mn-ea"/>
              </a:rPr>
              <a:t>s</a:t>
            </a:r>
            <a:r>
              <a:rPr>
                <a:sym typeface="+mn-ea"/>
              </a:rPr>
              <a:t> professionals for business and services</a:t>
            </a:r>
            <a:r>
              <a:rPr lang="en-US">
                <a:sym typeface="+mn-ea"/>
              </a:rPr>
              <a:t>, putting emphasis on the principle of </a:t>
            </a:r>
            <a:r>
              <a:rPr>
                <a:sym typeface="+mn-ea"/>
              </a:rPr>
              <a:t>co-operation, entrepreneurship, innovation and internationality. </a:t>
            </a:r>
            <a:r>
              <a:rPr lang="en-US">
                <a:sym typeface="+mn-ea"/>
              </a:rPr>
              <a:t>In Finland </a:t>
            </a:r>
            <a:r>
              <a:rPr>
                <a:sym typeface="+mn-ea"/>
                <a:hlinkClick r:id="rId4"/>
              </a:rPr>
              <a:t>Haaga-Helia</a:t>
            </a:r>
            <a:r>
              <a:rPr>
                <a:sym typeface="+mn-ea"/>
              </a:rPr>
              <a:t> </a:t>
            </a:r>
            <a:r>
              <a:rPr lang="en-US">
                <a:sym typeface="+mn-ea"/>
              </a:rPr>
              <a:t>operates</a:t>
            </a:r>
            <a:r>
              <a:rPr lang="en-US">
                <a:sym typeface="+mn-ea"/>
              </a:rPr>
              <a:t> an innovation centre with the support of Nokia and other major Finnish companies. </a:t>
            </a:r>
            <a:r>
              <a:rPr>
                <a:sym typeface="+mn-ea"/>
                <a:hlinkClick r:id="rId4"/>
              </a:rPr>
              <a:t>Haaga-Helia</a:t>
            </a:r>
            <a:r>
              <a:rPr>
                <a:sym typeface="+mn-ea"/>
              </a:rPr>
              <a:t> </a:t>
            </a:r>
            <a:r>
              <a:rPr lang="en-US">
                <a:sym typeface="+mn-ea"/>
              </a:rPr>
              <a:t>plans to install its first overseas R&amp;D Innovation center in China, ie., in NIIC in Suzhou.</a:t>
            </a:r>
            <a:endParaRPr lang="en-US">
              <a:sym typeface="+mn-ea"/>
            </a:endParaRPr>
          </a:p>
        </p:txBody>
      </p:sp>
      <p:sp>
        <p:nvSpPr>
          <p:cNvPr id="10" name="文本框 9"/>
          <p:cNvSpPr txBox="1"/>
          <p:nvPr/>
        </p:nvSpPr>
        <p:spPr>
          <a:xfrm>
            <a:off x="2700655" y="3290570"/>
            <a:ext cx="8925560" cy="1198880"/>
          </a:xfrm>
          <a:prstGeom prst="rect">
            <a:avLst/>
          </a:prstGeom>
          <a:noFill/>
        </p:spPr>
        <p:txBody>
          <a:bodyPr wrap="square" rtlCol="0" anchor="t">
            <a:spAutoFit/>
          </a:bodyPr>
          <a:p>
            <a:pPr indent="0">
              <a:buFont typeface="Arial" panose="020B0604020202020204" pitchFamily="34" charset="0"/>
              <a:buNone/>
            </a:pPr>
            <a:r>
              <a:rPr lang="en-US"/>
              <a:t>Established in 1877, </a:t>
            </a:r>
            <a:r>
              <a:t>Regis University is consistently ranked as a Top Tier Western University by U.S. News &amp; World Report. Regis </a:t>
            </a:r>
            <a:r>
              <a:rPr lang="en-US"/>
              <a:t>stresses on </a:t>
            </a:r>
            <a:r>
              <a:t>the importance of critical thinking </a:t>
            </a:r>
            <a:r>
              <a:rPr lang="en-US"/>
              <a:t>and</a:t>
            </a:r>
            <a:r>
              <a:t> having a global perspective </a:t>
            </a:r>
            <a:r>
              <a:rPr lang="en-US"/>
              <a:t>in its pedagogy</a:t>
            </a:r>
            <a:r>
              <a:t>. </a:t>
            </a:r>
            <a:r>
              <a:rPr lang="en-US"/>
              <a:t>Its</a:t>
            </a:r>
            <a:r>
              <a:rPr lang="en-US" altLang="zh-CN"/>
              <a:t> university has renowned IT faculties and R&amp;D backgrounds, and plan to play an active role in NIIC and have its Regis R&amp;D Innovation Centre.</a:t>
            </a:r>
            <a:endParaRPr lang="en-US" altLang="zh-CN"/>
          </a:p>
        </p:txBody>
      </p:sp>
      <p:sp>
        <p:nvSpPr>
          <p:cNvPr id="11" name="文本框 10"/>
          <p:cNvSpPr txBox="1"/>
          <p:nvPr/>
        </p:nvSpPr>
        <p:spPr>
          <a:xfrm>
            <a:off x="2737485" y="4671060"/>
            <a:ext cx="8289925" cy="1753235"/>
          </a:xfrm>
          <a:prstGeom prst="rect">
            <a:avLst/>
          </a:prstGeom>
          <a:noFill/>
        </p:spPr>
        <p:txBody>
          <a:bodyPr wrap="square" rtlCol="0" anchor="t">
            <a:spAutoFit/>
          </a:bodyPr>
          <a:p>
            <a:r>
              <a:rPr spc="-5" dirty="0">
                <a:latin typeface="Arial" panose="020B0604020202020204"/>
                <a:cs typeface="Arial" panose="020B0604020202020204"/>
                <a:sym typeface="+mn-ea"/>
              </a:rPr>
              <a:t>University of San Francisco </a:t>
            </a:r>
            <a:r>
              <a:rPr spc="-10" dirty="0">
                <a:latin typeface="Calibri" panose="020F0502020204030204"/>
                <a:cs typeface="Calibri" panose="020F0502020204030204"/>
                <a:sym typeface="+mn-ea"/>
              </a:rPr>
              <a:t>offers 17 undergraduate and 9 postgraduate majors, and currently more than 8,000 students from 75 countries are studying here. The University of San Francisco is the representative of American professional development universities. Its undergraduate education </a:t>
            </a:r>
            <a:r>
              <a:rPr lang="en-US" spc="-10" dirty="0">
                <a:latin typeface="Calibri" panose="020F0502020204030204"/>
                <a:cs typeface="Calibri" panose="020F0502020204030204"/>
                <a:sym typeface="+mn-ea"/>
              </a:rPr>
              <a:t>is</a:t>
            </a:r>
            <a:r>
              <a:rPr spc="-10" dirty="0">
                <a:latin typeface="Calibri" panose="020F0502020204030204"/>
                <a:cs typeface="Calibri" panose="020F0502020204030204"/>
                <a:sym typeface="+mn-ea"/>
              </a:rPr>
              <a:t> famous for its entrepreneurial spirit. It is known as the cradle of Chinese chairm</a:t>
            </a:r>
            <a:r>
              <a:rPr lang="en-US" spc="-10" dirty="0">
                <a:latin typeface="Calibri" panose="020F0502020204030204"/>
                <a:cs typeface="Calibri" panose="020F0502020204030204"/>
                <a:sym typeface="+mn-ea"/>
              </a:rPr>
              <a:t>e</a:t>
            </a:r>
            <a:r>
              <a:rPr spc="-10" dirty="0">
                <a:latin typeface="Calibri" panose="020F0502020204030204"/>
                <a:cs typeface="Calibri" panose="020F0502020204030204"/>
                <a:sym typeface="+mn-ea"/>
              </a:rPr>
              <a:t>n and has cultivated many well-known entrepreneurs such as theCEO of Intel Corporation and the founder of Adobe.     </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68228" y="1160525"/>
            <a:ext cx="1224280" cy="0"/>
          </a:xfrm>
          <a:custGeom>
            <a:avLst/>
            <a:gdLst/>
            <a:ahLst/>
            <a:cxnLst/>
            <a:rect l="l" t="t" r="r" b="b"/>
            <a:pathLst>
              <a:path w="1224279">
                <a:moveTo>
                  <a:pt x="0" y="0"/>
                </a:moveTo>
                <a:lnTo>
                  <a:pt x="1223772" y="0"/>
                </a:lnTo>
              </a:path>
            </a:pathLst>
          </a:custGeom>
          <a:ln w="71627">
            <a:solidFill>
              <a:srgbClr val="CC0000"/>
            </a:solidFill>
          </a:ln>
        </p:spPr>
        <p:txBody>
          <a:bodyPr wrap="square" lIns="0" tIns="0" rIns="0" bIns="0" rtlCol="0"/>
          <a:lstStyle/>
          <a:p/>
        </p:txBody>
      </p:sp>
      <p:sp>
        <p:nvSpPr>
          <p:cNvPr id="3" name="object 3"/>
          <p:cNvSpPr/>
          <p:nvPr/>
        </p:nvSpPr>
        <p:spPr>
          <a:xfrm>
            <a:off x="0" y="1160525"/>
            <a:ext cx="1211580" cy="0"/>
          </a:xfrm>
          <a:custGeom>
            <a:avLst/>
            <a:gdLst/>
            <a:ahLst/>
            <a:cxnLst/>
            <a:rect l="l" t="t" r="r" b="b"/>
            <a:pathLst>
              <a:path w="1211580">
                <a:moveTo>
                  <a:pt x="0" y="0"/>
                </a:moveTo>
                <a:lnTo>
                  <a:pt x="1211580" y="0"/>
                </a:lnTo>
              </a:path>
            </a:pathLst>
          </a:custGeom>
          <a:ln w="71627">
            <a:solidFill>
              <a:srgbClr val="CC0000"/>
            </a:solidFill>
          </a:ln>
        </p:spPr>
        <p:txBody>
          <a:bodyPr wrap="square" lIns="0" tIns="0" rIns="0" bIns="0" rtlCol="0"/>
          <a:lstStyle/>
          <a:p/>
        </p:txBody>
      </p:sp>
      <p:sp>
        <p:nvSpPr>
          <p:cNvPr id="4" name="object 4"/>
          <p:cNvSpPr/>
          <p:nvPr/>
        </p:nvSpPr>
        <p:spPr>
          <a:xfrm>
            <a:off x="143165" y="533995"/>
            <a:ext cx="1807261" cy="412114"/>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8247380" y="4573270"/>
            <a:ext cx="3653790" cy="2284730"/>
          </a:xfrm>
          <a:custGeom>
            <a:avLst/>
            <a:gdLst/>
            <a:ahLst/>
            <a:cxnLst/>
            <a:rect l="l" t="t" r="r" b="b"/>
            <a:pathLst>
              <a:path w="2722245" h="2284729">
                <a:moveTo>
                  <a:pt x="0" y="2284196"/>
                </a:moveTo>
                <a:lnTo>
                  <a:pt x="2721864" y="2284196"/>
                </a:lnTo>
                <a:lnTo>
                  <a:pt x="2721864" y="0"/>
                </a:lnTo>
                <a:lnTo>
                  <a:pt x="0" y="0"/>
                </a:lnTo>
                <a:lnTo>
                  <a:pt x="0" y="2284196"/>
                </a:lnTo>
                <a:close/>
              </a:path>
            </a:pathLst>
          </a:custGeom>
          <a:solidFill>
            <a:srgbClr val="DAE1F3"/>
          </a:solidFill>
        </p:spPr>
        <p:txBody>
          <a:bodyPr wrap="square" lIns="0" tIns="0" rIns="0" bIns="0" rtlCol="0"/>
          <a:lstStyle/>
          <a:p/>
        </p:txBody>
      </p:sp>
      <p:sp>
        <p:nvSpPr>
          <p:cNvPr id="6" name="object 6"/>
          <p:cNvSpPr/>
          <p:nvPr/>
        </p:nvSpPr>
        <p:spPr>
          <a:xfrm>
            <a:off x="871855" y="4572000"/>
            <a:ext cx="3062605" cy="2286000"/>
          </a:xfrm>
          <a:custGeom>
            <a:avLst/>
            <a:gdLst/>
            <a:ahLst/>
            <a:cxnLst/>
            <a:rect l="l" t="t" r="r" b="b"/>
            <a:pathLst>
              <a:path w="2722245" h="2286000">
                <a:moveTo>
                  <a:pt x="0" y="2285517"/>
                </a:moveTo>
                <a:lnTo>
                  <a:pt x="2721864" y="2285517"/>
                </a:lnTo>
                <a:lnTo>
                  <a:pt x="2721864" y="0"/>
                </a:lnTo>
                <a:lnTo>
                  <a:pt x="0" y="0"/>
                </a:lnTo>
                <a:lnTo>
                  <a:pt x="0" y="2285517"/>
                </a:lnTo>
                <a:close/>
              </a:path>
            </a:pathLst>
          </a:custGeom>
          <a:solidFill>
            <a:srgbClr val="DAE1F3"/>
          </a:solidFill>
        </p:spPr>
        <p:txBody>
          <a:bodyPr wrap="square" lIns="0" tIns="0" rIns="0" bIns="0" rtlCol="0"/>
          <a:lstStyle/>
          <a:p/>
        </p:txBody>
      </p:sp>
      <p:sp>
        <p:nvSpPr>
          <p:cNvPr id="7" name="object 7"/>
          <p:cNvSpPr/>
          <p:nvPr/>
        </p:nvSpPr>
        <p:spPr>
          <a:xfrm>
            <a:off x="5176520" y="1193164"/>
            <a:ext cx="1050925" cy="652780"/>
          </a:xfrm>
          <a:custGeom>
            <a:avLst/>
            <a:gdLst/>
            <a:ahLst/>
            <a:cxnLst/>
            <a:rect l="l" t="t" r="r" b="b"/>
            <a:pathLst>
              <a:path w="1050925" h="652780">
                <a:moveTo>
                  <a:pt x="1050925" y="652780"/>
                </a:moveTo>
                <a:lnTo>
                  <a:pt x="0" y="652780"/>
                </a:lnTo>
                <a:lnTo>
                  <a:pt x="0" y="0"/>
                </a:lnTo>
                <a:lnTo>
                  <a:pt x="1050925" y="0"/>
                </a:lnTo>
                <a:lnTo>
                  <a:pt x="1050925" y="3810"/>
                </a:lnTo>
                <a:lnTo>
                  <a:pt x="7619" y="3810"/>
                </a:lnTo>
                <a:lnTo>
                  <a:pt x="3809" y="7620"/>
                </a:lnTo>
                <a:lnTo>
                  <a:pt x="7619" y="7620"/>
                </a:lnTo>
                <a:lnTo>
                  <a:pt x="7619" y="645160"/>
                </a:lnTo>
                <a:lnTo>
                  <a:pt x="3809" y="645160"/>
                </a:lnTo>
                <a:lnTo>
                  <a:pt x="7619" y="648970"/>
                </a:lnTo>
                <a:lnTo>
                  <a:pt x="1050925" y="648970"/>
                </a:lnTo>
                <a:lnTo>
                  <a:pt x="1050925" y="652780"/>
                </a:lnTo>
                <a:close/>
              </a:path>
            </a:pathLst>
          </a:custGeom>
          <a:solidFill>
            <a:srgbClr val="6EAC46"/>
          </a:solidFill>
        </p:spPr>
        <p:txBody>
          <a:bodyPr wrap="square" lIns="0" tIns="0" rIns="0" bIns="0" rtlCol="0"/>
          <a:lstStyle/>
          <a:p/>
        </p:txBody>
      </p:sp>
      <p:sp>
        <p:nvSpPr>
          <p:cNvPr id="8" name="object 8"/>
          <p:cNvSpPr/>
          <p:nvPr/>
        </p:nvSpPr>
        <p:spPr>
          <a:xfrm>
            <a:off x="5180329" y="1196975"/>
            <a:ext cx="3810" cy="3810"/>
          </a:xfrm>
          <a:custGeom>
            <a:avLst/>
            <a:gdLst/>
            <a:ahLst/>
            <a:cxnLst/>
            <a:rect l="l" t="t" r="r" b="b"/>
            <a:pathLst>
              <a:path w="3810" h="3809">
                <a:moveTo>
                  <a:pt x="3810" y="3809"/>
                </a:moveTo>
                <a:lnTo>
                  <a:pt x="0" y="3809"/>
                </a:lnTo>
                <a:lnTo>
                  <a:pt x="3810" y="0"/>
                </a:lnTo>
                <a:lnTo>
                  <a:pt x="3810" y="3809"/>
                </a:lnTo>
                <a:close/>
              </a:path>
            </a:pathLst>
          </a:custGeom>
          <a:solidFill>
            <a:srgbClr val="6EAC46"/>
          </a:solidFill>
        </p:spPr>
        <p:txBody>
          <a:bodyPr wrap="square" lIns="0" tIns="0" rIns="0" bIns="0" rtlCol="0"/>
          <a:lstStyle/>
          <a:p/>
        </p:txBody>
      </p:sp>
      <p:sp>
        <p:nvSpPr>
          <p:cNvPr id="9" name="object 9"/>
          <p:cNvSpPr/>
          <p:nvPr/>
        </p:nvSpPr>
        <p:spPr>
          <a:xfrm>
            <a:off x="6219825" y="1196975"/>
            <a:ext cx="7620" cy="3810"/>
          </a:xfrm>
          <a:custGeom>
            <a:avLst/>
            <a:gdLst/>
            <a:ahLst/>
            <a:cxnLst/>
            <a:rect l="l" t="t" r="r" b="b"/>
            <a:pathLst>
              <a:path w="7620" h="3809">
                <a:moveTo>
                  <a:pt x="7620" y="3809"/>
                </a:moveTo>
                <a:lnTo>
                  <a:pt x="3810" y="3809"/>
                </a:lnTo>
                <a:lnTo>
                  <a:pt x="0" y="0"/>
                </a:lnTo>
                <a:lnTo>
                  <a:pt x="7620" y="0"/>
                </a:lnTo>
                <a:lnTo>
                  <a:pt x="7620" y="3809"/>
                </a:lnTo>
                <a:close/>
              </a:path>
            </a:pathLst>
          </a:custGeom>
          <a:solidFill>
            <a:srgbClr val="6EAC46"/>
          </a:solidFill>
        </p:spPr>
        <p:txBody>
          <a:bodyPr wrap="square" lIns="0" tIns="0" rIns="0" bIns="0" rtlCol="0"/>
          <a:lstStyle/>
          <a:p/>
        </p:txBody>
      </p:sp>
      <p:sp>
        <p:nvSpPr>
          <p:cNvPr id="10" name="object 10"/>
          <p:cNvSpPr/>
          <p:nvPr/>
        </p:nvSpPr>
        <p:spPr>
          <a:xfrm>
            <a:off x="5180329" y="1838325"/>
            <a:ext cx="3810" cy="3810"/>
          </a:xfrm>
          <a:custGeom>
            <a:avLst/>
            <a:gdLst/>
            <a:ahLst/>
            <a:cxnLst/>
            <a:rect l="l" t="t" r="r" b="b"/>
            <a:pathLst>
              <a:path w="3810" h="3810">
                <a:moveTo>
                  <a:pt x="3810" y="3810"/>
                </a:moveTo>
                <a:lnTo>
                  <a:pt x="0" y="0"/>
                </a:lnTo>
                <a:lnTo>
                  <a:pt x="3810" y="0"/>
                </a:lnTo>
                <a:lnTo>
                  <a:pt x="3810" y="3810"/>
                </a:lnTo>
                <a:close/>
              </a:path>
            </a:pathLst>
          </a:custGeom>
          <a:solidFill>
            <a:srgbClr val="6EAC46"/>
          </a:solidFill>
        </p:spPr>
        <p:txBody>
          <a:bodyPr wrap="square" lIns="0" tIns="0" rIns="0" bIns="0" rtlCol="0"/>
          <a:lstStyle/>
          <a:p/>
        </p:txBody>
      </p:sp>
      <p:sp>
        <p:nvSpPr>
          <p:cNvPr id="11" name="object 11"/>
          <p:cNvSpPr/>
          <p:nvPr/>
        </p:nvSpPr>
        <p:spPr>
          <a:xfrm>
            <a:off x="6219825" y="1838325"/>
            <a:ext cx="7620" cy="3810"/>
          </a:xfrm>
          <a:custGeom>
            <a:avLst/>
            <a:gdLst/>
            <a:ahLst/>
            <a:cxnLst/>
            <a:rect l="l" t="t" r="r" b="b"/>
            <a:pathLst>
              <a:path w="7620" h="3810">
                <a:moveTo>
                  <a:pt x="7620" y="3810"/>
                </a:moveTo>
                <a:lnTo>
                  <a:pt x="0" y="3810"/>
                </a:lnTo>
                <a:lnTo>
                  <a:pt x="3810" y="0"/>
                </a:lnTo>
                <a:lnTo>
                  <a:pt x="7620" y="0"/>
                </a:lnTo>
                <a:lnTo>
                  <a:pt x="7620" y="3810"/>
                </a:lnTo>
                <a:close/>
              </a:path>
            </a:pathLst>
          </a:custGeom>
          <a:solidFill>
            <a:srgbClr val="6EAC46"/>
          </a:solidFill>
        </p:spPr>
        <p:txBody>
          <a:bodyPr wrap="square" lIns="0" tIns="0" rIns="0" bIns="0" rtlCol="0"/>
          <a:lstStyle/>
          <a:p/>
        </p:txBody>
      </p:sp>
      <p:sp>
        <p:nvSpPr>
          <p:cNvPr id="12" name="object 12"/>
          <p:cNvSpPr txBox="1">
            <a:spLocks noGrp="1"/>
          </p:cNvSpPr>
          <p:nvPr>
            <p:ph type="title"/>
          </p:nvPr>
        </p:nvSpPr>
        <p:spPr>
          <a:xfrm>
            <a:off x="2178050" y="459105"/>
            <a:ext cx="5353685" cy="381635"/>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5DD2FF"/>
                </a:solidFill>
                <a:latin typeface="宋体" panose="02010600030101010101" pitchFamily="2" charset="-122"/>
                <a:cs typeface="宋体" panose="02010600030101010101" pitchFamily="2" charset="-122"/>
              </a:rPr>
              <a:t>Our Partners and Customers</a:t>
            </a:r>
            <a:endParaRPr lang="en-US" sz="2400">
              <a:latin typeface="宋体" panose="02010600030101010101" pitchFamily="2" charset="-122"/>
              <a:cs typeface="宋体" panose="02010600030101010101" pitchFamily="2" charset="-122"/>
            </a:endParaRPr>
          </a:p>
        </p:txBody>
      </p:sp>
      <p:sp>
        <p:nvSpPr>
          <p:cNvPr id="13" name="object 13"/>
          <p:cNvSpPr/>
          <p:nvPr/>
        </p:nvSpPr>
        <p:spPr>
          <a:xfrm>
            <a:off x="871855" y="840740"/>
            <a:ext cx="10581005" cy="3577590"/>
          </a:xfrm>
          <a:custGeom>
            <a:avLst/>
            <a:gdLst/>
            <a:ahLst/>
            <a:cxnLst/>
            <a:rect l="l" t="t" r="r" b="b"/>
            <a:pathLst>
              <a:path w="9756775" h="3620135">
                <a:moveTo>
                  <a:pt x="0" y="0"/>
                </a:moveTo>
                <a:lnTo>
                  <a:pt x="9756648" y="0"/>
                </a:lnTo>
                <a:lnTo>
                  <a:pt x="9756648" y="3619601"/>
                </a:lnTo>
                <a:lnTo>
                  <a:pt x="0" y="3619601"/>
                </a:lnTo>
                <a:lnTo>
                  <a:pt x="0" y="0"/>
                </a:lnTo>
                <a:close/>
              </a:path>
            </a:pathLst>
          </a:custGeom>
          <a:solidFill>
            <a:srgbClr val="DAE1F3"/>
          </a:solidFill>
        </p:spPr>
        <p:txBody>
          <a:bodyPr wrap="square" lIns="0" tIns="0" rIns="0" bIns="0" rtlCol="0"/>
          <a:lstStyle/>
          <a:p/>
        </p:txBody>
      </p:sp>
      <p:sp>
        <p:nvSpPr>
          <p:cNvPr id="14" name="object 14"/>
          <p:cNvSpPr/>
          <p:nvPr/>
        </p:nvSpPr>
        <p:spPr>
          <a:xfrm>
            <a:off x="3923919" y="4635500"/>
            <a:ext cx="4314444" cy="2117725"/>
          </a:xfrm>
          <a:prstGeom prst="rect">
            <a:avLst/>
          </a:prstGeom>
          <a:blipFill>
            <a:blip r:embed="rId2" cstate="print"/>
            <a:stretch>
              <a:fillRect/>
            </a:stretch>
          </a:blipFill>
        </p:spPr>
        <p:txBody>
          <a:bodyPr wrap="square" lIns="0" tIns="0" rIns="0" bIns="0" rtlCol="0"/>
          <a:lstStyle/>
          <a:p/>
        </p:txBody>
      </p:sp>
      <p:sp>
        <p:nvSpPr>
          <p:cNvPr id="15" name="object 15"/>
          <p:cNvSpPr txBox="1"/>
          <p:nvPr/>
        </p:nvSpPr>
        <p:spPr>
          <a:xfrm>
            <a:off x="2895600" y="1564640"/>
            <a:ext cx="1314450" cy="1120140"/>
          </a:xfrm>
          <a:prstGeom prst="rect">
            <a:avLst/>
          </a:prstGeom>
        </p:spPr>
        <p:txBody>
          <a:bodyPr vert="horz" wrap="square" lIns="0" tIns="12700" rIns="0" bIns="0" rtlCol="0">
            <a:spAutoFit/>
          </a:bodyPr>
          <a:lstStyle/>
          <a:p>
            <a:pPr marL="298450" marR="5080" indent="-285750" algn="just">
              <a:lnSpc>
                <a:spcPct val="100000"/>
              </a:lnSpc>
              <a:spcBef>
                <a:spcPts val="100"/>
              </a:spcBef>
              <a:buFont typeface="Arial" panose="020B0604020202020204"/>
              <a:buChar char="•"/>
              <a:tabLst>
                <a:tab pos="298450" algn="l"/>
              </a:tabLst>
            </a:pPr>
            <a:r>
              <a:rPr lang="en-US" sz="1800">
                <a:latin typeface="宋体" panose="02010600030101010101" pitchFamily="2" charset="-122"/>
                <a:cs typeface="宋体" panose="02010600030101010101" pitchFamily="2" charset="-122"/>
              </a:rPr>
              <a:t>Lan Zhou Military General Hospital</a:t>
            </a:r>
            <a:endParaRPr lang="en-US" sz="1800">
              <a:latin typeface="宋体" panose="02010600030101010101" pitchFamily="2" charset="-122"/>
              <a:cs typeface="宋体" panose="02010600030101010101" pitchFamily="2" charset="-122"/>
            </a:endParaRPr>
          </a:p>
        </p:txBody>
      </p:sp>
      <p:sp>
        <p:nvSpPr>
          <p:cNvPr id="16" name="object 16"/>
          <p:cNvSpPr/>
          <p:nvPr/>
        </p:nvSpPr>
        <p:spPr>
          <a:xfrm>
            <a:off x="4982210" y="1196340"/>
            <a:ext cx="1242060" cy="646430"/>
          </a:xfrm>
          <a:custGeom>
            <a:avLst/>
            <a:gdLst/>
            <a:ahLst/>
            <a:cxnLst/>
            <a:rect l="l" t="t" r="r" b="b"/>
            <a:pathLst>
              <a:path w="1043939" h="646430">
                <a:moveTo>
                  <a:pt x="0" y="0"/>
                </a:moveTo>
                <a:lnTo>
                  <a:pt x="1043939" y="0"/>
                </a:lnTo>
                <a:lnTo>
                  <a:pt x="1043939" y="646176"/>
                </a:lnTo>
                <a:lnTo>
                  <a:pt x="0" y="646176"/>
                </a:lnTo>
                <a:lnTo>
                  <a:pt x="0" y="0"/>
                </a:lnTo>
                <a:close/>
              </a:path>
            </a:pathLst>
          </a:custGeom>
          <a:solidFill>
            <a:srgbClr val="528235"/>
          </a:solidFill>
        </p:spPr>
        <p:txBody>
          <a:bodyPr wrap="square" lIns="0" tIns="0" rIns="0" bIns="0" rtlCol="0"/>
          <a:lstStyle/>
          <a:p/>
        </p:txBody>
      </p:sp>
      <p:sp>
        <p:nvSpPr>
          <p:cNvPr id="18" name="object 18"/>
          <p:cNvSpPr/>
          <p:nvPr/>
        </p:nvSpPr>
        <p:spPr>
          <a:xfrm>
            <a:off x="5307329" y="1323975"/>
            <a:ext cx="3810" cy="3810"/>
          </a:xfrm>
          <a:custGeom>
            <a:avLst/>
            <a:gdLst/>
            <a:ahLst/>
            <a:cxnLst/>
            <a:rect l="l" t="t" r="r" b="b"/>
            <a:pathLst>
              <a:path w="3810" h="3809">
                <a:moveTo>
                  <a:pt x="3810" y="3809"/>
                </a:moveTo>
                <a:lnTo>
                  <a:pt x="0" y="3809"/>
                </a:lnTo>
                <a:lnTo>
                  <a:pt x="3810" y="0"/>
                </a:lnTo>
                <a:lnTo>
                  <a:pt x="3810" y="3809"/>
                </a:lnTo>
                <a:close/>
              </a:path>
            </a:pathLst>
          </a:custGeom>
          <a:solidFill>
            <a:srgbClr val="6EAC46"/>
          </a:solidFill>
        </p:spPr>
        <p:txBody>
          <a:bodyPr wrap="square" lIns="0" tIns="0" rIns="0" bIns="0" rtlCol="0"/>
          <a:lstStyle/>
          <a:p/>
        </p:txBody>
      </p:sp>
      <p:sp>
        <p:nvSpPr>
          <p:cNvPr id="20" name="object 20"/>
          <p:cNvSpPr/>
          <p:nvPr/>
        </p:nvSpPr>
        <p:spPr>
          <a:xfrm>
            <a:off x="6350634" y="1323975"/>
            <a:ext cx="0" cy="645160"/>
          </a:xfrm>
          <a:custGeom>
            <a:avLst/>
            <a:gdLst/>
            <a:ahLst/>
            <a:cxnLst/>
            <a:rect l="l" t="t" r="r" b="b"/>
            <a:pathLst>
              <a:path h="645160">
                <a:moveTo>
                  <a:pt x="0" y="0"/>
                </a:moveTo>
                <a:lnTo>
                  <a:pt x="0" y="645160"/>
                </a:lnTo>
              </a:path>
            </a:pathLst>
          </a:custGeom>
          <a:ln w="7620">
            <a:solidFill>
              <a:srgbClr val="6EAC46"/>
            </a:solidFill>
          </a:ln>
        </p:spPr>
        <p:txBody>
          <a:bodyPr wrap="square" lIns="0" tIns="0" rIns="0" bIns="0" rtlCol="0"/>
          <a:lstStyle/>
          <a:p/>
        </p:txBody>
      </p:sp>
      <p:sp>
        <p:nvSpPr>
          <p:cNvPr id="21" name="object 21"/>
          <p:cNvSpPr/>
          <p:nvPr/>
        </p:nvSpPr>
        <p:spPr>
          <a:xfrm>
            <a:off x="6346825" y="1323975"/>
            <a:ext cx="7620" cy="3810"/>
          </a:xfrm>
          <a:custGeom>
            <a:avLst/>
            <a:gdLst/>
            <a:ahLst/>
            <a:cxnLst/>
            <a:rect l="l" t="t" r="r" b="b"/>
            <a:pathLst>
              <a:path w="7620" h="3809">
                <a:moveTo>
                  <a:pt x="7620" y="3809"/>
                </a:moveTo>
                <a:lnTo>
                  <a:pt x="3810" y="3809"/>
                </a:lnTo>
                <a:lnTo>
                  <a:pt x="0" y="0"/>
                </a:lnTo>
                <a:lnTo>
                  <a:pt x="7620" y="0"/>
                </a:lnTo>
                <a:lnTo>
                  <a:pt x="7620" y="3809"/>
                </a:lnTo>
                <a:close/>
              </a:path>
            </a:pathLst>
          </a:custGeom>
          <a:solidFill>
            <a:srgbClr val="6EAC46"/>
          </a:solidFill>
        </p:spPr>
        <p:txBody>
          <a:bodyPr wrap="square" lIns="0" tIns="0" rIns="0" bIns="0" rtlCol="0"/>
          <a:lstStyle/>
          <a:p/>
        </p:txBody>
      </p:sp>
      <p:sp>
        <p:nvSpPr>
          <p:cNvPr id="22" name="object 22"/>
          <p:cNvSpPr/>
          <p:nvPr/>
        </p:nvSpPr>
        <p:spPr>
          <a:xfrm>
            <a:off x="5307329" y="1965325"/>
            <a:ext cx="3810" cy="3810"/>
          </a:xfrm>
          <a:custGeom>
            <a:avLst/>
            <a:gdLst/>
            <a:ahLst/>
            <a:cxnLst/>
            <a:rect l="l" t="t" r="r" b="b"/>
            <a:pathLst>
              <a:path w="3810" h="3810">
                <a:moveTo>
                  <a:pt x="3810" y="3810"/>
                </a:moveTo>
                <a:lnTo>
                  <a:pt x="0" y="0"/>
                </a:lnTo>
                <a:lnTo>
                  <a:pt x="3810" y="0"/>
                </a:lnTo>
                <a:lnTo>
                  <a:pt x="3810" y="3810"/>
                </a:lnTo>
                <a:close/>
              </a:path>
            </a:pathLst>
          </a:custGeom>
          <a:solidFill>
            <a:srgbClr val="6EAC46"/>
          </a:solidFill>
        </p:spPr>
        <p:txBody>
          <a:bodyPr wrap="square" lIns="0" tIns="0" rIns="0" bIns="0" rtlCol="0"/>
          <a:lstStyle/>
          <a:p/>
        </p:txBody>
      </p:sp>
      <p:sp>
        <p:nvSpPr>
          <p:cNvPr id="23" name="object 23"/>
          <p:cNvSpPr/>
          <p:nvPr/>
        </p:nvSpPr>
        <p:spPr>
          <a:xfrm>
            <a:off x="5311140" y="1967229"/>
            <a:ext cx="1035685" cy="0"/>
          </a:xfrm>
          <a:custGeom>
            <a:avLst/>
            <a:gdLst/>
            <a:ahLst/>
            <a:cxnLst/>
            <a:rect l="l" t="t" r="r" b="b"/>
            <a:pathLst>
              <a:path w="1035685">
                <a:moveTo>
                  <a:pt x="0" y="0"/>
                </a:moveTo>
                <a:lnTo>
                  <a:pt x="1035685" y="0"/>
                </a:lnTo>
              </a:path>
            </a:pathLst>
          </a:custGeom>
          <a:ln w="3810">
            <a:solidFill>
              <a:srgbClr val="6EAC46"/>
            </a:solidFill>
          </a:ln>
        </p:spPr>
        <p:txBody>
          <a:bodyPr wrap="square" lIns="0" tIns="0" rIns="0" bIns="0" rtlCol="0"/>
          <a:lstStyle/>
          <a:p/>
        </p:txBody>
      </p:sp>
      <p:sp>
        <p:nvSpPr>
          <p:cNvPr id="24" name="object 24"/>
          <p:cNvSpPr/>
          <p:nvPr/>
        </p:nvSpPr>
        <p:spPr>
          <a:xfrm>
            <a:off x="6346825" y="1965325"/>
            <a:ext cx="7620" cy="3810"/>
          </a:xfrm>
          <a:custGeom>
            <a:avLst/>
            <a:gdLst/>
            <a:ahLst/>
            <a:cxnLst/>
            <a:rect l="l" t="t" r="r" b="b"/>
            <a:pathLst>
              <a:path w="7620" h="3810">
                <a:moveTo>
                  <a:pt x="7620" y="3810"/>
                </a:moveTo>
                <a:lnTo>
                  <a:pt x="0" y="3810"/>
                </a:lnTo>
                <a:lnTo>
                  <a:pt x="3810" y="0"/>
                </a:lnTo>
                <a:lnTo>
                  <a:pt x="7620" y="0"/>
                </a:lnTo>
                <a:lnTo>
                  <a:pt x="7620" y="3810"/>
                </a:lnTo>
                <a:close/>
              </a:path>
            </a:pathLst>
          </a:custGeom>
          <a:solidFill>
            <a:srgbClr val="6EAC46"/>
          </a:solidFill>
        </p:spPr>
        <p:txBody>
          <a:bodyPr wrap="square" lIns="0" tIns="0" rIns="0" bIns="0" rtlCol="0"/>
          <a:lstStyle/>
          <a:p/>
        </p:txBody>
      </p:sp>
      <p:sp>
        <p:nvSpPr>
          <p:cNvPr id="25" name="object 25"/>
          <p:cNvSpPr txBox="1"/>
          <p:nvPr/>
        </p:nvSpPr>
        <p:spPr>
          <a:xfrm>
            <a:off x="5125085" y="1268095"/>
            <a:ext cx="956945" cy="289560"/>
          </a:xfrm>
          <a:prstGeom prst="rect">
            <a:avLst/>
          </a:prstGeom>
        </p:spPr>
        <p:txBody>
          <a:bodyPr vert="horz" wrap="square" lIns="0" tIns="12700" rIns="0" bIns="0" rtlCol="0">
            <a:spAutoFit/>
          </a:bodyPr>
          <a:lstStyle/>
          <a:p>
            <a:pPr marL="12700">
              <a:lnSpc>
                <a:spcPct val="100000"/>
              </a:lnSpc>
              <a:spcBef>
                <a:spcPts val="100"/>
              </a:spcBef>
            </a:pPr>
            <a:r>
              <a:rPr lang="en-US" sz="1800" b="1" dirty="0">
                <a:solidFill>
                  <a:srgbClr val="FFFFFF"/>
                </a:solidFill>
                <a:latin typeface="宋体" panose="02010600030101010101" pitchFamily="2" charset="-122"/>
                <a:cs typeface="宋体" panose="02010600030101010101" pitchFamily="2" charset="-122"/>
              </a:rPr>
              <a:t>Customer</a:t>
            </a:r>
            <a:endParaRPr lang="en-US" sz="1800">
              <a:latin typeface="宋体" panose="02010600030101010101" pitchFamily="2" charset="-122"/>
              <a:cs typeface="宋体" panose="02010600030101010101" pitchFamily="2" charset="-122"/>
            </a:endParaRPr>
          </a:p>
        </p:txBody>
      </p:sp>
      <p:sp>
        <p:nvSpPr>
          <p:cNvPr id="26" name="object 26"/>
          <p:cNvSpPr txBox="1"/>
          <p:nvPr/>
        </p:nvSpPr>
        <p:spPr>
          <a:xfrm>
            <a:off x="5626100" y="1685289"/>
            <a:ext cx="404495" cy="228600"/>
          </a:xfrm>
          <a:prstGeom prst="rect">
            <a:avLst/>
          </a:prstGeom>
        </p:spPr>
        <p:txBody>
          <a:bodyPr vert="horz" wrap="square" lIns="0" tIns="0" rIns="0" bIns="0" rtlCol="0">
            <a:spAutoFit/>
          </a:bodyPr>
          <a:lstStyle/>
          <a:p>
            <a:pPr>
              <a:lnSpc>
                <a:spcPts val="1710"/>
              </a:lnSpc>
            </a:pPr>
            <a:r>
              <a:rPr sz="1800" b="1" spc="-10" dirty="0">
                <a:solidFill>
                  <a:srgbClr val="FFFFFF"/>
                </a:solidFill>
                <a:latin typeface="Calibri" panose="020F0502020204030204"/>
                <a:cs typeface="Calibri" panose="020F0502020204030204"/>
              </a:rPr>
              <a:t>e</a:t>
            </a:r>
            <a:r>
              <a:rPr sz="1800" b="1" spc="-30" dirty="0">
                <a:solidFill>
                  <a:srgbClr val="FFFFFF"/>
                </a:solidFill>
                <a:latin typeface="Calibri" panose="020F0502020204030204"/>
                <a:cs typeface="Calibri" panose="020F0502020204030204"/>
              </a:rPr>
              <a:t>n</a:t>
            </a:r>
            <a:r>
              <a:rPr sz="1800" b="1" dirty="0">
                <a:solidFill>
                  <a:srgbClr val="FFFFFF"/>
                </a:solidFill>
                <a:latin typeface="Calibri" panose="020F0502020204030204"/>
                <a:cs typeface="Calibri" panose="020F0502020204030204"/>
              </a:rPr>
              <a:t>ts</a:t>
            </a:r>
            <a:endParaRPr sz="1800">
              <a:latin typeface="Calibri" panose="020F0502020204030204"/>
              <a:cs typeface="Calibri" panose="020F0502020204030204"/>
            </a:endParaRPr>
          </a:p>
        </p:txBody>
      </p:sp>
      <p:sp>
        <p:nvSpPr>
          <p:cNvPr id="27" name="object 27"/>
          <p:cNvSpPr/>
          <p:nvPr/>
        </p:nvSpPr>
        <p:spPr>
          <a:xfrm>
            <a:off x="8312048" y="4617072"/>
            <a:ext cx="90906" cy="96164"/>
          </a:xfrm>
          <a:prstGeom prst="rect">
            <a:avLst/>
          </a:prstGeom>
          <a:blipFill>
            <a:blip r:embed="rId3" cstate="print"/>
            <a:stretch>
              <a:fillRect/>
            </a:stretch>
          </a:blipFill>
        </p:spPr>
        <p:txBody>
          <a:bodyPr wrap="square" lIns="0" tIns="0" rIns="0" bIns="0" rtlCol="0"/>
          <a:lstStyle/>
          <a:p/>
        </p:txBody>
      </p:sp>
      <p:sp>
        <p:nvSpPr>
          <p:cNvPr id="28" name="object 28"/>
          <p:cNvSpPr/>
          <p:nvPr/>
        </p:nvSpPr>
        <p:spPr>
          <a:xfrm>
            <a:off x="4874590" y="4656315"/>
            <a:ext cx="3513454" cy="294640"/>
          </a:xfrm>
          <a:custGeom>
            <a:avLst/>
            <a:gdLst/>
            <a:ahLst/>
            <a:cxnLst/>
            <a:rect l="l" t="t" r="r" b="b"/>
            <a:pathLst>
              <a:path w="3513454" h="294639">
                <a:moveTo>
                  <a:pt x="609" y="294131"/>
                </a:moveTo>
                <a:lnTo>
                  <a:pt x="0" y="286537"/>
                </a:lnTo>
                <a:lnTo>
                  <a:pt x="3506457" y="0"/>
                </a:lnTo>
                <a:lnTo>
                  <a:pt x="3513302" y="3276"/>
                </a:lnTo>
                <a:lnTo>
                  <a:pt x="3507117" y="7594"/>
                </a:lnTo>
                <a:lnTo>
                  <a:pt x="609" y="294131"/>
                </a:lnTo>
                <a:close/>
              </a:path>
            </a:pathLst>
          </a:custGeom>
          <a:solidFill>
            <a:srgbClr val="005290"/>
          </a:solidFill>
        </p:spPr>
        <p:txBody>
          <a:bodyPr wrap="square" lIns="0" tIns="0" rIns="0" bIns="0" rtlCol="0"/>
          <a:lstStyle/>
          <a:p/>
        </p:txBody>
      </p:sp>
      <p:sp>
        <p:nvSpPr>
          <p:cNvPr id="29" name="object 29"/>
          <p:cNvSpPr/>
          <p:nvPr/>
        </p:nvSpPr>
        <p:spPr>
          <a:xfrm>
            <a:off x="8381707" y="4659591"/>
            <a:ext cx="14604" cy="4445"/>
          </a:xfrm>
          <a:custGeom>
            <a:avLst/>
            <a:gdLst/>
            <a:ahLst/>
            <a:cxnLst/>
            <a:rect l="l" t="t" r="r" b="b"/>
            <a:pathLst>
              <a:path w="14604" h="4445">
                <a:moveTo>
                  <a:pt x="0" y="4318"/>
                </a:moveTo>
                <a:lnTo>
                  <a:pt x="6184" y="0"/>
                </a:lnTo>
                <a:lnTo>
                  <a:pt x="12065" y="2819"/>
                </a:lnTo>
                <a:lnTo>
                  <a:pt x="13995" y="2819"/>
                </a:lnTo>
                <a:lnTo>
                  <a:pt x="14020" y="3175"/>
                </a:lnTo>
                <a:lnTo>
                  <a:pt x="0" y="4318"/>
                </a:lnTo>
                <a:close/>
              </a:path>
            </a:pathLst>
          </a:custGeom>
          <a:solidFill>
            <a:srgbClr val="005290"/>
          </a:solidFill>
        </p:spPr>
        <p:txBody>
          <a:bodyPr wrap="square" lIns="0" tIns="0" rIns="0" bIns="0" rtlCol="0"/>
          <a:lstStyle/>
          <a:p/>
        </p:txBody>
      </p:sp>
      <p:sp>
        <p:nvSpPr>
          <p:cNvPr id="30" name="object 30"/>
          <p:cNvSpPr/>
          <p:nvPr/>
        </p:nvSpPr>
        <p:spPr>
          <a:xfrm>
            <a:off x="3147060" y="4968912"/>
            <a:ext cx="89484" cy="96354"/>
          </a:xfrm>
          <a:prstGeom prst="rect">
            <a:avLst/>
          </a:prstGeom>
          <a:blipFill>
            <a:blip r:embed="rId4" cstate="print"/>
            <a:stretch>
              <a:fillRect/>
            </a:stretch>
          </a:blipFill>
        </p:spPr>
        <p:txBody>
          <a:bodyPr wrap="square" lIns="0" tIns="0" rIns="0" bIns="0" rtlCol="0"/>
          <a:lstStyle/>
          <a:p/>
        </p:txBody>
      </p:sp>
      <p:sp>
        <p:nvSpPr>
          <p:cNvPr id="31" name="object 31"/>
          <p:cNvSpPr/>
          <p:nvPr/>
        </p:nvSpPr>
        <p:spPr>
          <a:xfrm>
            <a:off x="3162173" y="5010493"/>
            <a:ext cx="1569085" cy="78740"/>
          </a:xfrm>
          <a:custGeom>
            <a:avLst/>
            <a:gdLst/>
            <a:ahLst/>
            <a:cxnLst/>
            <a:rect l="l" t="t" r="r" b="b"/>
            <a:pathLst>
              <a:path w="1569085" h="78739">
                <a:moveTo>
                  <a:pt x="1568399" y="78397"/>
                </a:moveTo>
                <a:lnTo>
                  <a:pt x="6362" y="7620"/>
                </a:lnTo>
                <a:lnTo>
                  <a:pt x="0" y="3517"/>
                </a:lnTo>
                <a:lnTo>
                  <a:pt x="6705" y="0"/>
                </a:lnTo>
                <a:lnTo>
                  <a:pt x="1568754" y="70777"/>
                </a:lnTo>
                <a:lnTo>
                  <a:pt x="1568399" y="78397"/>
                </a:lnTo>
                <a:close/>
              </a:path>
            </a:pathLst>
          </a:custGeom>
          <a:solidFill>
            <a:srgbClr val="005290"/>
          </a:solidFill>
        </p:spPr>
        <p:txBody>
          <a:bodyPr wrap="square" lIns="0" tIns="0" rIns="0" bIns="0" rtlCol="0"/>
          <a:lstStyle/>
          <a:p/>
        </p:txBody>
      </p:sp>
      <p:sp>
        <p:nvSpPr>
          <p:cNvPr id="32" name="object 32"/>
          <p:cNvSpPr/>
          <p:nvPr/>
        </p:nvSpPr>
        <p:spPr>
          <a:xfrm>
            <a:off x="3156381" y="5014010"/>
            <a:ext cx="10795" cy="3175"/>
          </a:xfrm>
          <a:custGeom>
            <a:avLst/>
            <a:gdLst/>
            <a:ahLst/>
            <a:cxnLst/>
            <a:rect l="l" t="t" r="r" b="b"/>
            <a:pathLst>
              <a:path w="10794" h="3175">
                <a:moveTo>
                  <a:pt x="10490" y="3035"/>
                </a:moveTo>
                <a:lnTo>
                  <a:pt x="0" y="3035"/>
                </a:lnTo>
                <a:lnTo>
                  <a:pt x="5791" y="0"/>
                </a:lnTo>
                <a:lnTo>
                  <a:pt x="10490" y="3035"/>
                </a:lnTo>
                <a:close/>
              </a:path>
            </a:pathLst>
          </a:custGeom>
          <a:solidFill>
            <a:srgbClr val="005290"/>
          </a:solidFill>
        </p:spPr>
        <p:txBody>
          <a:bodyPr wrap="square" lIns="0" tIns="0" rIns="0" bIns="0" rtlCol="0"/>
          <a:lstStyle/>
          <a:p/>
        </p:txBody>
      </p:sp>
      <p:sp>
        <p:nvSpPr>
          <p:cNvPr id="33" name="object 33"/>
          <p:cNvSpPr/>
          <p:nvPr/>
        </p:nvSpPr>
        <p:spPr>
          <a:xfrm>
            <a:off x="8195310" y="4645025"/>
            <a:ext cx="2773045" cy="546735"/>
          </a:xfrm>
          <a:custGeom>
            <a:avLst/>
            <a:gdLst/>
            <a:ahLst/>
            <a:cxnLst/>
            <a:rect l="l" t="t" r="r" b="b"/>
            <a:pathLst>
              <a:path w="1562100" h="368935">
                <a:moveTo>
                  <a:pt x="0" y="0"/>
                </a:moveTo>
                <a:lnTo>
                  <a:pt x="1562100" y="0"/>
                </a:lnTo>
                <a:lnTo>
                  <a:pt x="1562100" y="368808"/>
                </a:lnTo>
                <a:lnTo>
                  <a:pt x="0" y="368808"/>
                </a:lnTo>
                <a:lnTo>
                  <a:pt x="0" y="0"/>
                </a:lnTo>
                <a:close/>
              </a:path>
            </a:pathLst>
          </a:custGeom>
          <a:solidFill>
            <a:srgbClr val="528235"/>
          </a:solidFill>
        </p:spPr>
        <p:txBody>
          <a:bodyPr wrap="square" lIns="0" tIns="0" rIns="0" bIns="0" rtlCol="0"/>
          <a:lstStyle/>
          <a:p/>
        </p:txBody>
      </p:sp>
      <p:sp>
        <p:nvSpPr>
          <p:cNvPr id="35" name="object 35"/>
          <p:cNvSpPr/>
          <p:nvPr/>
        </p:nvSpPr>
        <p:spPr>
          <a:xfrm>
            <a:off x="8047990" y="4731384"/>
            <a:ext cx="3810" cy="3810"/>
          </a:xfrm>
          <a:custGeom>
            <a:avLst/>
            <a:gdLst/>
            <a:ahLst/>
            <a:cxnLst/>
            <a:rect l="l" t="t" r="r" b="b"/>
            <a:pathLst>
              <a:path w="3809" h="3810">
                <a:moveTo>
                  <a:pt x="3809" y="3810"/>
                </a:moveTo>
                <a:lnTo>
                  <a:pt x="0" y="3810"/>
                </a:lnTo>
                <a:lnTo>
                  <a:pt x="3809" y="0"/>
                </a:lnTo>
                <a:lnTo>
                  <a:pt x="3809" y="3810"/>
                </a:lnTo>
                <a:close/>
              </a:path>
            </a:pathLst>
          </a:custGeom>
          <a:solidFill>
            <a:srgbClr val="6EAC46"/>
          </a:solidFill>
        </p:spPr>
        <p:txBody>
          <a:bodyPr wrap="square" lIns="0" tIns="0" rIns="0" bIns="0" rtlCol="0"/>
          <a:lstStyle/>
          <a:p/>
        </p:txBody>
      </p:sp>
      <p:sp>
        <p:nvSpPr>
          <p:cNvPr id="37" name="object 37"/>
          <p:cNvSpPr/>
          <p:nvPr/>
        </p:nvSpPr>
        <p:spPr>
          <a:xfrm flipH="1" flipV="1">
            <a:off x="9610725" y="5027930"/>
            <a:ext cx="1830705" cy="76200"/>
          </a:xfrm>
          <a:custGeom>
            <a:avLst/>
            <a:gdLst/>
            <a:ahLst/>
            <a:cxnLst/>
            <a:rect l="l" t="t" r="r" b="b"/>
            <a:pathLst>
              <a:path h="368300">
                <a:moveTo>
                  <a:pt x="0" y="0"/>
                </a:moveTo>
                <a:lnTo>
                  <a:pt x="0" y="368300"/>
                </a:lnTo>
              </a:path>
            </a:pathLst>
          </a:custGeom>
          <a:ln w="7620">
            <a:solidFill>
              <a:srgbClr val="6EAC46"/>
            </a:solidFill>
          </a:ln>
        </p:spPr>
        <p:txBody>
          <a:bodyPr wrap="square" lIns="0" tIns="0" rIns="0" bIns="0" rtlCol="0"/>
          <a:lstStyle/>
          <a:p/>
        </p:txBody>
      </p:sp>
      <p:sp>
        <p:nvSpPr>
          <p:cNvPr id="38" name="object 38"/>
          <p:cNvSpPr/>
          <p:nvPr/>
        </p:nvSpPr>
        <p:spPr>
          <a:xfrm>
            <a:off x="9606280" y="4731384"/>
            <a:ext cx="7620" cy="3810"/>
          </a:xfrm>
          <a:custGeom>
            <a:avLst/>
            <a:gdLst/>
            <a:ahLst/>
            <a:cxnLst/>
            <a:rect l="l" t="t" r="r" b="b"/>
            <a:pathLst>
              <a:path w="7620" h="3810">
                <a:moveTo>
                  <a:pt x="7620" y="3810"/>
                </a:moveTo>
                <a:lnTo>
                  <a:pt x="3810" y="3810"/>
                </a:lnTo>
                <a:lnTo>
                  <a:pt x="0" y="0"/>
                </a:lnTo>
                <a:lnTo>
                  <a:pt x="7620" y="0"/>
                </a:lnTo>
                <a:lnTo>
                  <a:pt x="7620" y="3810"/>
                </a:lnTo>
                <a:close/>
              </a:path>
            </a:pathLst>
          </a:custGeom>
          <a:solidFill>
            <a:srgbClr val="6EAC46"/>
          </a:solidFill>
        </p:spPr>
        <p:txBody>
          <a:bodyPr wrap="square" lIns="0" tIns="0" rIns="0" bIns="0" rtlCol="0"/>
          <a:lstStyle/>
          <a:p/>
        </p:txBody>
      </p:sp>
      <p:sp>
        <p:nvSpPr>
          <p:cNvPr id="39" name="object 39"/>
          <p:cNvSpPr/>
          <p:nvPr/>
        </p:nvSpPr>
        <p:spPr>
          <a:xfrm>
            <a:off x="8047990" y="5095875"/>
            <a:ext cx="3810" cy="3810"/>
          </a:xfrm>
          <a:custGeom>
            <a:avLst/>
            <a:gdLst/>
            <a:ahLst/>
            <a:cxnLst/>
            <a:rect l="l" t="t" r="r" b="b"/>
            <a:pathLst>
              <a:path w="3809" h="3810">
                <a:moveTo>
                  <a:pt x="3809" y="3810"/>
                </a:moveTo>
                <a:lnTo>
                  <a:pt x="0" y="0"/>
                </a:lnTo>
                <a:lnTo>
                  <a:pt x="3809" y="0"/>
                </a:lnTo>
                <a:lnTo>
                  <a:pt x="3809" y="3810"/>
                </a:lnTo>
                <a:close/>
              </a:path>
            </a:pathLst>
          </a:custGeom>
          <a:solidFill>
            <a:srgbClr val="6EAC46"/>
          </a:solidFill>
        </p:spPr>
        <p:txBody>
          <a:bodyPr wrap="square" lIns="0" tIns="0" rIns="0" bIns="0" rtlCol="0"/>
          <a:lstStyle/>
          <a:p/>
        </p:txBody>
      </p:sp>
      <p:sp>
        <p:nvSpPr>
          <p:cNvPr id="41" name="object 41"/>
          <p:cNvSpPr/>
          <p:nvPr/>
        </p:nvSpPr>
        <p:spPr>
          <a:xfrm>
            <a:off x="9606280" y="5095875"/>
            <a:ext cx="7620" cy="3810"/>
          </a:xfrm>
          <a:custGeom>
            <a:avLst/>
            <a:gdLst/>
            <a:ahLst/>
            <a:cxnLst/>
            <a:rect l="l" t="t" r="r" b="b"/>
            <a:pathLst>
              <a:path w="7620" h="3810">
                <a:moveTo>
                  <a:pt x="7620" y="3810"/>
                </a:moveTo>
                <a:lnTo>
                  <a:pt x="0" y="3810"/>
                </a:lnTo>
                <a:lnTo>
                  <a:pt x="3810" y="0"/>
                </a:lnTo>
                <a:lnTo>
                  <a:pt x="7620" y="0"/>
                </a:lnTo>
                <a:lnTo>
                  <a:pt x="7620" y="3810"/>
                </a:lnTo>
                <a:close/>
              </a:path>
            </a:pathLst>
          </a:custGeom>
          <a:solidFill>
            <a:srgbClr val="6EAC46"/>
          </a:solidFill>
        </p:spPr>
        <p:txBody>
          <a:bodyPr wrap="square" lIns="0" tIns="0" rIns="0" bIns="0" rtlCol="0"/>
          <a:lstStyle/>
          <a:p/>
        </p:txBody>
      </p:sp>
      <p:sp>
        <p:nvSpPr>
          <p:cNvPr id="42" name="object 42"/>
          <p:cNvSpPr/>
          <p:nvPr/>
        </p:nvSpPr>
        <p:spPr>
          <a:xfrm>
            <a:off x="860425" y="4047490"/>
            <a:ext cx="2713990" cy="568960"/>
          </a:xfrm>
          <a:custGeom>
            <a:avLst/>
            <a:gdLst/>
            <a:ahLst/>
            <a:cxnLst/>
            <a:rect l="l" t="t" r="r" b="b"/>
            <a:pathLst>
              <a:path w="1562100" h="368935">
                <a:moveTo>
                  <a:pt x="0" y="0"/>
                </a:moveTo>
                <a:lnTo>
                  <a:pt x="1562099" y="0"/>
                </a:lnTo>
                <a:lnTo>
                  <a:pt x="1562099" y="368808"/>
                </a:lnTo>
                <a:lnTo>
                  <a:pt x="0" y="368808"/>
                </a:lnTo>
                <a:lnTo>
                  <a:pt x="0" y="0"/>
                </a:lnTo>
                <a:close/>
              </a:path>
            </a:pathLst>
          </a:custGeom>
          <a:solidFill>
            <a:srgbClr val="528235"/>
          </a:solidFill>
        </p:spPr>
        <p:txBody>
          <a:bodyPr wrap="square" lIns="0" tIns="0" rIns="0" bIns="0" rtlCol="0"/>
          <a:lstStyle/>
          <a:p/>
        </p:txBody>
      </p:sp>
      <p:sp>
        <p:nvSpPr>
          <p:cNvPr id="44" name="object 44"/>
          <p:cNvSpPr/>
          <p:nvPr/>
        </p:nvSpPr>
        <p:spPr>
          <a:xfrm>
            <a:off x="1270635" y="3997959"/>
            <a:ext cx="3810" cy="3810"/>
          </a:xfrm>
          <a:custGeom>
            <a:avLst/>
            <a:gdLst/>
            <a:ahLst/>
            <a:cxnLst/>
            <a:rect l="l" t="t" r="r" b="b"/>
            <a:pathLst>
              <a:path w="3809" h="3810">
                <a:moveTo>
                  <a:pt x="3809" y="3810"/>
                </a:moveTo>
                <a:lnTo>
                  <a:pt x="0" y="3810"/>
                </a:lnTo>
                <a:lnTo>
                  <a:pt x="3809" y="0"/>
                </a:lnTo>
                <a:lnTo>
                  <a:pt x="3809" y="3810"/>
                </a:lnTo>
                <a:close/>
              </a:path>
            </a:pathLst>
          </a:custGeom>
          <a:solidFill>
            <a:srgbClr val="6EAC46"/>
          </a:solidFill>
        </p:spPr>
        <p:txBody>
          <a:bodyPr wrap="square" lIns="0" tIns="0" rIns="0" bIns="0" rtlCol="0"/>
          <a:lstStyle/>
          <a:p/>
        </p:txBody>
      </p:sp>
      <p:sp>
        <p:nvSpPr>
          <p:cNvPr id="47" name="object 47"/>
          <p:cNvSpPr/>
          <p:nvPr/>
        </p:nvSpPr>
        <p:spPr>
          <a:xfrm>
            <a:off x="2828925" y="3997959"/>
            <a:ext cx="7620" cy="3810"/>
          </a:xfrm>
          <a:custGeom>
            <a:avLst/>
            <a:gdLst/>
            <a:ahLst/>
            <a:cxnLst/>
            <a:rect l="l" t="t" r="r" b="b"/>
            <a:pathLst>
              <a:path w="7619" h="3810">
                <a:moveTo>
                  <a:pt x="7619" y="3810"/>
                </a:moveTo>
                <a:lnTo>
                  <a:pt x="3810" y="3810"/>
                </a:lnTo>
                <a:lnTo>
                  <a:pt x="0" y="0"/>
                </a:lnTo>
                <a:lnTo>
                  <a:pt x="7619" y="0"/>
                </a:lnTo>
                <a:lnTo>
                  <a:pt x="7619" y="3810"/>
                </a:lnTo>
                <a:close/>
              </a:path>
            </a:pathLst>
          </a:custGeom>
          <a:solidFill>
            <a:srgbClr val="6EAC46"/>
          </a:solidFill>
        </p:spPr>
        <p:txBody>
          <a:bodyPr wrap="square" lIns="0" tIns="0" rIns="0" bIns="0" rtlCol="0"/>
          <a:lstStyle/>
          <a:p/>
        </p:txBody>
      </p:sp>
      <p:sp>
        <p:nvSpPr>
          <p:cNvPr id="48" name="object 48"/>
          <p:cNvSpPr/>
          <p:nvPr/>
        </p:nvSpPr>
        <p:spPr>
          <a:xfrm>
            <a:off x="1270635" y="4362450"/>
            <a:ext cx="3810" cy="3810"/>
          </a:xfrm>
          <a:custGeom>
            <a:avLst/>
            <a:gdLst/>
            <a:ahLst/>
            <a:cxnLst/>
            <a:rect l="l" t="t" r="r" b="b"/>
            <a:pathLst>
              <a:path w="3809" h="3810">
                <a:moveTo>
                  <a:pt x="3809" y="3810"/>
                </a:moveTo>
                <a:lnTo>
                  <a:pt x="0" y="0"/>
                </a:lnTo>
                <a:lnTo>
                  <a:pt x="3809" y="0"/>
                </a:lnTo>
                <a:lnTo>
                  <a:pt x="3809" y="3810"/>
                </a:lnTo>
                <a:close/>
              </a:path>
            </a:pathLst>
          </a:custGeom>
          <a:solidFill>
            <a:srgbClr val="6EAC46"/>
          </a:solidFill>
        </p:spPr>
        <p:txBody>
          <a:bodyPr wrap="square" lIns="0" tIns="0" rIns="0" bIns="0" rtlCol="0"/>
          <a:lstStyle/>
          <a:p/>
        </p:txBody>
      </p:sp>
      <p:sp>
        <p:nvSpPr>
          <p:cNvPr id="50" name="object 50"/>
          <p:cNvSpPr/>
          <p:nvPr/>
        </p:nvSpPr>
        <p:spPr>
          <a:xfrm>
            <a:off x="2328545" y="4358640"/>
            <a:ext cx="7620" cy="3810"/>
          </a:xfrm>
          <a:custGeom>
            <a:avLst/>
            <a:gdLst/>
            <a:ahLst/>
            <a:cxnLst/>
            <a:rect l="l" t="t" r="r" b="b"/>
            <a:pathLst>
              <a:path w="7619" h="3810">
                <a:moveTo>
                  <a:pt x="7619" y="3810"/>
                </a:moveTo>
                <a:lnTo>
                  <a:pt x="0" y="3810"/>
                </a:lnTo>
                <a:lnTo>
                  <a:pt x="3810" y="0"/>
                </a:lnTo>
                <a:lnTo>
                  <a:pt x="7619" y="0"/>
                </a:lnTo>
                <a:lnTo>
                  <a:pt x="7619" y="3810"/>
                </a:lnTo>
                <a:close/>
              </a:path>
            </a:pathLst>
          </a:custGeom>
          <a:solidFill>
            <a:srgbClr val="6EAC46"/>
          </a:solidFill>
        </p:spPr>
        <p:txBody>
          <a:bodyPr wrap="square" lIns="0" tIns="0" rIns="0" bIns="0" rtlCol="0"/>
          <a:lstStyle/>
          <a:p/>
        </p:txBody>
      </p:sp>
      <p:sp>
        <p:nvSpPr>
          <p:cNvPr id="51" name="object 51"/>
          <p:cNvSpPr txBox="1"/>
          <p:nvPr/>
        </p:nvSpPr>
        <p:spPr>
          <a:xfrm>
            <a:off x="912495" y="4047490"/>
            <a:ext cx="2661920" cy="566420"/>
          </a:xfrm>
          <a:prstGeom prst="rect">
            <a:avLst/>
          </a:prstGeom>
        </p:spPr>
        <p:txBody>
          <a:bodyPr vert="horz" wrap="square" lIns="0" tIns="12700" rIns="0" bIns="0" rtlCol="0">
            <a:spAutoFit/>
          </a:bodyPr>
          <a:lstStyle/>
          <a:p>
            <a:pPr marL="90805">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Overseas Hospital Partner</a:t>
            </a:r>
            <a:endParaRPr sz="1800" b="1" dirty="0">
              <a:solidFill>
                <a:srgbClr val="FFFFFF"/>
              </a:solidFill>
              <a:latin typeface="宋体" panose="02010600030101010101" pitchFamily="2" charset="-122"/>
              <a:cs typeface="宋体" panose="02010600030101010101" pitchFamily="2" charset="-122"/>
            </a:endParaRPr>
          </a:p>
        </p:txBody>
      </p:sp>
      <p:sp>
        <p:nvSpPr>
          <p:cNvPr id="52" name="object 52"/>
          <p:cNvSpPr txBox="1"/>
          <p:nvPr/>
        </p:nvSpPr>
        <p:spPr>
          <a:xfrm>
            <a:off x="1233805" y="5001895"/>
            <a:ext cx="2197100" cy="566420"/>
          </a:xfrm>
          <a:prstGeom prst="rect">
            <a:avLst/>
          </a:prstGeom>
        </p:spPr>
        <p:txBody>
          <a:bodyPr vert="horz" wrap="square" lIns="0" tIns="12700" rIns="0" bIns="0" rtlCol="0">
            <a:spAutoFit/>
          </a:bodyPr>
          <a:lstStyle/>
          <a:p>
            <a:pPr marL="12700">
              <a:lnSpc>
                <a:spcPct val="100000"/>
              </a:lnSpc>
              <a:spcBef>
                <a:spcPts val="100"/>
              </a:spcBef>
            </a:pPr>
            <a:r>
              <a:rPr lang="en-US" sz="1800" dirty="0">
                <a:latin typeface="宋体" panose="02010600030101010101" pitchFamily="2" charset="-122"/>
                <a:cs typeface="宋体" panose="02010600030101010101" pitchFamily="2" charset="-122"/>
              </a:rPr>
              <a:t>Singapore Mount Elizabeth Hospital</a:t>
            </a:r>
            <a:endParaRPr sz="1800">
              <a:latin typeface="宋体" panose="02010600030101010101" pitchFamily="2" charset="-122"/>
              <a:cs typeface="宋体" panose="02010600030101010101" pitchFamily="2" charset="-122"/>
            </a:endParaRPr>
          </a:p>
        </p:txBody>
      </p:sp>
      <p:sp>
        <p:nvSpPr>
          <p:cNvPr id="53" name="object 53"/>
          <p:cNvSpPr txBox="1"/>
          <p:nvPr/>
        </p:nvSpPr>
        <p:spPr>
          <a:xfrm>
            <a:off x="1233805" y="6149975"/>
            <a:ext cx="2289175" cy="566420"/>
          </a:xfrm>
          <a:prstGeom prst="rect">
            <a:avLst/>
          </a:prstGeom>
        </p:spPr>
        <p:txBody>
          <a:bodyPr vert="horz" wrap="square" lIns="0" tIns="12700" rIns="0" bIns="0" rtlCol="0">
            <a:spAutoFit/>
          </a:bodyPr>
          <a:lstStyle/>
          <a:p>
            <a:pPr marL="12700">
              <a:lnSpc>
                <a:spcPct val="100000"/>
              </a:lnSpc>
              <a:spcBef>
                <a:spcPts val="100"/>
              </a:spcBef>
            </a:pPr>
            <a:r>
              <a:rPr lang="en-US" sz="1800">
                <a:latin typeface="宋体" panose="02010600030101010101" pitchFamily="2" charset="-122"/>
                <a:cs typeface="宋体" panose="02010600030101010101" pitchFamily="2" charset="-122"/>
              </a:rPr>
              <a:t>Singapore Gleneagle Hospital</a:t>
            </a:r>
            <a:endParaRPr lang="en-US" sz="1800">
              <a:latin typeface="宋体" panose="02010600030101010101" pitchFamily="2" charset="-122"/>
              <a:cs typeface="宋体" panose="02010600030101010101" pitchFamily="2" charset="-122"/>
            </a:endParaRPr>
          </a:p>
        </p:txBody>
      </p:sp>
      <p:sp>
        <p:nvSpPr>
          <p:cNvPr id="54" name="object 54"/>
          <p:cNvSpPr/>
          <p:nvPr/>
        </p:nvSpPr>
        <p:spPr>
          <a:xfrm>
            <a:off x="3985259" y="3997452"/>
            <a:ext cx="420624" cy="420624"/>
          </a:xfrm>
          <a:prstGeom prst="rect">
            <a:avLst/>
          </a:prstGeom>
          <a:blipFill>
            <a:blip r:embed="rId5" cstate="print"/>
            <a:stretch>
              <a:fillRect/>
            </a:stretch>
          </a:blipFill>
        </p:spPr>
        <p:txBody>
          <a:bodyPr wrap="square" lIns="0" tIns="0" rIns="0" bIns="0" rtlCol="0"/>
          <a:lstStyle/>
          <a:p/>
        </p:txBody>
      </p:sp>
      <p:sp>
        <p:nvSpPr>
          <p:cNvPr id="55" name="object 55"/>
          <p:cNvSpPr/>
          <p:nvPr/>
        </p:nvSpPr>
        <p:spPr>
          <a:xfrm>
            <a:off x="6890448" y="5297843"/>
            <a:ext cx="1426210" cy="220345"/>
          </a:xfrm>
          <a:custGeom>
            <a:avLst/>
            <a:gdLst/>
            <a:ahLst/>
            <a:cxnLst/>
            <a:rect l="l" t="t" r="r" b="b"/>
            <a:pathLst>
              <a:path w="1426209" h="220345">
                <a:moveTo>
                  <a:pt x="1418780" y="220217"/>
                </a:moveTo>
                <a:lnTo>
                  <a:pt x="0" y="7543"/>
                </a:lnTo>
                <a:lnTo>
                  <a:pt x="1130" y="0"/>
                </a:lnTo>
                <a:lnTo>
                  <a:pt x="1419885" y="212686"/>
                </a:lnTo>
                <a:lnTo>
                  <a:pt x="1425790" y="217436"/>
                </a:lnTo>
                <a:lnTo>
                  <a:pt x="1418780" y="220217"/>
                </a:lnTo>
                <a:close/>
              </a:path>
            </a:pathLst>
          </a:custGeom>
          <a:solidFill>
            <a:srgbClr val="005290"/>
          </a:solidFill>
        </p:spPr>
        <p:txBody>
          <a:bodyPr wrap="square" lIns="0" tIns="0" rIns="0" bIns="0" rtlCol="0"/>
          <a:lstStyle/>
          <a:p/>
        </p:txBody>
      </p:sp>
      <p:sp>
        <p:nvSpPr>
          <p:cNvPr id="56" name="object 56"/>
          <p:cNvSpPr/>
          <p:nvPr/>
        </p:nvSpPr>
        <p:spPr>
          <a:xfrm>
            <a:off x="8237969" y="5457355"/>
            <a:ext cx="93230" cy="95503"/>
          </a:xfrm>
          <a:prstGeom prst="rect">
            <a:avLst/>
          </a:prstGeom>
          <a:blipFill>
            <a:blip r:embed="rId6" cstate="print"/>
            <a:stretch>
              <a:fillRect/>
            </a:stretch>
          </a:blipFill>
        </p:spPr>
        <p:txBody>
          <a:bodyPr wrap="square" lIns="0" tIns="0" rIns="0" bIns="0" rtlCol="0"/>
          <a:lstStyle/>
          <a:p/>
        </p:txBody>
      </p:sp>
      <p:sp>
        <p:nvSpPr>
          <p:cNvPr id="57" name="object 57"/>
          <p:cNvSpPr/>
          <p:nvPr/>
        </p:nvSpPr>
        <p:spPr>
          <a:xfrm>
            <a:off x="3156521" y="5553379"/>
            <a:ext cx="1925320" cy="826769"/>
          </a:xfrm>
          <a:custGeom>
            <a:avLst/>
            <a:gdLst/>
            <a:ahLst/>
            <a:cxnLst/>
            <a:rect l="l" t="t" r="r" b="b"/>
            <a:pathLst>
              <a:path w="1925320" h="826770">
                <a:moveTo>
                  <a:pt x="7505" y="826528"/>
                </a:moveTo>
                <a:lnTo>
                  <a:pt x="0" y="825601"/>
                </a:lnTo>
                <a:lnTo>
                  <a:pt x="4508" y="819530"/>
                </a:lnTo>
                <a:lnTo>
                  <a:pt x="1921979" y="0"/>
                </a:lnTo>
                <a:lnTo>
                  <a:pt x="1924977" y="7010"/>
                </a:lnTo>
                <a:lnTo>
                  <a:pt x="7505" y="826528"/>
                </a:lnTo>
                <a:close/>
              </a:path>
            </a:pathLst>
          </a:custGeom>
          <a:solidFill>
            <a:srgbClr val="005290"/>
          </a:solidFill>
        </p:spPr>
        <p:txBody>
          <a:bodyPr wrap="square" lIns="0" tIns="0" rIns="0" bIns="0" rtlCol="0"/>
          <a:lstStyle/>
          <a:p/>
        </p:txBody>
      </p:sp>
      <p:sp>
        <p:nvSpPr>
          <p:cNvPr id="58" name="object 58"/>
          <p:cNvSpPr/>
          <p:nvPr/>
        </p:nvSpPr>
        <p:spPr>
          <a:xfrm>
            <a:off x="3142614" y="6307366"/>
            <a:ext cx="98272" cy="89293"/>
          </a:xfrm>
          <a:prstGeom prst="rect">
            <a:avLst/>
          </a:prstGeom>
          <a:blipFill>
            <a:blip r:embed="rId7" cstate="print"/>
            <a:stretch>
              <a:fillRect/>
            </a:stretch>
          </a:blipFill>
        </p:spPr>
        <p:txBody>
          <a:bodyPr wrap="square" lIns="0" tIns="0" rIns="0" bIns="0" rtlCol="0"/>
          <a:lstStyle/>
          <a:p/>
        </p:txBody>
      </p:sp>
      <p:sp>
        <p:nvSpPr>
          <p:cNvPr id="59" name="object 59"/>
          <p:cNvSpPr/>
          <p:nvPr/>
        </p:nvSpPr>
        <p:spPr>
          <a:xfrm>
            <a:off x="4446905" y="1557655"/>
            <a:ext cx="2760980" cy="2232660"/>
          </a:xfrm>
          <a:prstGeom prst="rect">
            <a:avLst/>
          </a:prstGeom>
          <a:blipFill>
            <a:blip r:embed="rId8" cstate="print"/>
            <a:stretch>
              <a:fillRect/>
            </a:stretch>
          </a:blipFill>
        </p:spPr>
        <p:txBody>
          <a:bodyPr wrap="square" lIns="0" tIns="0" rIns="0" bIns="0" rtlCol="0"/>
          <a:lstStyle/>
          <a:p/>
        </p:txBody>
      </p:sp>
      <p:sp>
        <p:nvSpPr>
          <p:cNvPr id="60" name="object 60"/>
          <p:cNvSpPr/>
          <p:nvPr/>
        </p:nvSpPr>
        <p:spPr>
          <a:xfrm>
            <a:off x="6201155" y="1091183"/>
            <a:ext cx="473964" cy="473963"/>
          </a:xfrm>
          <a:prstGeom prst="rect">
            <a:avLst/>
          </a:prstGeom>
          <a:blipFill>
            <a:blip r:embed="rId9" cstate="print"/>
            <a:stretch>
              <a:fillRect/>
            </a:stretch>
          </a:blipFill>
        </p:spPr>
        <p:txBody>
          <a:bodyPr wrap="square" lIns="0" tIns="0" rIns="0" bIns="0" rtlCol="0"/>
          <a:lstStyle/>
          <a:p/>
        </p:txBody>
      </p:sp>
      <p:sp>
        <p:nvSpPr>
          <p:cNvPr id="61" name="object 61"/>
          <p:cNvSpPr/>
          <p:nvPr/>
        </p:nvSpPr>
        <p:spPr>
          <a:xfrm>
            <a:off x="6960806" y="5303430"/>
            <a:ext cx="1433830" cy="864869"/>
          </a:xfrm>
          <a:custGeom>
            <a:avLst/>
            <a:gdLst/>
            <a:ahLst/>
            <a:cxnLst/>
            <a:rect l="l" t="t" r="r" b="b"/>
            <a:pathLst>
              <a:path w="1433829" h="864870">
                <a:moveTo>
                  <a:pt x="1433639" y="864781"/>
                </a:moveTo>
                <a:lnTo>
                  <a:pt x="1426070" y="864679"/>
                </a:lnTo>
                <a:lnTo>
                  <a:pt x="0" y="6527"/>
                </a:lnTo>
                <a:lnTo>
                  <a:pt x="3936" y="0"/>
                </a:lnTo>
                <a:lnTo>
                  <a:pt x="1430007" y="858138"/>
                </a:lnTo>
                <a:lnTo>
                  <a:pt x="1433639" y="864781"/>
                </a:lnTo>
                <a:close/>
              </a:path>
            </a:pathLst>
          </a:custGeom>
          <a:solidFill>
            <a:srgbClr val="005290"/>
          </a:solidFill>
        </p:spPr>
        <p:txBody>
          <a:bodyPr wrap="square" lIns="0" tIns="0" rIns="0" bIns="0" rtlCol="0"/>
          <a:lstStyle/>
          <a:p/>
        </p:txBody>
      </p:sp>
      <p:sp>
        <p:nvSpPr>
          <p:cNvPr id="62" name="object 62"/>
          <p:cNvSpPr/>
          <p:nvPr/>
        </p:nvSpPr>
        <p:spPr>
          <a:xfrm>
            <a:off x="8308899" y="6090945"/>
            <a:ext cx="98501" cy="85064"/>
          </a:xfrm>
          <a:prstGeom prst="rect">
            <a:avLst/>
          </a:prstGeom>
          <a:blipFill>
            <a:blip r:embed="rId10" cstate="print"/>
            <a:stretch>
              <a:fillRect/>
            </a:stretch>
          </a:blipFill>
        </p:spPr>
        <p:txBody>
          <a:bodyPr wrap="square" lIns="0" tIns="0" rIns="0" bIns="0" rtlCol="0"/>
          <a:lstStyle/>
          <a:p/>
        </p:txBody>
      </p:sp>
      <p:sp>
        <p:nvSpPr>
          <p:cNvPr id="63" name="object 63"/>
          <p:cNvSpPr/>
          <p:nvPr/>
        </p:nvSpPr>
        <p:spPr>
          <a:xfrm>
            <a:off x="7348448" y="1308100"/>
            <a:ext cx="98196" cy="86487"/>
          </a:xfrm>
          <a:prstGeom prst="rect">
            <a:avLst/>
          </a:prstGeom>
          <a:blipFill>
            <a:blip r:embed="rId11" cstate="print"/>
            <a:stretch>
              <a:fillRect/>
            </a:stretch>
          </a:blipFill>
        </p:spPr>
        <p:txBody>
          <a:bodyPr wrap="square" lIns="0" tIns="0" rIns="0" bIns="0" rtlCol="0"/>
          <a:lstStyle/>
          <a:p/>
        </p:txBody>
      </p:sp>
      <p:sp>
        <p:nvSpPr>
          <p:cNvPr id="64" name="object 64"/>
          <p:cNvSpPr/>
          <p:nvPr/>
        </p:nvSpPr>
        <p:spPr>
          <a:xfrm>
            <a:off x="5428462" y="1316278"/>
            <a:ext cx="2005964" cy="1292225"/>
          </a:xfrm>
          <a:custGeom>
            <a:avLst/>
            <a:gdLst/>
            <a:ahLst/>
            <a:cxnLst/>
            <a:rect l="l" t="t" r="r" b="b"/>
            <a:pathLst>
              <a:path w="2005965" h="1292225">
                <a:moveTo>
                  <a:pt x="4114" y="1291691"/>
                </a:moveTo>
                <a:lnTo>
                  <a:pt x="0" y="1285290"/>
                </a:lnTo>
                <a:lnTo>
                  <a:pt x="1997900" y="330"/>
                </a:lnTo>
                <a:lnTo>
                  <a:pt x="2005456" y="0"/>
                </a:lnTo>
                <a:lnTo>
                  <a:pt x="2002027" y="6731"/>
                </a:lnTo>
                <a:lnTo>
                  <a:pt x="4114" y="1291691"/>
                </a:lnTo>
                <a:close/>
              </a:path>
            </a:pathLst>
          </a:custGeom>
          <a:solidFill>
            <a:srgbClr val="005290"/>
          </a:solidFill>
        </p:spPr>
        <p:txBody>
          <a:bodyPr wrap="square" lIns="0" tIns="0" rIns="0" bIns="0" rtlCol="0"/>
          <a:lstStyle/>
          <a:p/>
        </p:txBody>
      </p:sp>
      <p:sp>
        <p:nvSpPr>
          <p:cNvPr id="65" name="object 65"/>
          <p:cNvSpPr/>
          <p:nvPr/>
        </p:nvSpPr>
        <p:spPr>
          <a:xfrm>
            <a:off x="7803438" y="1844675"/>
            <a:ext cx="95961" cy="92544"/>
          </a:xfrm>
          <a:prstGeom prst="rect">
            <a:avLst/>
          </a:prstGeom>
          <a:blipFill>
            <a:blip r:embed="rId12" cstate="print"/>
            <a:stretch>
              <a:fillRect/>
            </a:stretch>
          </a:blipFill>
        </p:spPr>
        <p:txBody>
          <a:bodyPr wrap="square" lIns="0" tIns="0" rIns="0" bIns="0" rtlCol="0"/>
          <a:lstStyle/>
          <a:p/>
        </p:txBody>
      </p:sp>
      <p:sp>
        <p:nvSpPr>
          <p:cNvPr id="66" name="object 66"/>
          <p:cNvSpPr/>
          <p:nvPr/>
        </p:nvSpPr>
        <p:spPr>
          <a:xfrm>
            <a:off x="6672592" y="1854682"/>
            <a:ext cx="1216025" cy="1073150"/>
          </a:xfrm>
          <a:custGeom>
            <a:avLst/>
            <a:gdLst/>
            <a:ahLst/>
            <a:cxnLst/>
            <a:rect l="l" t="t" r="r" b="b"/>
            <a:pathLst>
              <a:path w="1216025" h="1073150">
                <a:moveTo>
                  <a:pt x="5041" y="1072984"/>
                </a:moveTo>
                <a:lnTo>
                  <a:pt x="0" y="1067269"/>
                </a:lnTo>
                <a:lnTo>
                  <a:pt x="1208049" y="1460"/>
                </a:lnTo>
                <a:lnTo>
                  <a:pt x="1215466" y="0"/>
                </a:lnTo>
                <a:lnTo>
                  <a:pt x="1213091" y="7175"/>
                </a:lnTo>
                <a:lnTo>
                  <a:pt x="5041" y="1072984"/>
                </a:lnTo>
                <a:close/>
              </a:path>
            </a:pathLst>
          </a:custGeom>
          <a:solidFill>
            <a:srgbClr val="005290"/>
          </a:solidFill>
        </p:spPr>
        <p:txBody>
          <a:bodyPr wrap="square" lIns="0" tIns="0" rIns="0" bIns="0" rtlCol="0"/>
          <a:lstStyle/>
          <a:p/>
        </p:txBody>
      </p:sp>
      <p:sp>
        <p:nvSpPr>
          <p:cNvPr id="67" name="object 67"/>
          <p:cNvSpPr/>
          <p:nvPr/>
        </p:nvSpPr>
        <p:spPr>
          <a:xfrm>
            <a:off x="7865021" y="2681274"/>
            <a:ext cx="88353" cy="96431"/>
          </a:xfrm>
          <a:prstGeom prst="rect">
            <a:avLst/>
          </a:prstGeom>
          <a:blipFill>
            <a:blip r:embed="rId13" cstate="print"/>
            <a:stretch>
              <a:fillRect/>
            </a:stretch>
          </a:blipFill>
        </p:spPr>
        <p:txBody>
          <a:bodyPr wrap="square" lIns="0" tIns="0" rIns="0" bIns="0" rtlCol="0"/>
          <a:lstStyle/>
          <a:p/>
        </p:txBody>
      </p:sp>
      <p:sp>
        <p:nvSpPr>
          <p:cNvPr id="69" name="object 69"/>
          <p:cNvSpPr/>
          <p:nvPr/>
        </p:nvSpPr>
        <p:spPr>
          <a:xfrm>
            <a:off x="7938249" y="2724848"/>
            <a:ext cx="5715" cy="6985"/>
          </a:xfrm>
          <a:custGeom>
            <a:avLst/>
            <a:gdLst/>
            <a:ahLst/>
            <a:cxnLst/>
            <a:rect l="l" t="t" r="r" b="b"/>
            <a:pathLst>
              <a:path w="5715" h="6985">
                <a:moveTo>
                  <a:pt x="5702" y="6578"/>
                </a:moveTo>
                <a:lnTo>
                  <a:pt x="0" y="3390"/>
                </a:lnTo>
                <a:lnTo>
                  <a:pt x="5588" y="0"/>
                </a:lnTo>
                <a:lnTo>
                  <a:pt x="5702" y="6578"/>
                </a:lnTo>
                <a:close/>
              </a:path>
            </a:pathLst>
          </a:custGeom>
          <a:solidFill>
            <a:srgbClr val="005290"/>
          </a:solidFill>
        </p:spPr>
        <p:txBody>
          <a:bodyPr wrap="square" lIns="0" tIns="0" rIns="0" bIns="0" rtlCol="0"/>
          <a:lstStyle/>
          <a:p/>
        </p:txBody>
      </p:sp>
      <p:sp>
        <p:nvSpPr>
          <p:cNvPr id="70" name="object 70"/>
          <p:cNvSpPr/>
          <p:nvPr/>
        </p:nvSpPr>
        <p:spPr>
          <a:xfrm>
            <a:off x="7943837" y="2724848"/>
            <a:ext cx="2540" cy="6985"/>
          </a:xfrm>
          <a:custGeom>
            <a:avLst/>
            <a:gdLst/>
            <a:ahLst/>
            <a:cxnLst/>
            <a:rect l="l" t="t" r="r" b="b"/>
            <a:pathLst>
              <a:path w="2540" h="6985">
                <a:moveTo>
                  <a:pt x="2031" y="6578"/>
                </a:moveTo>
                <a:lnTo>
                  <a:pt x="114" y="6578"/>
                </a:lnTo>
                <a:lnTo>
                  <a:pt x="0" y="0"/>
                </a:lnTo>
                <a:lnTo>
                  <a:pt x="1917" y="0"/>
                </a:lnTo>
                <a:lnTo>
                  <a:pt x="2031" y="6578"/>
                </a:lnTo>
                <a:close/>
              </a:path>
            </a:pathLst>
          </a:custGeom>
          <a:solidFill>
            <a:srgbClr val="005290"/>
          </a:solidFill>
        </p:spPr>
        <p:txBody>
          <a:bodyPr wrap="square" lIns="0" tIns="0" rIns="0" bIns="0" rtlCol="0"/>
          <a:lstStyle/>
          <a:p/>
        </p:txBody>
      </p:sp>
      <p:sp>
        <p:nvSpPr>
          <p:cNvPr id="71" name="object 71"/>
          <p:cNvSpPr/>
          <p:nvPr/>
        </p:nvSpPr>
        <p:spPr>
          <a:xfrm>
            <a:off x="7931798" y="2728239"/>
            <a:ext cx="14604" cy="4445"/>
          </a:xfrm>
          <a:custGeom>
            <a:avLst/>
            <a:gdLst/>
            <a:ahLst/>
            <a:cxnLst/>
            <a:rect l="l" t="t" r="r" b="b"/>
            <a:pathLst>
              <a:path w="14604" h="4444">
                <a:moveTo>
                  <a:pt x="0" y="3924"/>
                </a:moveTo>
                <a:lnTo>
                  <a:pt x="6451" y="0"/>
                </a:lnTo>
                <a:lnTo>
                  <a:pt x="12153" y="3187"/>
                </a:lnTo>
                <a:lnTo>
                  <a:pt x="14071" y="3187"/>
                </a:lnTo>
                <a:lnTo>
                  <a:pt x="14084" y="3670"/>
                </a:lnTo>
                <a:lnTo>
                  <a:pt x="0" y="3924"/>
                </a:lnTo>
                <a:close/>
              </a:path>
            </a:pathLst>
          </a:custGeom>
          <a:solidFill>
            <a:srgbClr val="005290"/>
          </a:solidFill>
        </p:spPr>
        <p:txBody>
          <a:bodyPr wrap="square" lIns="0" tIns="0" rIns="0" bIns="0" rtlCol="0"/>
          <a:lstStyle/>
          <a:p/>
        </p:txBody>
      </p:sp>
      <p:sp>
        <p:nvSpPr>
          <p:cNvPr id="72" name="object 72"/>
          <p:cNvSpPr/>
          <p:nvPr/>
        </p:nvSpPr>
        <p:spPr>
          <a:xfrm>
            <a:off x="6529476" y="2777794"/>
            <a:ext cx="1500505" cy="646430"/>
          </a:xfrm>
          <a:custGeom>
            <a:avLst/>
            <a:gdLst/>
            <a:ahLst/>
            <a:cxnLst/>
            <a:rect l="l" t="t" r="r" b="b"/>
            <a:pathLst>
              <a:path w="1500504" h="646429">
                <a:moveTo>
                  <a:pt x="1492669" y="646176"/>
                </a:moveTo>
                <a:lnTo>
                  <a:pt x="0" y="7010"/>
                </a:lnTo>
                <a:lnTo>
                  <a:pt x="2997" y="0"/>
                </a:lnTo>
                <a:lnTo>
                  <a:pt x="1495666" y="639178"/>
                </a:lnTo>
                <a:lnTo>
                  <a:pt x="1500174" y="645248"/>
                </a:lnTo>
                <a:lnTo>
                  <a:pt x="1492669" y="646176"/>
                </a:lnTo>
                <a:close/>
              </a:path>
            </a:pathLst>
          </a:custGeom>
          <a:solidFill>
            <a:srgbClr val="005290"/>
          </a:solidFill>
        </p:spPr>
        <p:txBody>
          <a:bodyPr wrap="square" lIns="0" tIns="0" rIns="0" bIns="0" rtlCol="0"/>
          <a:lstStyle/>
          <a:p/>
        </p:txBody>
      </p:sp>
      <p:sp>
        <p:nvSpPr>
          <p:cNvPr id="73" name="object 73"/>
          <p:cNvSpPr/>
          <p:nvPr/>
        </p:nvSpPr>
        <p:spPr>
          <a:xfrm>
            <a:off x="7945272" y="3351403"/>
            <a:ext cx="98272" cy="89268"/>
          </a:xfrm>
          <a:prstGeom prst="rect">
            <a:avLst/>
          </a:prstGeom>
          <a:blipFill>
            <a:blip r:embed="rId14" cstate="print"/>
            <a:stretch>
              <a:fillRect/>
            </a:stretch>
          </a:blipFill>
        </p:spPr>
        <p:txBody>
          <a:bodyPr wrap="square" lIns="0" tIns="0" rIns="0" bIns="0" rtlCol="0"/>
          <a:lstStyle/>
          <a:p/>
        </p:txBody>
      </p:sp>
      <p:sp>
        <p:nvSpPr>
          <p:cNvPr id="74" name="object 74"/>
          <p:cNvSpPr/>
          <p:nvPr/>
        </p:nvSpPr>
        <p:spPr>
          <a:xfrm>
            <a:off x="872108" y="2681223"/>
            <a:ext cx="2023872" cy="1199388"/>
          </a:xfrm>
          <a:prstGeom prst="rect">
            <a:avLst/>
          </a:prstGeom>
          <a:blipFill>
            <a:blip r:embed="rId15" cstate="print"/>
            <a:stretch>
              <a:fillRect/>
            </a:stretch>
          </a:blipFill>
        </p:spPr>
        <p:txBody>
          <a:bodyPr wrap="square" lIns="0" tIns="0" rIns="0" bIns="0" rtlCol="0"/>
          <a:lstStyle/>
          <a:p/>
        </p:txBody>
      </p:sp>
      <p:sp>
        <p:nvSpPr>
          <p:cNvPr id="75" name="object 75"/>
          <p:cNvSpPr/>
          <p:nvPr/>
        </p:nvSpPr>
        <p:spPr>
          <a:xfrm>
            <a:off x="871981" y="1196339"/>
            <a:ext cx="1987296" cy="1463039"/>
          </a:xfrm>
          <a:prstGeom prst="rect">
            <a:avLst/>
          </a:prstGeom>
          <a:blipFill>
            <a:blip r:embed="rId16" cstate="print"/>
            <a:stretch>
              <a:fillRect/>
            </a:stretch>
          </a:blipFill>
        </p:spPr>
        <p:txBody>
          <a:bodyPr wrap="square" lIns="0" tIns="0" rIns="0" bIns="0" rtlCol="0"/>
          <a:lstStyle/>
          <a:p/>
        </p:txBody>
      </p:sp>
      <p:sp>
        <p:nvSpPr>
          <p:cNvPr id="76" name="object 76"/>
          <p:cNvSpPr/>
          <p:nvPr/>
        </p:nvSpPr>
        <p:spPr>
          <a:xfrm>
            <a:off x="6716318" y="2860090"/>
            <a:ext cx="1002665" cy="1290320"/>
          </a:xfrm>
          <a:custGeom>
            <a:avLst/>
            <a:gdLst/>
            <a:ahLst/>
            <a:cxnLst/>
            <a:rect l="l" t="t" r="r" b="b"/>
            <a:pathLst>
              <a:path w="1002665" h="1290320">
                <a:moveTo>
                  <a:pt x="1002652" y="1290192"/>
                </a:moveTo>
                <a:lnTo>
                  <a:pt x="995641" y="1287373"/>
                </a:lnTo>
                <a:lnTo>
                  <a:pt x="0" y="4673"/>
                </a:lnTo>
                <a:lnTo>
                  <a:pt x="6019" y="0"/>
                </a:lnTo>
                <a:lnTo>
                  <a:pt x="1001649" y="1282700"/>
                </a:lnTo>
                <a:lnTo>
                  <a:pt x="1002652" y="1290192"/>
                </a:lnTo>
                <a:close/>
              </a:path>
            </a:pathLst>
          </a:custGeom>
          <a:solidFill>
            <a:srgbClr val="005290"/>
          </a:solidFill>
        </p:spPr>
        <p:txBody>
          <a:bodyPr wrap="square" lIns="0" tIns="0" rIns="0" bIns="0" rtlCol="0"/>
          <a:lstStyle/>
          <a:p/>
        </p:txBody>
      </p:sp>
      <p:sp>
        <p:nvSpPr>
          <p:cNvPr id="77" name="object 77"/>
          <p:cNvSpPr/>
          <p:nvPr/>
        </p:nvSpPr>
        <p:spPr>
          <a:xfrm>
            <a:off x="7637945" y="4065028"/>
            <a:ext cx="90297" cy="97205"/>
          </a:xfrm>
          <a:prstGeom prst="rect">
            <a:avLst/>
          </a:prstGeom>
          <a:blipFill>
            <a:blip r:embed="rId17" cstate="print"/>
            <a:stretch>
              <a:fillRect/>
            </a:stretch>
          </a:blipFill>
        </p:spPr>
        <p:txBody>
          <a:bodyPr wrap="square" lIns="0" tIns="0" rIns="0" bIns="0" rtlCol="0"/>
          <a:lstStyle/>
          <a:p/>
        </p:txBody>
      </p:sp>
      <p:sp>
        <p:nvSpPr>
          <p:cNvPr id="78" name="object 78"/>
          <p:cNvSpPr txBox="1"/>
          <p:nvPr/>
        </p:nvSpPr>
        <p:spPr>
          <a:xfrm>
            <a:off x="8127365" y="2241550"/>
            <a:ext cx="2686685" cy="276860"/>
          </a:xfrm>
          <a:prstGeom prst="rect">
            <a:avLst/>
          </a:prstGeom>
          <a:solidFill>
            <a:srgbClr val="0084B4"/>
          </a:solidFill>
        </p:spPr>
        <p:txBody>
          <a:bodyPr vert="horz" wrap="square" lIns="0" tIns="0" rIns="0" bIns="0" rtlCol="0">
            <a:spAutoFit/>
          </a:bodyPr>
          <a:lstStyle/>
          <a:p>
            <a:pPr marL="247650">
              <a:lnSpc>
                <a:spcPts val="2160"/>
              </a:lnSpc>
            </a:pPr>
            <a:r>
              <a:rPr sz="1800" b="1" dirty="0">
                <a:solidFill>
                  <a:srgbClr val="FFFFFF"/>
                </a:solidFill>
                <a:latin typeface="宋体" panose="02010600030101010101" pitchFamily="2" charset="-122"/>
                <a:cs typeface="宋体" panose="02010600030101010101" pitchFamily="2" charset="-122"/>
              </a:rPr>
              <a:t>Corporate customers</a:t>
            </a:r>
            <a:endParaRPr sz="1800" b="1" dirty="0">
              <a:solidFill>
                <a:srgbClr val="FFFFFF"/>
              </a:solidFill>
              <a:latin typeface="宋体" panose="02010600030101010101" pitchFamily="2" charset="-122"/>
              <a:cs typeface="宋体" panose="02010600030101010101" pitchFamily="2" charset="-122"/>
            </a:endParaRPr>
          </a:p>
        </p:txBody>
      </p:sp>
      <p:sp>
        <p:nvSpPr>
          <p:cNvPr id="79" name="object 79"/>
          <p:cNvSpPr txBox="1"/>
          <p:nvPr/>
        </p:nvSpPr>
        <p:spPr>
          <a:xfrm>
            <a:off x="7531735" y="842010"/>
            <a:ext cx="3909695" cy="1399540"/>
          </a:xfrm>
          <a:prstGeom prst="rect">
            <a:avLst/>
          </a:prstGeom>
        </p:spPr>
        <p:txBody>
          <a:bodyPr vert="horz" wrap="square" lIns="0" tIns="12700" rIns="0" bIns="0" rtlCol="0">
            <a:spAutoFit/>
          </a:bodyPr>
          <a:lstStyle/>
          <a:p>
            <a:pPr marL="311150" indent="-285750">
              <a:lnSpc>
                <a:spcPct val="100000"/>
              </a:lnSpc>
              <a:spcBef>
                <a:spcPts val="100"/>
              </a:spcBef>
              <a:buFont typeface="Arial" panose="020B0604020202020204"/>
              <a:buChar char="•"/>
              <a:tabLst>
                <a:tab pos="310515" algn="l"/>
                <a:tab pos="311150" algn="l"/>
              </a:tabLst>
            </a:pPr>
            <a:r>
              <a:rPr sz="1800" dirty="0">
                <a:latin typeface="宋体" panose="02010600030101010101" pitchFamily="2" charset="-122"/>
                <a:cs typeface="宋体" panose="02010600030101010101" pitchFamily="2" charset="-122"/>
              </a:rPr>
              <a:t>Suzhou Wujiang District </a:t>
            </a:r>
            <a:r>
              <a:rPr lang="en-US" sz="1800" dirty="0">
                <a:latin typeface="宋体" panose="02010600030101010101" pitchFamily="2" charset="-122"/>
                <a:cs typeface="宋体" panose="02010600030101010101" pitchFamily="2" charset="-122"/>
              </a:rPr>
              <a:t>Ministry of </a:t>
            </a:r>
            <a:r>
              <a:rPr sz="1800" dirty="0">
                <a:latin typeface="宋体" panose="02010600030101010101" pitchFamily="2" charset="-122"/>
                <a:cs typeface="宋体" panose="02010600030101010101" pitchFamily="2" charset="-122"/>
              </a:rPr>
              <a:t>Health </a:t>
            </a:r>
            <a:endParaRPr sz="1800" dirty="0">
              <a:latin typeface="宋体" panose="02010600030101010101" pitchFamily="2" charset="-122"/>
              <a:cs typeface="宋体" panose="02010600030101010101" pitchFamily="2" charset="-122"/>
            </a:endParaRPr>
          </a:p>
          <a:p>
            <a:pPr marL="298450" indent="-285750">
              <a:lnSpc>
                <a:spcPct val="100000"/>
              </a:lnSpc>
              <a:spcBef>
                <a:spcPts val="5"/>
              </a:spcBef>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Suzhou </a:t>
            </a:r>
            <a:r>
              <a:rPr lang="en-US" sz="1800" dirty="0">
                <a:latin typeface="宋体" panose="02010600030101010101" pitchFamily="2" charset="-122"/>
                <a:cs typeface="宋体" panose="02010600030101010101" pitchFamily="2" charset="-122"/>
              </a:rPr>
              <a:t>No.9 </a:t>
            </a:r>
            <a:r>
              <a:rPr sz="1800" dirty="0">
                <a:latin typeface="宋体" panose="02010600030101010101" pitchFamily="2" charset="-122"/>
                <a:cs typeface="宋体" panose="02010600030101010101" pitchFamily="2" charset="-122"/>
              </a:rPr>
              <a:t>Hospital</a:t>
            </a:r>
            <a:endParaRPr sz="1800" dirty="0">
              <a:latin typeface="宋体" panose="02010600030101010101" pitchFamily="2" charset="-122"/>
              <a:cs typeface="宋体" panose="02010600030101010101" pitchFamily="2" charset="-122"/>
            </a:endParaRPr>
          </a:p>
          <a:p>
            <a:pPr marL="298450" indent="-285750">
              <a:lnSpc>
                <a:spcPct val="100000"/>
              </a:lnSpc>
              <a:spcBef>
                <a:spcPts val="5"/>
              </a:spcBef>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Wuxi No.8 Hospital</a:t>
            </a:r>
            <a:endParaRPr sz="1800" dirty="0">
              <a:latin typeface="宋体" panose="02010600030101010101" pitchFamily="2" charset="-122"/>
              <a:cs typeface="宋体" panose="02010600030101010101" pitchFamily="2" charset="-122"/>
            </a:endParaRPr>
          </a:p>
          <a:p>
            <a:pPr marL="298450" indent="-285750">
              <a:lnSpc>
                <a:spcPct val="100000"/>
              </a:lnSpc>
              <a:spcBef>
                <a:spcPts val="5"/>
              </a:spcBef>
              <a:buFont typeface="Arial" panose="020B0604020202020204"/>
              <a:buChar char="•"/>
              <a:tabLst>
                <a:tab pos="297815" algn="l"/>
                <a:tab pos="298450" algn="l"/>
              </a:tabLst>
            </a:pPr>
            <a:r>
              <a:rPr dirty="0">
                <a:latin typeface="宋体" panose="02010600030101010101" pitchFamily="2" charset="-122"/>
                <a:cs typeface="宋体" panose="02010600030101010101" pitchFamily="2" charset="-122"/>
                <a:sym typeface="+mn-ea"/>
              </a:rPr>
              <a:t>Wuxi No.</a:t>
            </a:r>
            <a:r>
              <a:rPr lang="en-US" dirty="0">
                <a:latin typeface="宋体" panose="02010600030101010101" pitchFamily="2" charset="-122"/>
                <a:cs typeface="宋体" panose="02010600030101010101" pitchFamily="2" charset="-122"/>
                <a:sym typeface="+mn-ea"/>
              </a:rPr>
              <a:t>3</a:t>
            </a:r>
            <a:r>
              <a:rPr dirty="0">
                <a:latin typeface="宋体" panose="02010600030101010101" pitchFamily="2" charset="-122"/>
                <a:cs typeface="宋体" panose="02010600030101010101" pitchFamily="2" charset="-122"/>
                <a:sym typeface="+mn-ea"/>
              </a:rPr>
              <a:t> Hospital</a:t>
            </a:r>
            <a:endParaRPr sz="1800">
              <a:latin typeface="宋体" panose="02010600030101010101" pitchFamily="2" charset="-122"/>
              <a:cs typeface="宋体" panose="02010600030101010101" pitchFamily="2" charset="-122"/>
            </a:endParaRPr>
          </a:p>
        </p:txBody>
      </p:sp>
      <p:sp>
        <p:nvSpPr>
          <p:cNvPr id="80" name="object 80"/>
          <p:cNvSpPr txBox="1"/>
          <p:nvPr/>
        </p:nvSpPr>
        <p:spPr>
          <a:xfrm>
            <a:off x="8237855" y="2518410"/>
            <a:ext cx="3246120" cy="1888490"/>
          </a:xfrm>
          <a:prstGeom prst="rect">
            <a:avLst/>
          </a:prstGeom>
        </p:spPr>
        <p:txBody>
          <a:bodyPr vert="horz" wrap="square" lIns="0" tIns="45720" rIns="0" bIns="0" rtlCol="0">
            <a:spAutoFit/>
          </a:bodyPr>
          <a:lstStyle/>
          <a:p>
            <a:pPr marL="298450" indent="-285750">
              <a:lnSpc>
                <a:spcPct val="100000"/>
              </a:lnSpc>
              <a:spcBef>
                <a:spcPts val="360"/>
              </a:spcBef>
              <a:buFont typeface="Arial" panose="020B0604020202020204"/>
              <a:buChar char="•"/>
              <a:tabLst>
                <a:tab pos="297815" algn="l"/>
                <a:tab pos="298450" algn="l"/>
              </a:tabLst>
            </a:pPr>
            <a:r>
              <a:rPr lang="en-US" sz="1800" dirty="0">
                <a:latin typeface="宋体" panose="02010600030101010101" pitchFamily="2" charset="-122"/>
                <a:cs typeface="宋体" panose="02010600030101010101" pitchFamily="2" charset="-122"/>
              </a:rPr>
              <a:t>Longrich Group</a:t>
            </a:r>
            <a:endParaRPr sz="1800">
              <a:latin typeface="宋体" panose="02010600030101010101" pitchFamily="2" charset="-122"/>
              <a:cs typeface="宋体" panose="02010600030101010101" pitchFamily="2" charset="-122"/>
            </a:endParaRPr>
          </a:p>
          <a:p>
            <a:pPr marL="298450" indent="-285750">
              <a:lnSpc>
                <a:spcPct val="100000"/>
              </a:lnSpc>
              <a:spcBef>
                <a:spcPts val="260"/>
              </a:spcBef>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WCI </a:t>
            </a:r>
            <a:r>
              <a:rPr lang="en-US" sz="1800" dirty="0">
                <a:latin typeface="宋体" panose="02010600030101010101" pitchFamily="2" charset="-122"/>
                <a:cs typeface="宋体" panose="02010600030101010101" pitchFamily="2" charset="-122"/>
              </a:rPr>
              <a:t>Investment Group</a:t>
            </a:r>
            <a:endParaRPr lang="en-US" sz="1800" dirty="0">
              <a:latin typeface="宋体" panose="02010600030101010101" pitchFamily="2" charset="-122"/>
              <a:cs typeface="宋体" panose="02010600030101010101" pitchFamily="2" charset="-122"/>
            </a:endParaRPr>
          </a:p>
          <a:p>
            <a:pPr marL="298450" indent="-285750">
              <a:lnSpc>
                <a:spcPct val="100000"/>
              </a:lnSpc>
              <a:spcBef>
                <a:spcPts val="260"/>
              </a:spcBef>
              <a:buFont typeface="Arial" panose="020B0604020202020204"/>
              <a:buChar char="•"/>
              <a:tabLst>
                <a:tab pos="297815" algn="l"/>
                <a:tab pos="298450" algn="l"/>
              </a:tabLst>
            </a:pPr>
            <a:r>
              <a:rPr lang="en-US" sz="1800" dirty="0">
                <a:latin typeface="宋体" panose="02010600030101010101" pitchFamily="2" charset="-122"/>
                <a:cs typeface="宋体" panose="02010600030101010101" pitchFamily="2" charset="-122"/>
              </a:rPr>
              <a:t>Nu Skin China</a:t>
            </a:r>
            <a:endParaRPr sz="1800">
              <a:latin typeface="宋体" panose="02010600030101010101" pitchFamily="2" charset="-122"/>
              <a:cs typeface="宋体" panose="02010600030101010101" pitchFamily="2" charset="-122"/>
            </a:endParaRPr>
          </a:p>
          <a:p>
            <a:pPr marL="298450" indent="-285750">
              <a:lnSpc>
                <a:spcPct val="100000"/>
              </a:lnSpc>
              <a:spcBef>
                <a:spcPts val="370"/>
              </a:spcBef>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NHD </a:t>
            </a:r>
            <a:r>
              <a:rPr lang="en-US" sz="1800" dirty="0">
                <a:latin typeface="宋体" panose="02010600030101010101" pitchFamily="2" charset="-122"/>
                <a:cs typeface="宋体" panose="02010600030101010101" pitchFamily="2" charset="-122"/>
              </a:rPr>
              <a:t>China</a:t>
            </a:r>
            <a:endParaRPr sz="1800">
              <a:latin typeface="宋体" panose="02010600030101010101" pitchFamily="2" charset="-122"/>
              <a:cs typeface="宋体" panose="02010600030101010101" pitchFamily="2" charset="-122"/>
            </a:endParaRPr>
          </a:p>
          <a:p>
            <a:pPr marL="298450" indent="-285750">
              <a:lnSpc>
                <a:spcPct val="100000"/>
              </a:lnSpc>
              <a:spcBef>
                <a:spcPts val="260"/>
              </a:spcBef>
              <a:buFont typeface="Arial" panose="020B0604020202020204"/>
              <a:buChar char="•"/>
              <a:tabLst>
                <a:tab pos="297815" algn="l"/>
                <a:tab pos="298450" algn="l"/>
              </a:tabLst>
            </a:pPr>
            <a:r>
              <a:rPr lang="en-US" sz="1800">
                <a:latin typeface="宋体" panose="02010600030101010101" pitchFamily="2" charset="-122"/>
                <a:cs typeface="宋体" panose="02010600030101010101" pitchFamily="2" charset="-122"/>
              </a:rPr>
              <a:t>Nivea China</a:t>
            </a:r>
            <a:endParaRPr sz="1800">
              <a:latin typeface="宋体" panose="02010600030101010101" pitchFamily="2" charset="-122"/>
              <a:cs typeface="宋体" panose="02010600030101010101" pitchFamily="2" charset="-122"/>
            </a:endParaRPr>
          </a:p>
          <a:p>
            <a:pPr marL="298450" indent="-285750">
              <a:lnSpc>
                <a:spcPct val="100000"/>
              </a:lnSpc>
              <a:spcBef>
                <a:spcPts val="260"/>
              </a:spcBef>
              <a:buFont typeface="Arial" panose="020B0604020202020204"/>
              <a:buChar char="•"/>
              <a:tabLst>
                <a:tab pos="297815" algn="l"/>
                <a:tab pos="298450" algn="l"/>
              </a:tabLst>
            </a:pPr>
            <a:r>
              <a:rPr lang="en-US" sz="1800">
                <a:latin typeface="宋体" panose="02010600030101010101" pitchFamily="2" charset="-122"/>
                <a:cs typeface="宋体" panose="02010600030101010101" pitchFamily="2" charset="-122"/>
              </a:rPr>
              <a:t>Fed Express China</a:t>
            </a:r>
            <a:endParaRPr lang="en-US" sz="1800">
              <a:latin typeface="宋体" panose="02010600030101010101" pitchFamily="2" charset="-122"/>
              <a:cs typeface="宋体" panose="02010600030101010101" pitchFamily="2" charset="-122"/>
            </a:endParaRPr>
          </a:p>
        </p:txBody>
      </p:sp>
      <p:sp>
        <p:nvSpPr>
          <p:cNvPr id="81" name="object 81"/>
          <p:cNvSpPr txBox="1"/>
          <p:nvPr/>
        </p:nvSpPr>
        <p:spPr>
          <a:xfrm>
            <a:off x="8411210" y="4635500"/>
            <a:ext cx="2341245" cy="5664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Academic Institution Partners</a:t>
            </a:r>
            <a:endParaRPr sz="1800" b="1" dirty="0">
              <a:solidFill>
                <a:srgbClr val="FFFFFF"/>
              </a:solidFill>
              <a:latin typeface="宋体" panose="02010600030101010101" pitchFamily="2" charset="-122"/>
              <a:cs typeface="宋体" panose="02010600030101010101" pitchFamily="2" charset="-122"/>
            </a:endParaRPr>
          </a:p>
        </p:txBody>
      </p:sp>
      <p:sp>
        <p:nvSpPr>
          <p:cNvPr id="82" name="object 82"/>
          <p:cNvSpPr txBox="1"/>
          <p:nvPr/>
        </p:nvSpPr>
        <p:spPr>
          <a:xfrm>
            <a:off x="8454390" y="5221605"/>
            <a:ext cx="3239770" cy="5664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panose="020F0502020204030204"/>
                <a:cs typeface="Calibri" panose="020F0502020204030204"/>
              </a:rPr>
              <a:t>Haaga-Hela </a:t>
            </a:r>
            <a:r>
              <a:rPr lang="en-US" sz="1800" spc="-20" dirty="0">
                <a:latin typeface="Calibri" panose="020F0502020204030204"/>
                <a:cs typeface="Calibri" panose="020F0502020204030204"/>
              </a:rPr>
              <a:t>University of Applied Science</a:t>
            </a:r>
            <a:endParaRPr lang="en-US" sz="1800" spc="-20" dirty="0">
              <a:latin typeface="Calibri" panose="020F0502020204030204"/>
              <a:cs typeface="Calibri" panose="020F0502020204030204"/>
            </a:endParaRPr>
          </a:p>
        </p:txBody>
      </p:sp>
      <p:sp>
        <p:nvSpPr>
          <p:cNvPr id="83" name="object 83"/>
          <p:cNvSpPr txBox="1"/>
          <p:nvPr/>
        </p:nvSpPr>
        <p:spPr>
          <a:xfrm>
            <a:off x="8548370" y="5886450"/>
            <a:ext cx="1877060" cy="28956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panose="020F0502020204030204"/>
                <a:cs typeface="Calibri" panose="020F0502020204030204"/>
              </a:rPr>
              <a:t>Regis</a:t>
            </a:r>
            <a:r>
              <a:rPr sz="1800" spc="-120" dirty="0">
                <a:latin typeface="Calibri" panose="020F0502020204030204"/>
                <a:cs typeface="Calibri" panose="020F0502020204030204"/>
              </a:rPr>
              <a:t>  </a:t>
            </a:r>
            <a:r>
              <a:rPr lang="en-US" sz="1800" spc="-120" dirty="0">
                <a:latin typeface="Calibri" panose="020F0502020204030204"/>
                <a:cs typeface="Calibri" panose="020F0502020204030204"/>
              </a:rPr>
              <a:t>University</a:t>
            </a:r>
            <a:endParaRPr lang="en-US" sz="1800" spc="-120" dirty="0">
              <a:latin typeface="Calibri" panose="020F0502020204030204"/>
              <a:cs typeface="Calibri" panose="020F0502020204030204"/>
            </a:endParaRPr>
          </a:p>
        </p:txBody>
      </p:sp>
      <p:sp>
        <p:nvSpPr>
          <p:cNvPr id="84" name="object 84"/>
          <p:cNvSpPr txBox="1"/>
          <p:nvPr/>
        </p:nvSpPr>
        <p:spPr>
          <a:xfrm>
            <a:off x="8380730" y="6314440"/>
            <a:ext cx="3520440" cy="579120"/>
          </a:xfrm>
          <a:prstGeom prst="rect">
            <a:avLst/>
          </a:prstGeom>
        </p:spPr>
        <p:txBody>
          <a:bodyPr vert="horz" wrap="square" lIns="0" tIns="12700" rIns="0" bIns="0" rtlCol="0">
            <a:spAutoFit/>
          </a:bodyPr>
          <a:lstStyle/>
          <a:p>
            <a:pPr marL="12700" algn="l">
              <a:lnSpc>
                <a:spcPct val="100000"/>
              </a:lnSpc>
              <a:spcBef>
                <a:spcPts val="100"/>
              </a:spcBef>
              <a:buClrTx/>
              <a:buSzTx/>
              <a:buFontTx/>
            </a:pPr>
            <a:r>
              <a:rPr lang="en-US" sz="1800" spc="-120" dirty="0">
                <a:latin typeface="Calibri" panose="020F0502020204030204"/>
                <a:cs typeface="Calibri" panose="020F0502020204030204"/>
              </a:rPr>
              <a:t> </a:t>
            </a:r>
            <a:r>
              <a:rPr lang="en-US" spc="-120" dirty="0">
                <a:latin typeface="Calibri" panose="020F0502020204030204"/>
                <a:cs typeface="Calibri" panose="020F0502020204030204"/>
                <a:sym typeface="+mn-ea"/>
              </a:rPr>
              <a:t>University of San Francisco</a:t>
            </a:r>
            <a:endParaRPr lang="en-US" spc="-120" dirty="0">
              <a:solidFill>
                <a:schemeClr val="tx1"/>
              </a:solidFill>
              <a:latin typeface="Calibri" panose="020F0502020204030204"/>
              <a:cs typeface="Calibri" panose="020F0502020204030204"/>
            </a:endParaRPr>
          </a:p>
          <a:p>
            <a:pPr marL="12700">
              <a:lnSpc>
                <a:spcPct val="100000"/>
              </a:lnSpc>
              <a:spcBef>
                <a:spcPts val="100"/>
              </a:spcBef>
            </a:pPr>
            <a:endParaRPr sz="1800">
              <a:latin typeface="宋体" panose="02010600030101010101" pitchFamily="2" charset="-122"/>
              <a:cs typeface="宋体" panose="02010600030101010101" pitchFamily="2" charset="-122"/>
            </a:endParaRPr>
          </a:p>
        </p:txBody>
      </p:sp>
      <p:cxnSp>
        <p:nvCxnSpPr>
          <p:cNvPr id="34" name="直接连接符 33"/>
          <p:cNvCxnSpPr>
            <a:endCxn id="67" idx="1"/>
          </p:cNvCxnSpPr>
          <p:nvPr/>
        </p:nvCxnSpPr>
        <p:spPr>
          <a:xfrm flipV="1">
            <a:off x="6706235" y="2729230"/>
            <a:ext cx="1158875" cy="9779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41270" y="529590"/>
            <a:ext cx="5080000" cy="460375"/>
          </a:xfrm>
          <a:prstGeom prst="rect">
            <a:avLst/>
          </a:prstGeom>
          <a:noFill/>
          <a:ln w="9525">
            <a:noFill/>
          </a:ln>
        </p:spPr>
        <p:txBody>
          <a:bodyPr>
            <a:spAutoFit/>
          </a:bodyPr>
          <a:lstStyle/>
          <a:p>
            <a:pPr marL="12700" algn="l">
              <a:spcBef>
                <a:spcPts val="100"/>
              </a:spcBef>
              <a:buClrTx/>
              <a:buSzTx/>
              <a:buFontTx/>
            </a:pPr>
            <a:r>
              <a:rPr lang="en-US" sz="2400" b="1" dirty="0">
                <a:latin typeface="微软雅黑" panose="020B0503020204020204" charset="-122"/>
                <a:ea typeface="微软雅黑" panose="020B0503020204020204" charset="-122"/>
              </a:rPr>
              <a:t>Marketing events in 2018-2020</a:t>
            </a:r>
            <a:endParaRPr lang="en-US" sz="2400" b="1" dirty="0">
              <a:latin typeface="微软雅黑" panose="020B0503020204020204" charset="-122"/>
              <a:ea typeface="微软雅黑" panose="020B0503020204020204" charset="-122"/>
            </a:endParaRPr>
          </a:p>
        </p:txBody>
      </p:sp>
      <p:sp>
        <p:nvSpPr>
          <p:cNvPr id="15"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pic>
        <p:nvPicPr>
          <p:cNvPr id="5" name="图片 -2147482613" descr="11"/>
          <p:cNvPicPr>
            <a:picLocks noChangeAspect="1"/>
          </p:cNvPicPr>
          <p:nvPr>
            <p:custDataLst>
              <p:tags r:id="rId1"/>
            </p:custDataLst>
          </p:nvPr>
        </p:nvPicPr>
        <p:blipFill>
          <a:blip r:embed="rId2"/>
          <a:stretch>
            <a:fillRect/>
          </a:stretch>
        </p:blipFill>
        <p:spPr>
          <a:xfrm>
            <a:off x="869315" y="1316990"/>
            <a:ext cx="2012315" cy="1510665"/>
          </a:xfrm>
          <a:prstGeom prst="rect">
            <a:avLst/>
          </a:prstGeom>
          <a:noFill/>
          <a:ln w="9525">
            <a:noFill/>
          </a:ln>
        </p:spPr>
      </p:pic>
      <p:pic>
        <p:nvPicPr>
          <p:cNvPr id="6" name="图片 -2147482617" descr="b17735391966d375b9ab76170aaaf59"/>
          <p:cNvPicPr>
            <a:picLocks noChangeAspect="1"/>
          </p:cNvPicPr>
          <p:nvPr/>
        </p:nvPicPr>
        <p:blipFill>
          <a:blip r:embed="rId3"/>
          <a:stretch>
            <a:fillRect/>
          </a:stretch>
        </p:blipFill>
        <p:spPr>
          <a:xfrm>
            <a:off x="3526790" y="1316990"/>
            <a:ext cx="2188845" cy="1460500"/>
          </a:xfrm>
          <a:prstGeom prst="rect">
            <a:avLst/>
          </a:prstGeom>
          <a:noFill/>
          <a:ln w="9525">
            <a:noFill/>
          </a:ln>
        </p:spPr>
      </p:pic>
      <p:pic>
        <p:nvPicPr>
          <p:cNvPr id="9" name="图片 8"/>
          <p:cNvPicPr>
            <a:picLocks noChangeAspect="1"/>
          </p:cNvPicPr>
          <p:nvPr/>
        </p:nvPicPr>
        <p:blipFill>
          <a:blip r:embed="rId4"/>
          <a:stretch>
            <a:fillRect/>
          </a:stretch>
        </p:blipFill>
        <p:spPr>
          <a:xfrm>
            <a:off x="6214745" y="1316990"/>
            <a:ext cx="2005330" cy="1504315"/>
          </a:xfrm>
          <a:prstGeom prst="rect">
            <a:avLst/>
          </a:prstGeom>
        </p:spPr>
      </p:pic>
      <p:sp>
        <p:nvSpPr>
          <p:cNvPr id="7" name="object 3"/>
          <p:cNvSpPr/>
          <p:nvPr>
            <p:custDataLst>
              <p:tags r:id="rId5"/>
            </p:custDataLst>
          </p:nvPr>
        </p:nvSpPr>
        <p:spPr>
          <a:xfrm>
            <a:off x="8858885" y="1294765"/>
            <a:ext cx="2251075" cy="1504315"/>
          </a:xfrm>
          <a:prstGeom prst="rect">
            <a:avLst/>
          </a:prstGeom>
          <a:blipFill>
            <a:blip r:embed="rId6" cstate="print"/>
            <a:stretch>
              <a:fillRect/>
            </a:stretch>
          </a:blipFill>
        </p:spPr>
        <p:txBody>
          <a:bodyPr wrap="square" lIns="0" tIns="0" rIns="0" bIns="0" rtlCol="0"/>
          <a:p/>
        </p:txBody>
      </p:sp>
      <p:sp>
        <p:nvSpPr>
          <p:cNvPr id="2" name="文本框 1"/>
          <p:cNvSpPr txBox="1"/>
          <p:nvPr/>
        </p:nvSpPr>
        <p:spPr>
          <a:xfrm>
            <a:off x="436245" y="2827655"/>
            <a:ext cx="11464290" cy="3753485"/>
          </a:xfrm>
          <a:prstGeom prst="rect">
            <a:avLst/>
          </a:prstGeom>
          <a:noFill/>
          <a:ln w="9525">
            <a:noFill/>
          </a:ln>
        </p:spPr>
        <p:txBody>
          <a:bodyPr wrap="square">
            <a:spAutoFit/>
          </a:bodyPr>
          <a:p>
            <a:pPr marL="285750" indent="-285750">
              <a:lnSpc>
                <a:spcPct val="100000"/>
              </a:lnSpc>
              <a:buFont typeface="Arial" panose="020B0604020202020204" pitchFamily="34" charset="0"/>
              <a:buChar char="•"/>
            </a:pPr>
            <a:r>
              <a:rPr lang="zh-CN" altLang="en-US" sz="1400">
                <a:latin typeface="微软雅黑" panose="020B0503020204020204" charset="-122"/>
                <a:ea typeface="微软雅黑" panose="020B0503020204020204" charset="-122"/>
                <a:cs typeface="微软雅黑" panose="020B0503020204020204" charset="-122"/>
                <a:sym typeface="+mn-ea"/>
              </a:rPr>
              <a:t>February 2020</a:t>
            </a:r>
            <a:r>
              <a:rPr lang="en-US" altLang="zh-CN" sz="1400">
                <a:latin typeface="微软雅黑" panose="020B0503020204020204" charset="-122"/>
                <a:ea typeface="微软雅黑" panose="020B0503020204020204" charset="-122"/>
                <a:cs typeface="微软雅黑" panose="020B0503020204020204" charset="-122"/>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 </a:t>
            </a:r>
            <a:r>
              <a:rPr lang="en-US" altLang="zh-CN" sz="1400">
                <a:latin typeface="微软雅黑" panose="020B0503020204020204" charset="-122"/>
                <a:ea typeface="微软雅黑" panose="020B0503020204020204" charset="-122"/>
                <a:cs typeface="微软雅黑" panose="020B0503020204020204" charset="-122"/>
                <a:sym typeface="+mn-ea"/>
              </a:rPr>
              <a:t>Mr </a:t>
            </a:r>
            <a:r>
              <a:rPr lang="zh-CN" altLang="en-US" sz="1400">
                <a:latin typeface="微软雅黑" panose="020B0503020204020204" charset="-122"/>
                <a:ea typeface="微软雅黑" panose="020B0503020204020204" charset="-122"/>
                <a:cs typeface="微软雅黑" panose="020B0503020204020204" charset="-122"/>
                <a:sym typeface="+mn-ea"/>
              </a:rPr>
              <a:t>Edwin Ngoi visited Rotary Club and Sithar Coffee Factory in Myanmar to promote the</a:t>
            </a:r>
            <a:r>
              <a:rPr lang="en-US" altLang="zh-CN" sz="1400">
                <a:latin typeface="微软雅黑" panose="020B0503020204020204" charset="-122"/>
                <a:ea typeface="微软雅黑" panose="020B0503020204020204" charset="-122"/>
                <a:cs typeface="微软雅黑" panose="020B0503020204020204" charset="-122"/>
                <a:sym typeface="+mn-ea"/>
              </a:rPr>
              <a:t>“Coffee for Peace”</a:t>
            </a:r>
            <a:r>
              <a:rPr lang="zh-CN" altLang="en-US" sz="1400">
                <a:latin typeface="微软雅黑" panose="020B0503020204020204" charset="-122"/>
                <a:ea typeface="微软雅黑" panose="020B0503020204020204" charset="-122"/>
                <a:cs typeface="微软雅黑" panose="020B0503020204020204" charset="-122"/>
                <a:sym typeface="+mn-ea"/>
              </a:rPr>
              <a:t>project.</a:t>
            </a:r>
            <a:endParaRPr lang="zh-CN" altLang="en-US" sz="1400">
              <a:latin typeface="微软雅黑" panose="020B0503020204020204" charset="-122"/>
              <a:ea typeface="微软雅黑" panose="020B0503020204020204" charset="-122"/>
              <a:cs typeface="微软雅黑" panose="020B0503020204020204" charset="-122"/>
            </a:endParaRPr>
          </a:p>
          <a:p>
            <a:pPr marL="285750" indent="-285750">
              <a:lnSpc>
                <a:spcPct val="100000"/>
              </a:lnSpc>
              <a:buFont typeface="Arial" panose="020B0604020202020204" pitchFamily="34" charset="0"/>
              <a:buChar char="•"/>
            </a:pPr>
            <a:r>
              <a:rPr lang="en-US" altLang="zh-CN" sz="1400">
                <a:latin typeface="微软雅黑" panose="020B0503020204020204" charset="-122"/>
                <a:ea typeface="微软雅黑" panose="020B0503020204020204" charset="-122"/>
                <a:cs typeface="微软雅黑" panose="020B0503020204020204" charset="-122"/>
                <a:sym typeface="+mn-ea"/>
              </a:rPr>
              <a:t>In </a:t>
            </a:r>
            <a:r>
              <a:rPr lang="zh-CN" altLang="en-US" sz="1400">
                <a:latin typeface="微软雅黑" panose="020B0503020204020204" charset="-122"/>
                <a:ea typeface="微软雅黑" panose="020B0503020204020204" charset="-122"/>
                <a:cs typeface="微软雅黑" panose="020B0503020204020204" charset="-122"/>
                <a:sym typeface="+mn-ea"/>
              </a:rPr>
              <a:t>December 2019 </a:t>
            </a:r>
            <a:r>
              <a:rPr lang="en-US" altLang="zh-CN" sz="1400">
                <a:latin typeface="微软雅黑" panose="020B0503020204020204" charset="-122"/>
                <a:ea typeface="微软雅黑" panose="020B0503020204020204" charset="-122"/>
                <a:cs typeface="微软雅黑" panose="020B0503020204020204" charset="-122"/>
                <a:sym typeface="+mn-ea"/>
              </a:rPr>
              <a:t>t</a:t>
            </a:r>
            <a:r>
              <a:rPr lang="zh-CN" altLang="en-US" sz="1400">
                <a:latin typeface="微软雅黑" panose="020B0503020204020204" charset="-122"/>
                <a:ea typeface="微软雅黑" panose="020B0503020204020204" charset="-122"/>
                <a:cs typeface="微软雅黑" panose="020B0503020204020204" charset="-122"/>
                <a:sym typeface="+mn-ea"/>
              </a:rPr>
              <a:t>he opening ceremony of </a:t>
            </a:r>
            <a:r>
              <a:rPr lang="en-US" altLang="zh-CN" sz="1400">
                <a:latin typeface="微软雅黑" panose="020B0503020204020204" charset="-122"/>
                <a:ea typeface="微软雅黑" panose="020B0503020204020204" charset="-122"/>
                <a:cs typeface="微软雅黑" panose="020B0503020204020204" charset="-122"/>
                <a:sym typeface="+mn-ea"/>
              </a:rPr>
              <a:t>NHC Health International Innovation Center (Suzhou) Co. Ltd .</a:t>
            </a:r>
            <a:endParaRPr lang="zh-CN" altLang="en-US" sz="1400">
              <a:latin typeface="微软雅黑" panose="020B0503020204020204" charset="-122"/>
              <a:ea typeface="微软雅黑" panose="020B0503020204020204" charset="-122"/>
              <a:cs typeface="微软雅黑" panose="020B0503020204020204" charset="-122"/>
            </a:endParaRPr>
          </a:p>
          <a:p>
            <a:pPr marL="285750" indent="-285750">
              <a:lnSpc>
                <a:spcPct val="100000"/>
              </a:lnSpc>
              <a:buFont typeface="Arial" panose="020B0604020202020204" pitchFamily="34" charset="0"/>
              <a:buChar char="•"/>
            </a:pPr>
            <a:r>
              <a:rPr lang="zh-CN" altLang="en-US" sz="1400">
                <a:latin typeface="微软雅黑" panose="020B0503020204020204" charset="-122"/>
                <a:ea typeface="微软雅黑" panose="020B0503020204020204" charset="-122"/>
                <a:cs typeface="微软雅黑" panose="020B0503020204020204" charset="-122"/>
                <a:sym typeface="+mn-ea"/>
              </a:rPr>
              <a:t>September 2-7</a:t>
            </a:r>
            <a:r>
              <a:rPr lang="en-US" altLang="zh-CN" sz="1400">
                <a:latin typeface="微软雅黑" panose="020B0503020204020204" charset="-122"/>
                <a:ea typeface="微软雅黑" panose="020B0503020204020204" charset="-122"/>
                <a:cs typeface="微软雅黑" panose="020B0503020204020204" charset="-122"/>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 2019</a:t>
            </a:r>
            <a:r>
              <a:rPr lang="en-US" altLang="zh-CN" sz="1400">
                <a:latin typeface="微软雅黑" panose="020B0503020204020204" charset="-122"/>
                <a:ea typeface="微软雅黑" panose="020B0503020204020204" charset="-122"/>
                <a:cs typeface="微软雅黑" panose="020B0503020204020204" charset="-122"/>
                <a:sym typeface="+mn-ea"/>
              </a:rPr>
              <a:t>, </a:t>
            </a:r>
            <a:r>
              <a:rPr lang="zh-CN" altLang="en-US" sz="1400">
                <a:latin typeface="微软雅黑" panose="020B0503020204020204" charset="-122"/>
                <a:ea typeface="微软雅黑" panose="020B0503020204020204" charset="-122"/>
                <a:cs typeface="微软雅黑" panose="020B0503020204020204" charset="-122"/>
                <a:sym typeface="+mn-ea"/>
              </a:rPr>
              <a:t>Singapore famous businessman, the honor of Goi Family, Founder of TYJ Group and Executive Chairman of GSH Corporation - Sam Goi, invited 15 Goi brothers to visit TYJ factory, GSH Corporate Office, Sutera Harbour Hotel at Sabah and Sabah Mantanani Island. </a:t>
            </a:r>
            <a:endParaRPr lang="zh-CN" altLang="en-US" sz="1400">
              <a:latin typeface="微软雅黑" panose="020B0503020204020204" charset="-122"/>
              <a:ea typeface="微软雅黑" panose="020B0503020204020204" charset="-122"/>
              <a:cs typeface="微软雅黑" panose="020B0503020204020204" charset="-122"/>
              <a:sym typeface="+mn-ea"/>
            </a:endParaRPr>
          </a:p>
          <a:p>
            <a:pPr marL="285750" indent="-285750">
              <a:lnSpc>
                <a:spcPct val="100000"/>
              </a:lnSpc>
              <a:buFont typeface="Arial" panose="020B0604020202020204" pitchFamily="34" charset="0"/>
              <a:buChar char="•"/>
            </a:pPr>
            <a:r>
              <a:rPr lang="zh-CN" altLang="en-US" sz="1400">
                <a:latin typeface="微软雅黑" panose="020B0503020204020204" charset="-122"/>
                <a:ea typeface="微软雅黑" panose="020B0503020204020204" charset="-122"/>
                <a:cs typeface="微软雅黑" panose="020B0503020204020204" charset="-122"/>
                <a:sym typeface="+mn-ea"/>
              </a:rPr>
              <a:t>In July 2019, </a:t>
            </a:r>
            <a:r>
              <a:rPr lang="en-US" altLang="zh-CN" sz="1400">
                <a:latin typeface="微软雅黑" panose="020B0503020204020204" charset="-122"/>
                <a:ea typeface="微软雅黑" panose="020B0503020204020204" charset="-122"/>
                <a:cs typeface="微软雅黑" panose="020B0503020204020204" charset="-122"/>
                <a:sym typeface="+mn-ea"/>
              </a:rPr>
              <a:t>Mr </a:t>
            </a:r>
            <a:r>
              <a:rPr lang="zh-CN" altLang="en-US" sz="1400">
                <a:latin typeface="微软雅黑" panose="020B0503020204020204" charset="-122"/>
                <a:ea typeface="微软雅黑" panose="020B0503020204020204" charset="-122"/>
                <a:cs typeface="微软雅黑" panose="020B0503020204020204" charset="-122"/>
                <a:sym typeface="+mn-ea"/>
              </a:rPr>
              <a:t>Edwin Ngoi participated in the Centennial Celebration of Rotary Club of Manila.</a:t>
            </a:r>
            <a:endParaRPr lang="zh-CN" altLang="en-US" sz="1400">
              <a:latin typeface="微软雅黑" panose="020B0503020204020204" charset="-122"/>
              <a:ea typeface="微软雅黑" panose="020B0503020204020204" charset="-122"/>
              <a:cs typeface="微软雅黑" panose="020B0503020204020204" charset="-122"/>
            </a:endParaRPr>
          </a:p>
          <a:p>
            <a:pPr marL="285750" indent="-285750">
              <a:lnSpc>
                <a:spcPct val="100000"/>
              </a:lnSpc>
              <a:buFont typeface="Arial" panose="020B0604020202020204" pitchFamily="34" charset="0"/>
              <a:buChar char="•"/>
            </a:pPr>
            <a:r>
              <a:rPr lang="zh-CN" altLang="en-US" sz="1400">
                <a:latin typeface="微软雅黑" panose="020B0503020204020204" charset="-122"/>
                <a:ea typeface="微软雅黑" panose="020B0503020204020204" charset="-122"/>
                <a:cs typeface="微软雅黑" panose="020B0503020204020204" charset="-122"/>
                <a:sym typeface="+mn-ea"/>
              </a:rPr>
              <a:t>In May 2019, Prof. Salvador Aceves, Senior Vice President of Regis University, visited Suzhou and Shanghai to achieve strategic cooperation. </a:t>
            </a:r>
            <a:endParaRPr lang="zh-CN" altLang="en-US" sz="1400">
              <a:latin typeface="微软雅黑" panose="020B0503020204020204" charset="-122"/>
              <a:ea typeface="微软雅黑" panose="020B0503020204020204" charset="-122"/>
              <a:cs typeface="微软雅黑" panose="020B0503020204020204" charset="-122"/>
            </a:endParaRPr>
          </a:p>
          <a:p>
            <a:pPr marL="285750" indent="-285750">
              <a:lnSpc>
                <a:spcPct val="100000"/>
              </a:lnSpc>
              <a:buFont typeface="Arial" panose="020B0604020202020204" pitchFamily="34" charset="0"/>
              <a:buChar char="•"/>
            </a:pPr>
            <a:r>
              <a:rPr lang="zh-CN" altLang="en-US" sz="1400">
                <a:latin typeface="微软雅黑" panose="020B0503020204020204" charset="-122"/>
                <a:ea typeface="微软雅黑" panose="020B0503020204020204" charset="-122"/>
                <a:cs typeface="微软雅黑" panose="020B0503020204020204" charset="-122"/>
                <a:sym typeface="+mn-ea"/>
              </a:rPr>
              <a:t>12-13 </a:t>
            </a:r>
            <a:r>
              <a:rPr lang="en-US" altLang="zh-CN" sz="1400">
                <a:latin typeface="微软雅黑" panose="020B0503020204020204" charset="-122"/>
                <a:ea typeface="微软雅黑" panose="020B0503020204020204" charset="-122"/>
                <a:cs typeface="微软雅黑" panose="020B0503020204020204" charset="-122"/>
                <a:sym typeface="+mn-ea"/>
              </a:rPr>
              <a:t>November 2018</a:t>
            </a:r>
            <a:r>
              <a:rPr lang="zh-CN" altLang="en-US" sz="1400">
                <a:latin typeface="微软雅黑" panose="020B0503020204020204" charset="-122"/>
                <a:ea typeface="微软雅黑" panose="020B0503020204020204" charset="-122"/>
                <a:cs typeface="微软雅黑" panose="020B0503020204020204" charset="-122"/>
                <a:sym typeface="+mn-ea"/>
              </a:rPr>
              <a:t>，</a:t>
            </a:r>
            <a:r>
              <a:rPr lang="en-US" altLang="zh-CN" sz="1400">
                <a:latin typeface="微软雅黑" panose="020B0503020204020204" charset="-122"/>
                <a:ea typeface="微软雅黑" panose="020B0503020204020204" charset="-122"/>
                <a:cs typeface="微软雅黑" panose="020B0503020204020204" charset="-122"/>
                <a:sym typeface="+mn-ea"/>
              </a:rPr>
              <a:t>a Sino-Finnish conference on smart cities, health care and elderly care was held in Suzhou. A press release was released on </a:t>
            </a:r>
            <a:r>
              <a:rPr lang="zh-CN" altLang="en-US" sz="1400">
                <a:latin typeface="微软雅黑" panose="020B0503020204020204" charset="-122"/>
                <a:ea typeface="微软雅黑" panose="020B0503020204020204" charset="-122"/>
                <a:cs typeface="微软雅黑" panose="020B0503020204020204" charset="-122"/>
                <a:sym typeface="+mn-ea"/>
                <a:hlinkClick r:id="rId7" action="ppaction://hlinkfile"/>
              </a:rPr>
              <a:t>LinkedIn</a:t>
            </a:r>
            <a:r>
              <a:rPr lang="zh-CN" altLang="en-US" sz="1400">
                <a:latin typeface="微软雅黑" panose="020B0503020204020204" charset="-122"/>
                <a:ea typeface="微软雅黑" panose="020B0503020204020204" charset="-122"/>
                <a:cs typeface="微软雅黑" panose="020B0503020204020204" charset="-122"/>
                <a:sym typeface="+mn-ea"/>
              </a:rPr>
              <a:t> </a:t>
            </a:r>
            <a:r>
              <a:rPr lang="en-US" altLang="zh-CN" sz="1400">
                <a:latin typeface="微软雅黑" panose="020B0503020204020204" charset="-122"/>
                <a:ea typeface="微软雅黑" panose="020B0503020204020204" charset="-122"/>
                <a:cs typeface="微软雅黑" panose="020B0503020204020204" charset="-122"/>
                <a:sym typeface="+mn-ea"/>
              </a:rPr>
              <a:t>and some other media platforms </a:t>
            </a:r>
            <a:endParaRPr lang="zh-CN" altLang="en-US" sz="1400">
              <a:latin typeface="微软雅黑" panose="020B0503020204020204" charset="-122"/>
              <a:ea typeface="微软雅黑" panose="020B0503020204020204" charset="-122"/>
              <a:cs typeface="微软雅黑" panose="020B0503020204020204" charset="-122"/>
              <a:sym typeface="+mn-ea"/>
            </a:endParaRPr>
          </a:p>
          <a:p>
            <a:pPr marL="285750" indent="-285750">
              <a:lnSpc>
                <a:spcPct val="100000"/>
              </a:lnSpc>
              <a:buFont typeface="Arial" panose="020B0604020202020204" pitchFamily="34" charset="0"/>
              <a:buChar char="•"/>
            </a:pPr>
            <a:r>
              <a:rPr lang="en-US" altLang="zh-CN" sz="1400">
                <a:latin typeface="微软雅黑" panose="020B0503020204020204" charset="-122"/>
                <a:ea typeface="微软雅黑" panose="020B0503020204020204" charset="-122"/>
                <a:cs typeface="微软雅黑" panose="020B0503020204020204" charset="-122"/>
                <a:sym typeface="+mn-ea"/>
              </a:rPr>
              <a:t>October, Mr. Edwin Ngoi was in the U.S. for nearly a month, visiting a number of hospitals and partners to explore opportunities of cooperation in the China market.</a:t>
            </a:r>
            <a:endParaRPr lang="zh-CN" altLang="en-US" sz="1400">
              <a:latin typeface="微软雅黑" panose="020B0503020204020204" charset="-122"/>
              <a:ea typeface="微软雅黑" panose="020B0503020204020204" charset="-122"/>
              <a:cs typeface="微软雅黑" panose="020B0503020204020204" charset="-122"/>
            </a:endParaRPr>
          </a:p>
          <a:p>
            <a:pPr marL="285750" indent="-285750">
              <a:lnSpc>
                <a:spcPct val="100000"/>
              </a:lnSpc>
              <a:buFont typeface="Arial" panose="020B0604020202020204" pitchFamily="34" charset="0"/>
              <a:buChar char="•"/>
            </a:pPr>
            <a:r>
              <a:rPr lang="zh-CN" altLang="en-US" sz="1400">
                <a:latin typeface="微软雅黑" panose="020B0503020204020204" charset="-122"/>
                <a:ea typeface="微软雅黑" panose="020B0503020204020204" charset="-122"/>
                <a:cs typeface="微软雅黑" panose="020B0503020204020204" charset="-122"/>
                <a:sym typeface="+mn-ea"/>
              </a:rPr>
              <a:t>24-27 </a:t>
            </a:r>
            <a:r>
              <a:rPr lang="en-US" altLang="zh-CN" sz="1400">
                <a:latin typeface="微软雅黑" panose="020B0503020204020204" charset="-122"/>
                <a:ea typeface="微软雅黑" panose="020B0503020204020204" charset="-122"/>
                <a:cs typeface="微软雅黑" panose="020B0503020204020204" charset="-122"/>
                <a:sym typeface="+mn-ea"/>
              </a:rPr>
              <a:t>May 2018, the medical school of University of San Fransisco convened a conference that explored MNCs' strategy evolutions in China in the new era. </a:t>
            </a:r>
            <a:endParaRPr lang="zh-CN" altLang="en-US" sz="1400">
              <a:latin typeface="微软雅黑" panose="020B0503020204020204" charset="-122"/>
              <a:ea typeface="微软雅黑" panose="020B0503020204020204" charset="-122"/>
              <a:cs typeface="微软雅黑" panose="020B0503020204020204" charset="-122"/>
            </a:endParaRPr>
          </a:p>
          <a:p>
            <a:pPr marL="285750" indent="-285750">
              <a:lnSpc>
                <a:spcPct val="100000"/>
              </a:lnSpc>
              <a:buFont typeface="Arial" panose="020B0604020202020204" pitchFamily="34" charset="0"/>
              <a:buChar char="•"/>
            </a:pPr>
            <a:r>
              <a:rPr lang="en-US" altLang="zh-CN" sz="1400">
                <a:latin typeface="微软雅黑" panose="020B0503020204020204" charset="-122"/>
                <a:ea typeface="微软雅黑" panose="020B0503020204020204" charset="-122"/>
                <a:cs typeface="微软雅黑" panose="020B0503020204020204" charset="-122"/>
                <a:sym typeface="+mn-ea"/>
              </a:rPr>
              <a:t>In May 2018 </a:t>
            </a:r>
            <a:r>
              <a:rPr lang="zh-CN" altLang="en-US" sz="1400">
                <a:latin typeface="微软雅黑" panose="020B0503020204020204" charset="-122"/>
                <a:ea typeface="微软雅黑" panose="020B0503020204020204" charset="-122"/>
                <a:cs typeface="微软雅黑" panose="020B0503020204020204" charset="-122"/>
                <a:sym typeface="+mn-ea"/>
              </a:rPr>
              <a:t>Haaga-Helia</a:t>
            </a:r>
            <a:r>
              <a:rPr lang="en-US" altLang="zh-CN" sz="1400">
                <a:latin typeface="微软雅黑" panose="020B0503020204020204" charset="-122"/>
                <a:ea typeface="微软雅黑" panose="020B0503020204020204" charset="-122"/>
                <a:cs typeface="微软雅黑" panose="020B0503020204020204" charset="-122"/>
                <a:sym typeface="+mn-ea"/>
              </a:rPr>
              <a:t> University of Applied Sciences came to Shanghai to meet with prospective partners. </a:t>
            </a:r>
            <a:endParaRPr lang="zh-CN" altLang="en-US" sz="1400">
              <a:latin typeface="微软雅黑" panose="020B0503020204020204" charset="-122"/>
              <a:ea typeface="微软雅黑" panose="020B0503020204020204" charset="-122"/>
              <a:cs typeface="微软雅黑" panose="020B0503020204020204" charset="-122"/>
            </a:endParaRPr>
          </a:p>
          <a:p>
            <a:pPr marL="285750" indent="-285750">
              <a:lnSpc>
                <a:spcPct val="100000"/>
              </a:lnSpc>
              <a:buFont typeface="Arial" panose="020B0604020202020204" pitchFamily="34" charset="0"/>
              <a:buChar char="•"/>
            </a:pPr>
            <a:r>
              <a:rPr lang="zh-CN" altLang="en-US" sz="1400">
                <a:latin typeface="微软雅黑" panose="020B0503020204020204" charset="-122"/>
                <a:ea typeface="微软雅黑" panose="020B0503020204020204" charset="-122"/>
                <a:cs typeface="微软雅黑" panose="020B0503020204020204" charset="-122"/>
                <a:sym typeface="+mn-ea"/>
              </a:rPr>
              <a:t>22-25 </a:t>
            </a:r>
            <a:r>
              <a:rPr lang="en-US" altLang="zh-CN" sz="1400">
                <a:latin typeface="微软雅黑" panose="020B0503020204020204" charset="-122"/>
                <a:ea typeface="微软雅黑" panose="020B0503020204020204" charset="-122"/>
                <a:cs typeface="微软雅黑" panose="020B0503020204020204" charset="-122"/>
                <a:sym typeface="+mn-ea"/>
              </a:rPr>
              <a:t>April 2018 Mr Edwin Ngoi went to Vietnam for a charity event of Rotary International and Roots of Peace.</a:t>
            </a:r>
            <a:endParaRPr lang="zh-CN" altLang="en-US" sz="14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43785" y="514350"/>
            <a:ext cx="2101215" cy="381635"/>
          </a:xfrm>
          <a:prstGeom prst="rect">
            <a:avLst/>
          </a:prstGeom>
        </p:spPr>
        <p:txBody>
          <a:bodyPr vert="horz" wrap="square" lIns="0" tIns="12700" rIns="0" bIns="0" rtlCol="0">
            <a:spAutoFit/>
          </a:bodyPr>
          <a:lstStyle/>
          <a:p>
            <a:pPr marL="12700">
              <a:lnSpc>
                <a:spcPct val="100000"/>
              </a:lnSpc>
              <a:spcBef>
                <a:spcPts val="100"/>
              </a:spcBef>
            </a:pPr>
            <a:r>
              <a:rPr lang="en-US" sz="2400" b="1" dirty="0">
                <a:latin typeface="微软雅黑" panose="020B0503020204020204" charset="-122"/>
                <a:ea typeface="微软雅黑" panose="020B0503020204020204" charset="-122"/>
              </a:rPr>
              <a:t>Contents</a:t>
            </a:r>
            <a:endParaRPr lang="en-US" sz="2400" b="1" dirty="0">
              <a:latin typeface="微软雅黑" panose="020B0503020204020204" charset="-122"/>
              <a:ea typeface="微软雅黑" panose="020B0503020204020204" charset="-122"/>
            </a:endParaRPr>
          </a:p>
        </p:txBody>
      </p:sp>
      <p:sp>
        <p:nvSpPr>
          <p:cNvPr id="3" name="object 3"/>
          <p:cNvSpPr txBox="1">
            <a:spLocks noGrp="1"/>
          </p:cNvSpPr>
          <p:nvPr>
            <p:ph type="title"/>
          </p:nvPr>
        </p:nvSpPr>
        <p:spPr>
          <a:xfrm>
            <a:off x="449580" y="1391920"/>
            <a:ext cx="3232150" cy="319405"/>
          </a:xfrm>
          <a:prstGeom prst="rect">
            <a:avLst/>
          </a:prstGeom>
        </p:spPr>
        <p:txBody>
          <a:bodyPr vert="horz" wrap="square" lIns="0" tIns="12065" rIns="0" bIns="0" rtlCol="0">
            <a:spAutoFit/>
          </a:bodyPr>
          <a:lstStyle/>
          <a:p>
            <a:pPr marL="12700">
              <a:lnSpc>
                <a:spcPct val="100000"/>
              </a:lnSpc>
              <a:spcBef>
                <a:spcPts val="95"/>
              </a:spcBef>
              <a:tabLst>
                <a:tab pos="523875" algn="l"/>
              </a:tabLst>
            </a:pPr>
            <a:r>
              <a:rPr sz="2000" spc="-5" dirty="0"/>
              <a:t>1.	</a:t>
            </a:r>
            <a:r>
              <a:rPr lang="en-US" sz="2000" spc="-5" dirty="0"/>
              <a:t>Summary </a:t>
            </a:r>
            <a:endParaRPr lang="en-US" sz="2000" spc="-5" dirty="0">
              <a:latin typeface="宋体" panose="02010600030101010101" pitchFamily="2" charset="-122"/>
              <a:cs typeface="宋体" panose="02010600030101010101" pitchFamily="2" charset="-122"/>
            </a:endParaRPr>
          </a:p>
        </p:txBody>
      </p:sp>
      <p:sp>
        <p:nvSpPr>
          <p:cNvPr id="4" name="object 4"/>
          <p:cNvSpPr txBox="1"/>
          <p:nvPr/>
        </p:nvSpPr>
        <p:spPr>
          <a:xfrm>
            <a:off x="449580" y="3326130"/>
            <a:ext cx="4206240" cy="2165985"/>
          </a:xfrm>
          <a:prstGeom prst="rect">
            <a:avLst/>
          </a:prstGeom>
        </p:spPr>
        <p:txBody>
          <a:bodyPr vert="horz" wrap="square" lIns="0" tIns="12065" rIns="0" bIns="0" rtlCol="0">
            <a:spAutoFit/>
          </a:bodyPr>
          <a:lstStyle/>
          <a:p>
            <a:pPr marL="524510" indent="-511810">
              <a:lnSpc>
                <a:spcPct val="100000"/>
              </a:lnSpc>
              <a:buAutoNum type="arabicPeriod" startAt="4"/>
              <a:tabLst>
                <a:tab pos="523875" algn="l"/>
                <a:tab pos="524510" algn="l"/>
              </a:tabLst>
            </a:pPr>
            <a:r>
              <a:rPr lang="en-US" sz="2000" kern="0" spc="-5" dirty="0">
                <a:latin typeface="Calibri" panose="020F0502020204030204"/>
                <a:ea typeface="+mj-ea"/>
                <a:cs typeface="Calibri" panose="020F0502020204030204"/>
                <a:sym typeface="+mn-ea"/>
              </a:rPr>
              <a:t>2+2 Bachelor Program</a:t>
            </a:r>
            <a:endParaRPr lang="en-US" sz="2000" kern="0" spc="-5" dirty="0">
              <a:latin typeface="Calibri" panose="020F0502020204030204"/>
              <a:ea typeface="+mj-ea"/>
              <a:cs typeface="Calibri" panose="020F0502020204030204"/>
              <a:sym typeface="+mn-ea"/>
            </a:endParaRPr>
          </a:p>
          <a:p>
            <a:pPr marL="524510" indent="-511810">
              <a:lnSpc>
                <a:spcPct val="100000"/>
              </a:lnSpc>
              <a:buAutoNum type="arabicPeriod" startAt="4"/>
              <a:tabLst>
                <a:tab pos="523875" algn="l"/>
                <a:tab pos="524510" algn="l"/>
              </a:tabLst>
            </a:pPr>
            <a:r>
              <a:rPr lang="en-US" sz="2000" kern="0" spc="-5" dirty="0">
                <a:latin typeface="Calibri" panose="020F0502020204030204"/>
                <a:ea typeface="+mj-ea"/>
                <a:cs typeface="Calibri" panose="020F0502020204030204"/>
              </a:rPr>
              <a:t>EMBA</a:t>
            </a:r>
            <a:endParaRPr lang="en-US" sz="2000" kern="0" spc="-5" dirty="0">
              <a:latin typeface="Calibri" panose="020F0502020204030204"/>
              <a:ea typeface="+mj-ea"/>
              <a:cs typeface="Calibri" panose="020F0502020204030204"/>
            </a:endParaRPr>
          </a:p>
          <a:p>
            <a:pPr marL="524510" indent="-511810">
              <a:lnSpc>
                <a:spcPct val="100000"/>
              </a:lnSpc>
              <a:buAutoNum type="arabicPeriod" startAt="4"/>
              <a:tabLst>
                <a:tab pos="523875" algn="l"/>
                <a:tab pos="524510" algn="l"/>
              </a:tabLst>
            </a:pPr>
            <a:r>
              <a:rPr lang="en-US" sz="2000" kern="0" spc="-5" dirty="0">
                <a:latin typeface="Calibri" panose="020F0502020204030204"/>
                <a:ea typeface="+mj-ea"/>
                <a:cs typeface="Calibri" panose="020F0502020204030204"/>
              </a:rPr>
              <a:t>EDP</a:t>
            </a:r>
            <a:endParaRPr lang="en-US" sz="2000" kern="0" spc="-5" dirty="0">
              <a:latin typeface="Calibri" panose="020F0502020204030204"/>
              <a:ea typeface="+mj-ea"/>
              <a:cs typeface="Calibri" panose="020F0502020204030204"/>
            </a:endParaRPr>
          </a:p>
          <a:p>
            <a:pPr marL="524510" indent="-511810">
              <a:lnSpc>
                <a:spcPct val="100000"/>
              </a:lnSpc>
              <a:buFont typeface="Calibri" panose="020F0502020204030204"/>
              <a:buAutoNum type="arabicPeriod" startAt="4"/>
              <a:tabLst>
                <a:tab pos="523875" algn="l"/>
                <a:tab pos="524510" algn="l"/>
              </a:tabLst>
            </a:pPr>
            <a:r>
              <a:rPr lang="en-US" sz="2000" kern="0" spc="-5" dirty="0">
                <a:latin typeface="Calibri" panose="020F0502020204030204"/>
                <a:ea typeface="+mj-ea"/>
                <a:cs typeface="Calibri" panose="020F0502020204030204"/>
              </a:rPr>
              <a:t>Consulting Service</a:t>
            </a:r>
            <a:endParaRPr lang="en-US" sz="2000" kern="0" spc="-5" dirty="0">
              <a:latin typeface="Calibri" panose="020F0502020204030204"/>
              <a:ea typeface="+mj-ea"/>
              <a:cs typeface="Calibri" panose="020F0502020204030204"/>
            </a:endParaRPr>
          </a:p>
          <a:p>
            <a:pPr marL="524510" indent="-511810">
              <a:lnSpc>
                <a:spcPct val="100000"/>
              </a:lnSpc>
              <a:buAutoNum type="arabicPeriod" startAt="4"/>
              <a:tabLst>
                <a:tab pos="523875" algn="l"/>
                <a:tab pos="524510" algn="l"/>
              </a:tabLst>
            </a:pPr>
            <a:r>
              <a:rPr lang="en-US" sz="2000" kern="0" spc="-5" dirty="0">
                <a:latin typeface="Calibri" panose="020F0502020204030204"/>
                <a:ea typeface="+mj-ea"/>
                <a:cs typeface="Calibri" panose="020F0502020204030204"/>
              </a:rPr>
              <a:t>Lab8 Project</a:t>
            </a:r>
            <a:endParaRPr lang="en-US" sz="2000" kern="0" spc="-5" dirty="0">
              <a:latin typeface="Calibri" panose="020F0502020204030204"/>
              <a:ea typeface="+mj-ea"/>
              <a:cs typeface="Calibri" panose="020F0502020204030204"/>
            </a:endParaRPr>
          </a:p>
          <a:p>
            <a:pPr marL="543560" indent="-530860">
              <a:lnSpc>
                <a:spcPct val="100000"/>
              </a:lnSpc>
              <a:buAutoNum type="arabicPeriod" startAt="4"/>
              <a:tabLst>
                <a:tab pos="543560" algn="l"/>
              </a:tabLst>
            </a:pPr>
            <a:r>
              <a:rPr lang="en-US" sz="2000" kern="0" spc="-5" dirty="0">
                <a:latin typeface="Calibri" panose="020F0502020204030204"/>
                <a:ea typeface="+mj-ea"/>
                <a:cs typeface="Calibri" panose="020F0502020204030204"/>
              </a:rPr>
              <a:t>Big Data</a:t>
            </a:r>
            <a:endParaRPr lang="en-US" sz="2000" kern="0" spc="-5" dirty="0">
              <a:latin typeface="Calibri" panose="020F0502020204030204"/>
              <a:ea typeface="+mj-ea"/>
              <a:cs typeface="Calibri" panose="020F0502020204030204"/>
            </a:endParaRPr>
          </a:p>
          <a:p>
            <a:pPr marL="543560" indent="-530860">
              <a:lnSpc>
                <a:spcPct val="100000"/>
              </a:lnSpc>
              <a:buAutoNum type="arabicPeriod" startAt="4"/>
              <a:tabLst>
                <a:tab pos="543560" algn="l"/>
              </a:tabLst>
            </a:pPr>
            <a:r>
              <a:rPr lang="en-US" sz="2000" kern="0" spc="-5" dirty="0">
                <a:latin typeface="Calibri" panose="020F0502020204030204"/>
                <a:ea typeface="+mj-ea"/>
                <a:cs typeface="Calibri" panose="020F0502020204030204"/>
              </a:rPr>
              <a:t>NICCAP</a:t>
            </a:r>
            <a:endParaRPr lang="en-US" sz="2000" kern="0" spc="-5" dirty="0">
              <a:latin typeface="Calibri" panose="020F0502020204030204"/>
              <a:ea typeface="+mj-ea"/>
              <a:cs typeface="Calibri" panose="020F0502020204030204"/>
            </a:endParaRPr>
          </a:p>
        </p:txBody>
      </p:sp>
      <p:sp>
        <p:nvSpPr>
          <p:cNvPr id="5" name="object 5"/>
          <p:cNvSpPr txBox="1"/>
          <p:nvPr/>
        </p:nvSpPr>
        <p:spPr>
          <a:xfrm>
            <a:off x="6661785" y="1391920"/>
            <a:ext cx="4232275" cy="1242695"/>
          </a:xfrm>
          <a:prstGeom prst="rect">
            <a:avLst/>
          </a:prstGeom>
        </p:spPr>
        <p:txBody>
          <a:bodyPr vert="horz" wrap="square" lIns="0" tIns="12065" rIns="0" bIns="0" rtlCol="0">
            <a:spAutoFit/>
          </a:bodyPr>
          <a:lstStyle/>
          <a:p>
            <a:pPr marL="463550" indent="-450850">
              <a:lnSpc>
                <a:spcPct val="100000"/>
              </a:lnSpc>
              <a:buSzPct val="96000"/>
              <a:buFont typeface="Calibri" panose="020F0502020204030204"/>
              <a:buAutoNum type="arabicPeriod" startAt="11"/>
              <a:tabLst>
                <a:tab pos="463550" algn="l"/>
              </a:tabLst>
            </a:pPr>
            <a:r>
              <a:rPr lang="en-US" sz="2000" kern="0" spc="-5" dirty="0">
                <a:latin typeface="Calibri" panose="020F0502020204030204"/>
                <a:ea typeface="+mj-ea"/>
                <a:cs typeface="Calibri" panose="020F0502020204030204"/>
                <a:sym typeface="+mn-ea"/>
              </a:rPr>
              <a:t>Our office allocation and future needs</a:t>
            </a:r>
            <a:endParaRPr lang="en-US" sz="2000" kern="0" spc="-5" dirty="0">
              <a:latin typeface="Calibri" panose="020F0502020204030204"/>
              <a:ea typeface="+mj-ea"/>
              <a:cs typeface="Calibri" panose="020F0502020204030204"/>
              <a:sym typeface="+mn-ea"/>
            </a:endParaRPr>
          </a:p>
          <a:p>
            <a:pPr marL="463550" indent="-450850">
              <a:lnSpc>
                <a:spcPct val="100000"/>
              </a:lnSpc>
              <a:buSzPct val="96000"/>
              <a:buFont typeface="Calibri" panose="020F0502020204030204"/>
              <a:buAutoNum type="arabicPeriod" startAt="11"/>
              <a:tabLst>
                <a:tab pos="463550" algn="l"/>
              </a:tabLst>
            </a:pPr>
            <a:r>
              <a:rPr lang="en-US" sz="2000" kern="0" spc="-5" dirty="0">
                <a:latin typeface="Calibri" panose="020F0502020204030204"/>
                <a:ea typeface="+mj-ea"/>
                <a:cs typeface="Calibri" panose="020F0502020204030204"/>
              </a:rPr>
              <a:t>Finnacial forecast</a:t>
            </a:r>
            <a:endParaRPr lang="en-US" sz="2000" kern="0" spc="-5" dirty="0">
              <a:latin typeface="Calibri" panose="020F0502020204030204"/>
              <a:ea typeface="+mj-ea"/>
              <a:cs typeface="Calibri" panose="020F0502020204030204"/>
            </a:endParaRPr>
          </a:p>
          <a:p>
            <a:pPr marL="12700" indent="0">
              <a:lnSpc>
                <a:spcPct val="100000"/>
              </a:lnSpc>
              <a:buSzPct val="96000"/>
              <a:buFont typeface="Calibri" panose="020F0502020204030204"/>
              <a:buNone/>
              <a:tabLst>
                <a:tab pos="463550" algn="l"/>
              </a:tabLst>
            </a:pPr>
            <a:r>
              <a:rPr lang="en-US" sz="2000" kern="0" spc="-5" dirty="0">
                <a:latin typeface="Calibri" panose="020F0502020204030204"/>
                <a:ea typeface="+mj-ea"/>
                <a:cs typeface="Calibri" panose="020F0502020204030204"/>
                <a:sym typeface="+mn-ea"/>
              </a:rPr>
              <a:t>13.  Fund raising</a:t>
            </a:r>
            <a:endParaRPr lang="en-US" sz="2000" kern="0" spc="-5" dirty="0">
              <a:latin typeface="Calibri" panose="020F0502020204030204"/>
              <a:ea typeface="+mj-ea"/>
              <a:cs typeface="Calibri" panose="020F0502020204030204"/>
            </a:endParaRPr>
          </a:p>
        </p:txBody>
      </p:sp>
      <p:sp>
        <p:nvSpPr>
          <p:cNvPr id="6" name="object 6"/>
          <p:cNvSpPr txBox="1"/>
          <p:nvPr/>
        </p:nvSpPr>
        <p:spPr>
          <a:xfrm>
            <a:off x="449580" y="1834515"/>
            <a:ext cx="5983605" cy="639445"/>
          </a:xfrm>
          <a:prstGeom prst="rect">
            <a:avLst/>
          </a:prstGeom>
        </p:spPr>
        <p:txBody>
          <a:bodyPr vert="horz" wrap="square" lIns="0" tIns="12065" rIns="0" bIns="0" rtlCol="0">
            <a:spAutoFit/>
          </a:bodyPr>
          <a:lstStyle/>
          <a:p>
            <a:pPr marL="524510" indent="-511810">
              <a:lnSpc>
                <a:spcPct val="100000"/>
              </a:lnSpc>
              <a:spcBef>
                <a:spcPts val="95"/>
              </a:spcBef>
              <a:buFont typeface="Calibri" panose="020F0502020204030204"/>
              <a:buAutoNum type="arabicPeriod" startAt="2"/>
              <a:tabLst>
                <a:tab pos="523875" algn="l"/>
                <a:tab pos="524510" algn="l"/>
              </a:tabLst>
            </a:pPr>
            <a:r>
              <a:rPr lang="en-US" sz="2000" kern="0" spc="-5" dirty="0">
                <a:latin typeface="Calibri" panose="020F0502020204030204"/>
                <a:ea typeface="+mj-ea"/>
                <a:cs typeface="Calibri" panose="020F0502020204030204"/>
                <a:sym typeface="+mn-ea"/>
              </a:rPr>
              <a:t>NHC Education Center: </a:t>
            </a:r>
            <a:r>
              <a:rPr lang="en-US" sz="2000" kern="0" spc="-5" dirty="0">
                <a:latin typeface="Calibri" panose="020F0502020204030204"/>
                <a:ea typeface="+mj-ea"/>
                <a:cs typeface="Calibri" panose="020F0502020204030204"/>
              </a:rPr>
              <a:t>Roadmap</a:t>
            </a:r>
            <a:endParaRPr lang="en-US" sz="2000" kern="0" spc="-5" dirty="0">
              <a:latin typeface="Calibri" panose="020F0502020204030204"/>
              <a:ea typeface="+mj-ea"/>
              <a:cs typeface="Calibri" panose="020F0502020204030204"/>
            </a:endParaRPr>
          </a:p>
          <a:p>
            <a:pPr marL="524510" indent="-511810">
              <a:lnSpc>
                <a:spcPct val="100000"/>
              </a:lnSpc>
              <a:spcBef>
                <a:spcPts val="95"/>
              </a:spcBef>
              <a:buFont typeface="Calibri" panose="020F0502020204030204"/>
              <a:buAutoNum type="arabicPeriod" startAt="2"/>
              <a:tabLst>
                <a:tab pos="523875" algn="l"/>
                <a:tab pos="524510" algn="l"/>
              </a:tabLst>
            </a:pPr>
            <a:r>
              <a:rPr lang="en-US" sz="2000" kern="0" spc="-5" dirty="0">
                <a:latin typeface="Calibri" panose="020F0502020204030204"/>
                <a:ea typeface="+mj-ea"/>
                <a:cs typeface="Calibri" panose="020F0502020204030204"/>
                <a:sym typeface="+mn-ea"/>
              </a:rPr>
              <a:t>NHC Education Center: </a:t>
            </a:r>
            <a:r>
              <a:rPr lang="en-US" sz="2000" kern="0" spc="-5" dirty="0">
                <a:latin typeface="Calibri" panose="020F0502020204030204"/>
                <a:ea typeface="+mj-ea"/>
                <a:cs typeface="Calibri" panose="020F0502020204030204"/>
              </a:rPr>
              <a:t>Core products and services  </a:t>
            </a:r>
            <a:r>
              <a:rPr sz="2000" spc="-75" dirty="0">
                <a:latin typeface="宋体" panose="02010600030101010101" pitchFamily="2" charset="-122"/>
                <a:cs typeface="宋体" panose="02010600030101010101" pitchFamily="2" charset="-122"/>
              </a:rPr>
              <a:t>                                        </a:t>
            </a:r>
            <a:endParaRPr sz="2000" spc="-75" dirty="0">
              <a:latin typeface="宋体" panose="02010600030101010101" pitchFamily="2" charset="-122"/>
              <a:cs typeface="宋体" panose="02010600030101010101" pitchFamily="2" charset="-122"/>
            </a:endParaRPr>
          </a:p>
        </p:txBody>
      </p:sp>
      <p:sp>
        <p:nvSpPr>
          <p:cNvPr id="7" name="object 7"/>
          <p:cNvSpPr txBox="1"/>
          <p:nvPr/>
        </p:nvSpPr>
        <p:spPr>
          <a:xfrm>
            <a:off x="6661784" y="3326130"/>
            <a:ext cx="5453380" cy="2165985"/>
          </a:xfrm>
          <a:prstGeom prst="rect">
            <a:avLst/>
          </a:prstGeom>
        </p:spPr>
        <p:txBody>
          <a:bodyPr vert="horz" wrap="square" lIns="0" tIns="12065" rIns="0" bIns="0" rtlCol="0">
            <a:spAutoFit/>
          </a:bodyPr>
          <a:lstStyle/>
          <a:p>
            <a:pPr marL="463550" indent="-450850">
              <a:lnSpc>
                <a:spcPct val="100000"/>
              </a:lnSpc>
              <a:buSzPct val="96000"/>
              <a:buFont typeface="Calibri" panose="020F0502020204030204"/>
              <a:buAutoNum type="arabicPeriod" startAt="14"/>
              <a:tabLst>
                <a:tab pos="463550" algn="l"/>
              </a:tabLst>
            </a:pPr>
            <a:r>
              <a:rPr lang="en-US" sz="2000" kern="0" spc="-5" dirty="0">
                <a:latin typeface="Calibri" panose="020F0502020204030204"/>
                <a:ea typeface="+mj-ea"/>
                <a:cs typeface="Calibri" panose="020F0502020204030204"/>
              </a:rPr>
              <a:t>Exit strategy</a:t>
            </a:r>
            <a:endParaRPr lang="en-US" sz="2000" kern="0" spc="-5" dirty="0">
              <a:latin typeface="Calibri" panose="020F0502020204030204"/>
              <a:ea typeface="+mj-ea"/>
              <a:cs typeface="Calibri" panose="020F0502020204030204"/>
            </a:endParaRPr>
          </a:p>
          <a:p>
            <a:pPr marL="463550" indent="-450850">
              <a:lnSpc>
                <a:spcPct val="100000"/>
              </a:lnSpc>
              <a:buSzPct val="96000"/>
              <a:buFont typeface="Calibri" panose="020F0502020204030204"/>
              <a:buAutoNum type="arabicPeriod" startAt="14"/>
              <a:tabLst>
                <a:tab pos="463550" algn="l"/>
              </a:tabLst>
            </a:pPr>
            <a:r>
              <a:rPr lang="en-US" sz="2000" kern="0" spc="-5" dirty="0">
                <a:latin typeface="Calibri" panose="020F0502020204030204"/>
                <a:ea typeface="+mj-ea"/>
                <a:cs typeface="Calibri" panose="020F0502020204030204"/>
              </a:rPr>
              <a:t>Our partners</a:t>
            </a:r>
            <a:endParaRPr lang="en-US" sz="2000" kern="0" spc="-5" dirty="0">
              <a:latin typeface="Calibri" panose="020F0502020204030204"/>
              <a:ea typeface="+mj-ea"/>
              <a:cs typeface="Calibri" panose="020F0502020204030204"/>
            </a:endParaRPr>
          </a:p>
          <a:p>
            <a:pPr marL="463550" indent="-450850">
              <a:lnSpc>
                <a:spcPct val="100000"/>
              </a:lnSpc>
              <a:buSzPct val="96000"/>
              <a:buFont typeface="Calibri" panose="020F0502020204030204"/>
              <a:buAutoNum type="arabicPeriod" startAt="14"/>
              <a:tabLst>
                <a:tab pos="463550" algn="l"/>
              </a:tabLst>
            </a:pPr>
            <a:r>
              <a:rPr lang="en-US" sz="2000" kern="0" spc="-5" dirty="0">
                <a:latin typeface="Calibri" panose="020F0502020204030204"/>
                <a:ea typeface="+mj-ea"/>
                <a:cs typeface="Calibri" panose="020F0502020204030204"/>
                <a:sym typeface="+mn-ea"/>
              </a:rPr>
              <a:t>Our partners and customers (</a:t>
            </a:r>
            <a:r>
              <a:rPr lang="en-US" sz="2000" kern="0" spc="-5" dirty="0">
                <a:latin typeface="Calibri" panose="020F0502020204030204"/>
                <a:ea typeface="+mj-ea"/>
                <a:cs typeface="Calibri" panose="020F0502020204030204"/>
              </a:rPr>
              <a:t>part)</a:t>
            </a:r>
            <a:endParaRPr lang="en-US" sz="2000" kern="0" spc="-5" dirty="0">
              <a:latin typeface="Calibri" panose="020F0502020204030204"/>
              <a:ea typeface="+mj-ea"/>
              <a:cs typeface="Calibri" panose="020F0502020204030204"/>
            </a:endParaRPr>
          </a:p>
          <a:p>
            <a:pPr marL="12700">
              <a:lnSpc>
                <a:spcPct val="100000"/>
              </a:lnSpc>
            </a:pPr>
            <a:r>
              <a:rPr lang="en-US" sz="2000" kern="0" spc="-5" dirty="0">
                <a:latin typeface="Calibri" panose="020F0502020204030204"/>
                <a:ea typeface="+mj-ea"/>
                <a:cs typeface="Calibri" panose="020F0502020204030204"/>
              </a:rPr>
              <a:t>17. </a:t>
            </a:r>
            <a:r>
              <a:rPr lang="en-US" sz="2000" kern="0" spc="-5" dirty="0">
                <a:latin typeface="Calibri" panose="020F0502020204030204"/>
                <a:ea typeface="+mj-ea"/>
                <a:cs typeface="Calibri" panose="020F0502020204030204"/>
                <a:sym typeface="+mn-ea"/>
              </a:rPr>
              <a:t>Marketing events in 2018-2020</a:t>
            </a:r>
            <a:endParaRPr lang="en-US" sz="2000" kern="0" spc="-5" dirty="0">
              <a:latin typeface="Calibri" panose="020F0502020204030204"/>
              <a:ea typeface="+mj-ea"/>
              <a:cs typeface="Calibri" panose="020F0502020204030204"/>
            </a:endParaRPr>
          </a:p>
          <a:p>
            <a:pPr marL="12700">
              <a:lnSpc>
                <a:spcPct val="100000"/>
              </a:lnSpc>
            </a:pPr>
            <a:r>
              <a:rPr lang="en-US" sz="2000" kern="0" spc="-5" dirty="0">
                <a:latin typeface="Calibri" panose="020F0502020204030204"/>
                <a:ea typeface="+mj-ea"/>
                <a:cs typeface="Calibri" panose="020F0502020204030204"/>
              </a:rPr>
              <a:t>18</a:t>
            </a:r>
            <a:r>
              <a:rPr lang="en-US" sz="2000" dirty="0">
                <a:latin typeface="宋体" panose="02010600030101010101" pitchFamily="2" charset="-122"/>
                <a:cs typeface="宋体" panose="02010600030101010101" pitchFamily="2" charset="-122"/>
              </a:rPr>
              <a:t>.</a:t>
            </a:r>
            <a:r>
              <a:rPr lang="en-US" sz="2000" kern="0" spc="-5" dirty="0">
                <a:latin typeface="Calibri" panose="020F0502020204030204"/>
                <a:ea typeface="+mj-ea"/>
                <a:cs typeface="Calibri" panose="020F0502020204030204"/>
                <a:sym typeface="+mn-ea"/>
              </a:rPr>
              <a:t>Founder and CEO Personal profile</a:t>
            </a:r>
            <a:endParaRPr lang="en-US" sz="2000" kern="0" spc="-5" dirty="0">
              <a:latin typeface="Calibri" panose="020F0502020204030204"/>
              <a:ea typeface="+mj-ea"/>
              <a:cs typeface="Calibri" panose="020F0502020204030204"/>
            </a:endParaRPr>
          </a:p>
          <a:p>
            <a:pPr marL="12700">
              <a:lnSpc>
                <a:spcPct val="100000"/>
              </a:lnSpc>
            </a:pPr>
            <a:r>
              <a:rPr lang="en-US" sz="2000" kern="0" spc="-5" dirty="0">
                <a:latin typeface="Calibri" panose="020F0502020204030204"/>
                <a:ea typeface="+mj-ea"/>
                <a:cs typeface="Calibri" panose="020F0502020204030204"/>
              </a:rPr>
              <a:t>19. </a:t>
            </a:r>
            <a:r>
              <a:rPr lang="en-US" sz="2000" kern="0" spc="-5" dirty="0">
                <a:latin typeface="Calibri" panose="020F0502020204030204"/>
                <a:ea typeface="+mj-ea"/>
                <a:cs typeface="Calibri" panose="020F0502020204030204"/>
                <a:sym typeface="+mn-ea"/>
              </a:rPr>
              <a:t>Advisors (part)</a:t>
            </a:r>
            <a:endParaRPr lang="en-US" sz="2000" kern="0" spc="-5" dirty="0">
              <a:latin typeface="Calibri" panose="020F0502020204030204"/>
              <a:ea typeface="+mj-ea"/>
              <a:cs typeface="Calibri" panose="020F0502020204030204"/>
            </a:endParaRPr>
          </a:p>
          <a:p>
            <a:pPr marL="12700" indent="0">
              <a:lnSpc>
                <a:spcPct val="100000"/>
              </a:lnSpc>
              <a:buSzPct val="96000"/>
              <a:buFont typeface="Calibri" panose="020F0502020204030204"/>
              <a:buNone/>
              <a:tabLst>
                <a:tab pos="463550" algn="l"/>
              </a:tabLst>
            </a:pPr>
            <a:r>
              <a:rPr lang="en-US" sz="2000" kern="0" spc="-5" dirty="0">
                <a:latin typeface="Calibri" panose="020F0502020204030204"/>
                <a:ea typeface="+mj-ea"/>
                <a:cs typeface="Calibri" panose="020F0502020204030204"/>
              </a:rPr>
              <a:t>20. Contact us</a:t>
            </a:r>
            <a:endParaRPr lang="en-US" sz="2000" kern="0" spc="-5" dirty="0">
              <a:latin typeface="Calibri" panose="020F0502020204030204"/>
              <a:ea typeface="+mj-ea"/>
              <a:cs typeface="Calibri" panose="020F050202020403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object 4"/>
          <p:cNvSpPr txBox="1"/>
          <p:nvPr/>
        </p:nvSpPr>
        <p:spPr>
          <a:xfrm>
            <a:off x="9687559" y="6506050"/>
            <a:ext cx="180975" cy="178435"/>
          </a:xfrm>
          <a:prstGeom prst="rect">
            <a:avLst/>
          </a:prstGeom>
        </p:spPr>
        <p:txBody>
          <a:bodyPr vert="horz" wrap="square" lIns="0" tIns="0" rIns="0" bIns="0" rtlCol="0">
            <a:spAutoFit/>
          </a:bodyPr>
          <a:p>
            <a:pPr>
              <a:lnSpc>
                <a:spcPts val="1335"/>
              </a:lnSpc>
            </a:pPr>
            <a:r>
              <a:rPr sz="1400" spc="-5" dirty="0">
                <a:latin typeface="Calibri" panose="020F0502020204030204"/>
                <a:cs typeface="Calibri" panose="020F0502020204030204"/>
              </a:rPr>
              <a:t>1</a:t>
            </a:r>
            <a:r>
              <a:rPr sz="1400" dirty="0">
                <a:latin typeface="Calibri" panose="020F0502020204030204"/>
                <a:cs typeface="Calibri" panose="020F0502020204030204"/>
              </a:rPr>
              <a:t>3</a:t>
            </a:r>
            <a:endParaRPr sz="1400">
              <a:latin typeface="Calibri" panose="020F0502020204030204"/>
              <a:cs typeface="Calibri" panose="020F0502020204030204"/>
            </a:endParaRPr>
          </a:p>
        </p:txBody>
      </p:sp>
      <p:sp>
        <p:nvSpPr>
          <p:cNvPr id="6" name="object 5"/>
          <p:cNvSpPr/>
          <p:nvPr/>
        </p:nvSpPr>
        <p:spPr>
          <a:xfrm>
            <a:off x="9619488" y="0"/>
            <a:ext cx="2572511" cy="6856476"/>
          </a:xfrm>
          <a:prstGeom prst="rect">
            <a:avLst/>
          </a:prstGeom>
          <a:blipFill>
            <a:blip r:embed="rId1" cstate="print"/>
            <a:stretch>
              <a:fillRect/>
            </a:stretch>
          </a:blipFill>
        </p:spPr>
        <p:txBody>
          <a:bodyPr wrap="square" lIns="0" tIns="0" rIns="0" bIns="0" rtlCol="0"/>
          <a:p/>
        </p:txBody>
      </p:sp>
      <p:pic>
        <p:nvPicPr>
          <p:cNvPr id="9" name="图片 8"/>
          <p:cNvPicPr>
            <a:picLocks noChangeAspect="1"/>
          </p:cNvPicPr>
          <p:nvPr/>
        </p:nvPicPr>
        <p:blipFill>
          <a:blip r:embed="rId2"/>
          <a:stretch>
            <a:fillRect/>
          </a:stretch>
        </p:blipFill>
        <p:spPr>
          <a:xfrm>
            <a:off x="7253058" y="1844824"/>
            <a:ext cx="1770865" cy="1828800"/>
          </a:xfrm>
          <a:prstGeom prst="rect">
            <a:avLst/>
          </a:prstGeom>
        </p:spPr>
      </p:pic>
      <p:sp>
        <p:nvSpPr>
          <p:cNvPr id="8" name="object 2"/>
          <p:cNvSpPr txBox="1"/>
          <p:nvPr/>
        </p:nvSpPr>
        <p:spPr>
          <a:xfrm>
            <a:off x="2135560" y="451484"/>
            <a:ext cx="5688632" cy="381635"/>
          </a:xfrm>
          <a:prstGeom prst="rect">
            <a:avLst/>
          </a:prstGeom>
        </p:spPr>
        <p:txBody>
          <a:bodyPr vert="horz" wrap="square" lIns="0" tIns="12700" rIns="0" bIns="0" rtlCol="0">
            <a:spAutoFit/>
          </a:bodyPr>
          <a:p>
            <a:pPr marL="12700">
              <a:lnSpc>
                <a:spcPct val="100000"/>
              </a:lnSpc>
              <a:spcBef>
                <a:spcPts val="100"/>
              </a:spcBef>
              <a:buClrTx/>
              <a:buSzTx/>
              <a:buFontTx/>
            </a:pPr>
            <a:r>
              <a:rPr lang="en-US" sz="2400" b="1" dirty="0">
                <a:latin typeface="微软雅黑" panose="020B0503020204020204" charset="-122"/>
                <a:ea typeface="微软雅黑" panose="020B0503020204020204" charset="-122"/>
              </a:rPr>
              <a:t>Founder and CEO Personal profile</a:t>
            </a:r>
            <a:endParaRPr lang="en-US" sz="2400" b="1" dirty="0">
              <a:latin typeface="微软雅黑" panose="020B0503020204020204" charset="-122"/>
              <a:ea typeface="微软雅黑" panose="020B0503020204020204" charset="-122"/>
            </a:endParaRPr>
          </a:p>
        </p:txBody>
      </p:sp>
      <p:sp>
        <p:nvSpPr>
          <p:cNvPr id="100" name="文本框 99"/>
          <p:cNvSpPr txBox="1"/>
          <p:nvPr/>
        </p:nvSpPr>
        <p:spPr>
          <a:xfrm>
            <a:off x="577215" y="1428750"/>
            <a:ext cx="6214745" cy="5077460"/>
          </a:xfrm>
          <a:prstGeom prst="rect">
            <a:avLst/>
          </a:prstGeom>
          <a:noFill/>
          <a:ln w="9525">
            <a:noFill/>
          </a:ln>
        </p:spPr>
        <p:txBody>
          <a:bodyPr wrap="square">
            <a:spAutoFit/>
          </a:bodyPr>
          <a:p>
            <a:pPr indent="0"/>
            <a:r>
              <a:rPr lang="en-US" b="0">
                <a:latin typeface="Calibri" panose="020F0502020204030204" charset="0"/>
                <a:ea typeface="宋体" panose="02010600030101010101" pitchFamily="2" charset="-122"/>
                <a:cs typeface="Times New Roman" panose="02020603050405020304" charset="0"/>
              </a:rPr>
              <a:t>Edwin Ngoi is a serial entrepreneur with rich experience in the fields of healthcare, sports and education. He is Founder and CEO of NHC Health International Innovation Center (Suzhou) Co.Ltd,  NHC Capital (Shanghai) Co. Ltd. and Venture E (Shanghai) Co. Ltd. He is a member of the Shanghai Singapore Business Association in Shanghai and also a member of the International Education Expert Council of Haaga-Helia University of Applied Sciences in Finland. He enjoys working in philantrophy projects and is a member of the Rotary International. Prior to this, he held senior management positions at multinational companies such as Teradyne Singapore, BHP Lysaght Taiwan and China (Carrier, Whirlpool, Sara Lee and Lion Nathan China) and Singapore Tee Yih Jia (Baoding) Dairy Food. He holds an EMBA from the University of San Francisco, an MBA from the University of Texas at Arlington, and a BBA in MIS from Idaho State University</a:t>
            </a:r>
            <a:r>
              <a:rPr lang="en-US" sz="1200" b="0">
                <a:latin typeface="Calibri" panose="020F0502020204030204" charset="0"/>
                <a:ea typeface="宋体" panose="02010600030101010101" pitchFamily="2" charset="-122"/>
                <a:cs typeface="Times New Roman" panose="02020603050405020304" charset="0"/>
              </a:rPr>
              <a:t>.</a:t>
            </a:r>
            <a:endParaRPr lang="en-US" altLang="en-US" sz="1200" b="0">
              <a:latin typeface="Calibri" panose="020F0502020204030204" charset="0"/>
              <a:ea typeface="宋体" panose="02010600030101010101" pitchFamily="2" charset="-122"/>
              <a:cs typeface="Times New Roman" panose="0202060305040502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3742874" name="图片 1073742873"/>
          <p:cNvPicPr>
            <a:picLocks noChangeAspect="1"/>
          </p:cNvPicPr>
          <p:nvPr/>
        </p:nvPicPr>
        <p:blipFill>
          <a:blip r:embed="rId1"/>
          <a:srcRect t="3854" r="3276"/>
          <a:stretch>
            <a:fillRect/>
          </a:stretch>
        </p:blipFill>
        <p:spPr>
          <a:xfrm>
            <a:off x="5532866" y="4128251"/>
            <a:ext cx="1245870" cy="1353820"/>
          </a:xfrm>
          <a:prstGeom prst="rect">
            <a:avLst/>
          </a:prstGeom>
          <a:noFill/>
          <a:ln w="9525">
            <a:noFill/>
          </a:ln>
        </p:spPr>
      </p:pic>
      <p:pic>
        <p:nvPicPr>
          <p:cNvPr id="8" name="图片 7"/>
          <p:cNvPicPr>
            <a:picLocks noGrp="1" noChangeAspect="1"/>
          </p:cNvPicPr>
          <p:nvPr/>
        </p:nvPicPr>
        <p:blipFill>
          <a:blip r:embed="rId2"/>
          <a:srcRect t="4106" r="3328" b="14055"/>
          <a:stretch>
            <a:fillRect/>
          </a:stretch>
        </p:blipFill>
        <p:spPr>
          <a:xfrm>
            <a:off x="289023" y="1285875"/>
            <a:ext cx="1177290" cy="1432560"/>
          </a:xfrm>
          <a:prstGeom prst="rect">
            <a:avLst/>
          </a:prstGeom>
          <a:noFill/>
          <a:ln w="9525">
            <a:noFill/>
          </a:ln>
        </p:spPr>
      </p:pic>
      <p:pic>
        <p:nvPicPr>
          <p:cNvPr id="9" name="图片 8" descr="Pasi%202"/>
          <p:cNvPicPr>
            <a:picLocks noChangeAspect="1"/>
          </p:cNvPicPr>
          <p:nvPr/>
        </p:nvPicPr>
        <p:blipFill>
          <a:blip r:embed="rId3"/>
          <a:srcRect l="8444" t="5861" r="13335" b="-2159"/>
          <a:stretch>
            <a:fillRect/>
          </a:stretch>
        </p:blipFill>
        <p:spPr>
          <a:xfrm>
            <a:off x="346865" y="2792194"/>
            <a:ext cx="1061605" cy="1310400"/>
          </a:xfrm>
          <a:prstGeom prst="rect">
            <a:avLst/>
          </a:prstGeom>
          <a:noFill/>
          <a:ln w="9525">
            <a:noFill/>
          </a:ln>
        </p:spPr>
      </p:pic>
      <p:pic>
        <p:nvPicPr>
          <p:cNvPr id="11" name="图片 10" descr="IMG_5951"/>
          <p:cNvPicPr>
            <a:picLocks noChangeAspect="1"/>
          </p:cNvPicPr>
          <p:nvPr/>
        </p:nvPicPr>
        <p:blipFill>
          <a:blip r:embed="rId4"/>
          <a:srcRect t="5170" r="4745"/>
          <a:stretch>
            <a:fillRect/>
          </a:stretch>
        </p:blipFill>
        <p:spPr>
          <a:xfrm>
            <a:off x="238945" y="5445224"/>
            <a:ext cx="1292860" cy="1287145"/>
          </a:xfrm>
          <a:prstGeom prst="rect">
            <a:avLst/>
          </a:prstGeom>
          <a:noFill/>
          <a:ln w="9525">
            <a:noFill/>
          </a:ln>
        </p:spPr>
      </p:pic>
      <p:sp>
        <p:nvSpPr>
          <p:cNvPr id="104" name="文本框 103"/>
          <p:cNvSpPr txBox="1"/>
          <p:nvPr/>
        </p:nvSpPr>
        <p:spPr>
          <a:xfrm>
            <a:off x="6946376" y="4085578"/>
            <a:ext cx="5135890" cy="1384995"/>
          </a:xfrm>
          <a:prstGeom prst="rect">
            <a:avLst/>
          </a:prstGeom>
          <a:noFill/>
          <a:ln w="9525">
            <a:noFill/>
          </a:ln>
        </p:spPr>
        <p:txBody>
          <a:bodyPr wrap="square">
            <a:spAutoFit/>
          </a:bodyPr>
          <a:lstStyle/>
          <a:p>
            <a:pPr algn="l"/>
            <a:r>
              <a:rPr lang="en-US" altLang="zh-CN" sz="1400" b="1" dirty="0">
                <a:latin typeface="Verdana" panose="020B0604030504040204" charset="0"/>
                <a:cs typeface="Verdana" panose="020B0604030504040204" charset="0"/>
              </a:rPr>
              <a:t>Roger Chen</a:t>
            </a:r>
            <a:r>
              <a:rPr lang="en-US" altLang="zh-CN" sz="1400" b="0" dirty="0">
                <a:latin typeface="Verdana" panose="020B0604030504040204" charset="0"/>
                <a:cs typeface="Verdana" panose="020B0604030504040204" charset="0"/>
              </a:rPr>
              <a:t>, Professor in Strategy, University of San Francisco, USA. </a:t>
            </a:r>
            <a:endParaRPr lang="en-US" altLang="zh-CN" sz="1400" b="0" dirty="0">
              <a:latin typeface="Verdana" panose="020B0604030504040204" charset="0"/>
              <a:cs typeface="Verdana" panose="020B0604030504040204" charset="0"/>
            </a:endParaRPr>
          </a:p>
          <a:p>
            <a:pPr algn="l"/>
            <a:endParaRPr lang="en-US" altLang="zh-CN" sz="1400" b="0" dirty="0">
              <a:latin typeface="Verdana" panose="020B0604030504040204" charset="0"/>
              <a:cs typeface="Verdana" panose="020B0604030504040204" charset="0"/>
            </a:endParaRPr>
          </a:p>
          <a:p>
            <a:pPr algn="l"/>
            <a:r>
              <a:rPr lang="en-US" altLang="zh-CN" sz="1400" b="0" dirty="0">
                <a:latin typeface="Verdana" panose="020B0604030504040204" charset="0"/>
                <a:cs typeface="Verdana" panose="020B0604030504040204" charset="0"/>
              </a:rPr>
              <a:t>He has advised Intel, Caterpillar, Tyco Electronics, etc. He holds a PhD in Strategy form the University of Texas at Dallas.  </a:t>
            </a:r>
            <a:endParaRPr lang="en-US" altLang="zh-CN" sz="1400" dirty="0">
              <a:latin typeface="Verdana" panose="020B0604030504040204" charset="0"/>
              <a:cs typeface="Verdana" panose="020B0604030504040204" charset="0"/>
            </a:endParaRPr>
          </a:p>
        </p:txBody>
      </p:sp>
      <p:sp>
        <p:nvSpPr>
          <p:cNvPr id="105" name="文本框 104"/>
          <p:cNvSpPr txBox="1"/>
          <p:nvPr/>
        </p:nvSpPr>
        <p:spPr>
          <a:xfrm>
            <a:off x="1628754" y="5651127"/>
            <a:ext cx="3527678" cy="1169551"/>
          </a:xfrm>
          <a:prstGeom prst="rect">
            <a:avLst/>
          </a:prstGeom>
          <a:noFill/>
          <a:ln w="9525">
            <a:noFill/>
          </a:ln>
        </p:spPr>
        <p:txBody>
          <a:bodyPr wrap="square">
            <a:spAutoFit/>
          </a:bodyPr>
          <a:lstStyle/>
          <a:p>
            <a:r>
              <a:rPr lang="en-US" altLang="zh-CN" sz="1400" b="1" dirty="0">
                <a:latin typeface="Verdana" panose="020B0604030504040204" charset="0"/>
                <a:cs typeface="Verdana" panose="020B0604030504040204" charset="0"/>
              </a:rPr>
              <a:t>Li </a:t>
            </a:r>
            <a:r>
              <a:rPr lang="en-US" altLang="zh-CN" sz="1400" b="1" dirty="0" err="1">
                <a:latin typeface="Verdana" panose="020B0604030504040204" charset="0"/>
                <a:cs typeface="Verdana" panose="020B0604030504040204" charset="0"/>
              </a:rPr>
              <a:t>Naihe</a:t>
            </a:r>
            <a:r>
              <a:rPr lang="en-US" altLang="zh-CN" sz="1400" b="0" dirty="0">
                <a:latin typeface="Verdana" panose="020B0604030504040204" charset="0"/>
                <a:cs typeface="Verdana" panose="020B0604030504040204" charset="0"/>
              </a:rPr>
              <a:t>, Chief Data Scientist of NHC Sports. </a:t>
            </a:r>
            <a:r>
              <a:rPr lang="en-US" altLang="zh-CN" sz="1400" dirty="0">
                <a:latin typeface="Verdana" panose="020B0604030504040204" charset="0"/>
                <a:cs typeface="Verdana" panose="020B0604030504040204" charset="0"/>
              </a:rPr>
              <a:t>He's an associate professor at Shanghai </a:t>
            </a:r>
            <a:r>
              <a:rPr lang="en-US" altLang="zh-CN" sz="1400" dirty="0" err="1">
                <a:latin typeface="Verdana" panose="020B0604030504040204" charset="0"/>
                <a:cs typeface="Verdana" panose="020B0604030504040204" charset="0"/>
              </a:rPr>
              <a:t>Jiaotong</a:t>
            </a:r>
            <a:r>
              <a:rPr lang="en-US" altLang="zh-CN" sz="1400" dirty="0">
                <a:latin typeface="Verdana" panose="020B0604030504040204" charset="0"/>
                <a:cs typeface="Verdana" panose="020B0604030504040204" charset="0"/>
              </a:rPr>
              <a:t> University and an expert on big data and AI</a:t>
            </a:r>
            <a:endParaRPr lang="en-US" altLang="zh-CN" sz="1400" dirty="0">
              <a:latin typeface="Verdana" panose="020B0604030504040204" charset="0"/>
              <a:cs typeface="Verdana" panose="020B0604030504040204" charset="0"/>
            </a:endParaRPr>
          </a:p>
        </p:txBody>
      </p:sp>
      <p:sp>
        <p:nvSpPr>
          <p:cNvPr id="15" name="文本框 14"/>
          <p:cNvSpPr txBox="1"/>
          <p:nvPr/>
        </p:nvSpPr>
        <p:spPr>
          <a:xfrm>
            <a:off x="1628754" y="2916027"/>
            <a:ext cx="3370712" cy="1169551"/>
          </a:xfrm>
          <a:prstGeom prst="rect">
            <a:avLst/>
          </a:prstGeom>
          <a:noFill/>
          <a:ln w="9525">
            <a:noFill/>
          </a:ln>
        </p:spPr>
        <p:txBody>
          <a:bodyPr wrap="square">
            <a:spAutoFit/>
          </a:bodyPr>
          <a:lstStyle/>
          <a:p>
            <a:pPr algn="l"/>
            <a:r>
              <a:rPr lang="en-US" altLang="zh-CN" sz="1400" b="1" dirty="0" err="1">
                <a:latin typeface="Verdana" panose="020B0604030504040204" charset="0"/>
                <a:cs typeface="Verdana" panose="020B0604030504040204" charset="0"/>
              </a:rPr>
              <a:t>Pasi</a:t>
            </a:r>
            <a:r>
              <a:rPr lang="en-US" altLang="zh-CN" sz="1400" b="1" dirty="0">
                <a:latin typeface="Verdana" panose="020B0604030504040204" charset="0"/>
                <a:cs typeface="Verdana" panose="020B0604030504040204" charset="0"/>
              </a:rPr>
              <a:t> </a:t>
            </a:r>
            <a:r>
              <a:rPr lang="en-US" altLang="zh-CN" sz="1400" b="1" dirty="0" err="1">
                <a:latin typeface="Verdana" panose="020B0604030504040204" charset="0"/>
                <a:cs typeface="Verdana" panose="020B0604030504040204" charset="0"/>
              </a:rPr>
              <a:t>Halmari</a:t>
            </a:r>
            <a:r>
              <a:rPr lang="en-US" altLang="zh-CN" sz="1400" b="0" dirty="0">
                <a:latin typeface="Verdana" panose="020B0604030504040204" charset="0"/>
                <a:cs typeface="Verdana" panose="020B0604030504040204" charset="0"/>
              </a:rPr>
              <a:t>, </a:t>
            </a:r>
            <a:r>
              <a:rPr lang="en-US" altLang="zh-CN" sz="1400" b="0" dirty="0" err="1">
                <a:latin typeface="Verdana" panose="020B0604030504040204" charset="0"/>
                <a:cs typeface="Verdana" panose="020B0604030504040204" charset="0"/>
              </a:rPr>
              <a:t>Haaga-Helia</a:t>
            </a:r>
            <a:r>
              <a:rPr lang="en-US" altLang="zh-CN" sz="1400" b="0" dirty="0">
                <a:latin typeface="Verdana" panose="020B0604030504040204" charset="0"/>
                <a:cs typeface="Verdana" panose="020B0604030504040204" charset="0"/>
              </a:rPr>
              <a:t> University of Applied Sciences, has over three decades of experiences of higher education in Finland and elsewhere.  </a:t>
            </a:r>
            <a:endParaRPr lang="en-US" altLang="zh-CN" sz="1400" dirty="0">
              <a:latin typeface="Verdana" panose="020B0604030504040204" charset="0"/>
              <a:cs typeface="Verdana" panose="020B0604030504040204" charset="0"/>
            </a:endParaRPr>
          </a:p>
        </p:txBody>
      </p:sp>
      <p:sp>
        <p:nvSpPr>
          <p:cNvPr id="107" name="文本框 106"/>
          <p:cNvSpPr txBox="1"/>
          <p:nvPr/>
        </p:nvSpPr>
        <p:spPr>
          <a:xfrm>
            <a:off x="1631895" y="1333440"/>
            <a:ext cx="3528392" cy="1384995"/>
          </a:xfrm>
          <a:prstGeom prst="rect">
            <a:avLst/>
          </a:prstGeom>
          <a:noFill/>
          <a:ln w="9525">
            <a:noFill/>
          </a:ln>
        </p:spPr>
        <p:txBody>
          <a:bodyPr wrap="square">
            <a:spAutoFit/>
          </a:bodyPr>
          <a:lstStyle/>
          <a:p>
            <a:pPr indent="0"/>
            <a:r>
              <a:rPr lang="en-US" altLang="zh-CN" sz="1400" b="1" dirty="0">
                <a:latin typeface="Verdana" panose="020B0604030504040204" charset="0"/>
                <a:cs typeface="Verdana" panose="020B0604030504040204" charset="0"/>
              </a:rPr>
              <a:t>Salvador </a:t>
            </a:r>
            <a:r>
              <a:rPr lang="en-US" altLang="zh-CN" sz="1400" b="1" dirty="0" err="1">
                <a:latin typeface="Verdana" panose="020B0604030504040204" charset="0"/>
                <a:cs typeface="Verdana" panose="020B0604030504040204" charset="0"/>
              </a:rPr>
              <a:t>Aceves</a:t>
            </a:r>
            <a:r>
              <a:rPr lang="en-US" altLang="zh-CN" sz="1400" b="0" dirty="0">
                <a:latin typeface="Verdana" panose="020B0604030504040204" charset="0"/>
                <a:cs typeface="Verdana" panose="020B0604030504040204" charset="0"/>
              </a:rPr>
              <a:t>, Senior Vice-president and CFO at Regis University, USA. Formerly he was Vice-Provost with Fordham University and Vice-Provost with the University of San Francisco. </a:t>
            </a:r>
            <a:endParaRPr lang="en-US" altLang="zh-CN" sz="1400" dirty="0">
              <a:latin typeface="Verdana" panose="020B0604030504040204" charset="0"/>
              <a:cs typeface="Verdana" panose="020B0604030504040204" charset="0"/>
            </a:endParaRPr>
          </a:p>
        </p:txBody>
      </p:sp>
      <p:pic>
        <p:nvPicPr>
          <p:cNvPr id="21" name="图片 20"/>
          <p:cNvPicPr>
            <a:picLocks noChangeAspect="1"/>
          </p:cNvPicPr>
          <p:nvPr/>
        </p:nvPicPr>
        <p:blipFill>
          <a:blip r:embed="rId5"/>
          <a:srcRect l="18355" t="6851" r="22443" b="-375"/>
          <a:stretch>
            <a:fillRect/>
          </a:stretch>
        </p:blipFill>
        <p:spPr>
          <a:xfrm>
            <a:off x="5532866" y="2734888"/>
            <a:ext cx="1051445" cy="1258719"/>
          </a:xfrm>
          <a:prstGeom prst="rect">
            <a:avLst/>
          </a:prstGeom>
          <a:noFill/>
          <a:ln w="9525">
            <a:noFill/>
          </a:ln>
        </p:spPr>
      </p:pic>
      <p:sp>
        <p:nvSpPr>
          <p:cNvPr id="22" name="文本框 21"/>
          <p:cNvSpPr txBox="1"/>
          <p:nvPr/>
        </p:nvSpPr>
        <p:spPr>
          <a:xfrm>
            <a:off x="6836642" y="2809145"/>
            <a:ext cx="5245624" cy="954107"/>
          </a:xfrm>
          <a:prstGeom prst="rect">
            <a:avLst/>
          </a:prstGeom>
          <a:noFill/>
          <a:ln w="9525">
            <a:noFill/>
          </a:ln>
        </p:spPr>
        <p:txBody>
          <a:bodyPr wrap="square">
            <a:spAutoFit/>
          </a:bodyPr>
          <a:lstStyle/>
          <a:p>
            <a:pPr algn="l"/>
            <a:r>
              <a:rPr lang="en-US" altLang="zh-CN" sz="1400" b="1" dirty="0">
                <a:latin typeface="Verdana" panose="020B0604030504040204" charset="0"/>
                <a:cs typeface="Verdana" panose="020B0604030504040204" charset="0"/>
              </a:rPr>
              <a:t>Dr. </a:t>
            </a:r>
            <a:r>
              <a:rPr lang="en-US" altLang="zh-CN" sz="1400" b="1" dirty="0" err="1">
                <a:latin typeface="Verdana" panose="020B0604030504040204" charset="0"/>
                <a:cs typeface="Verdana" panose="020B0604030504040204" charset="0"/>
              </a:rPr>
              <a:t>Ngoi</a:t>
            </a:r>
            <a:r>
              <a:rPr lang="en-US" altLang="zh-CN" sz="1400" b="1" dirty="0">
                <a:latin typeface="Verdana" panose="020B0604030504040204" charset="0"/>
                <a:cs typeface="Verdana" panose="020B0604030504040204" charset="0"/>
              </a:rPr>
              <a:t> Sing Shang</a:t>
            </a:r>
            <a:r>
              <a:rPr lang="en-US" altLang="zh-CN" sz="1400" b="0" dirty="0">
                <a:latin typeface="Verdana" panose="020B0604030504040204" charset="0"/>
                <a:cs typeface="Verdana" panose="020B0604030504040204" charset="0"/>
              </a:rPr>
              <a:t>, a renowned </a:t>
            </a:r>
            <a:r>
              <a:rPr lang="en-US" altLang="zh-CN" sz="1400" dirty="0">
                <a:latin typeface="Verdana" panose="020B0604030504040204" charset="0"/>
                <a:cs typeface="Verdana" panose="020B0604030504040204" charset="0"/>
                <a:sym typeface="+mn-ea"/>
              </a:rPr>
              <a:t>Consultant General Surgeon and Consultant Laparoscopic Surgeon at  </a:t>
            </a:r>
            <a:r>
              <a:rPr lang="en-US" altLang="zh-CN" sz="1400" dirty="0" err="1">
                <a:latin typeface="Verdana" panose="020B0604030504040204" charset="0"/>
                <a:cs typeface="Verdana" panose="020B0604030504040204" charset="0"/>
                <a:sym typeface="+mn-ea"/>
              </a:rPr>
              <a:t>Gleneagle</a:t>
            </a:r>
            <a:r>
              <a:rPr lang="en-US" altLang="zh-CN" sz="1400" dirty="0">
                <a:latin typeface="Verdana" panose="020B0604030504040204" charset="0"/>
                <a:cs typeface="Verdana" panose="020B0604030504040204" charset="0"/>
                <a:sym typeface="+mn-ea"/>
              </a:rPr>
              <a:t> Hospital and Mount Elizabeth Hospital in Singapore, where h</a:t>
            </a:r>
            <a:r>
              <a:rPr lang="en-US" altLang="zh-CN" sz="1400" b="0" dirty="0">
                <a:latin typeface="Verdana" panose="020B0604030504040204" charset="0"/>
                <a:cs typeface="Verdana" panose="020B0604030504040204" charset="0"/>
              </a:rPr>
              <a:t>e has his private practice. </a:t>
            </a:r>
            <a:endParaRPr lang="en-US" altLang="zh-CN" sz="1400" dirty="0">
              <a:latin typeface="Verdana" panose="020B0604030504040204" charset="0"/>
              <a:cs typeface="Verdana" panose="020B0604030504040204" charset="0"/>
            </a:endParaRPr>
          </a:p>
        </p:txBody>
      </p:sp>
      <p:sp>
        <p:nvSpPr>
          <p:cNvPr id="5" name="文本框 4"/>
          <p:cNvSpPr txBox="1"/>
          <p:nvPr/>
        </p:nvSpPr>
        <p:spPr>
          <a:xfrm>
            <a:off x="1628754" y="4301021"/>
            <a:ext cx="3527678" cy="954107"/>
          </a:xfrm>
          <a:prstGeom prst="rect">
            <a:avLst/>
          </a:prstGeom>
          <a:noFill/>
        </p:spPr>
        <p:txBody>
          <a:bodyPr wrap="square" rtlCol="0" anchor="t">
            <a:spAutoFit/>
          </a:bodyPr>
          <a:lstStyle/>
          <a:p>
            <a:r>
              <a:rPr lang="en-US" altLang="zh-CN" sz="1400" b="1" dirty="0" err="1">
                <a:latin typeface="Verdana" panose="020B0604030504040204" charset="0"/>
                <a:cs typeface="Verdana" panose="020B0604030504040204" charset="0"/>
              </a:rPr>
              <a:t>Tiina</a:t>
            </a:r>
            <a:r>
              <a:rPr lang="en-US" altLang="zh-CN" sz="1400" b="1" dirty="0">
                <a:latin typeface="Verdana" panose="020B0604030504040204" charset="0"/>
                <a:cs typeface="Verdana" panose="020B0604030504040204" charset="0"/>
              </a:rPr>
              <a:t> </a:t>
            </a:r>
            <a:r>
              <a:rPr lang="en-US" altLang="zh-CN" sz="1400" b="1" dirty="0" err="1">
                <a:latin typeface="Verdana" panose="020B0604030504040204" charset="0"/>
                <a:cs typeface="Verdana" panose="020B0604030504040204" charset="0"/>
              </a:rPr>
              <a:t>Laiho</a:t>
            </a:r>
            <a:r>
              <a:rPr lang="en-US" altLang="zh-CN" sz="1400" dirty="0">
                <a:latin typeface="Verdana" panose="020B0604030504040204" charset="0"/>
                <a:cs typeface="Verdana" panose="020B0604030504040204" charset="0"/>
              </a:rPr>
              <a:t>, </a:t>
            </a:r>
            <a:r>
              <a:rPr lang="en-US" altLang="zh-CN" sz="1400" dirty="0">
                <a:latin typeface="Verdana" panose="020B0604030504040204" charset="0"/>
                <a:cs typeface="Verdana" panose="020B0604030504040204" charset="0"/>
                <a:sym typeface="+mn-ea"/>
              </a:rPr>
              <a:t> Head of services and </a:t>
            </a:r>
            <a:r>
              <a:rPr lang="en-US" altLang="zh-CN" sz="1400" dirty="0" err="1">
                <a:latin typeface="Verdana" panose="020B0604030504040204" charset="0"/>
                <a:cs typeface="Verdana" panose="020B0604030504040204" charset="0"/>
                <a:sym typeface="+mn-ea"/>
              </a:rPr>
              <a:t>comms</a:t>
            </a:r>
            <a:r>
              <a:rPr lang="en-US" altLang="zh-CN" sz="1400" dirty="0">
                <a:latin typeface="Verdana" panose="020B0604030504040204" charset="0"/>
                <a:cs typeface="Verdana" panose="020B0604030504040204" charset="0"/>
                <a:sym typeface="+mn-ea"/>
              </a:rPr>
              <a:t> at CLIC Innovation Ltd &amp; </a:t>
            </a:r>
            <a:r>
              <a:rPr lang="en-US" altLang="zh-CN" sz="1400" dirty="0" err="1">
                <a:latin typeface="Verdana" panose="020B0604030504040204" charset="0"/>
                <a:cs typeface="Verdana" panose="020B0604030504040204" charset="0"/>
                <a:sym typeface="+mn-ea"/>
              </a:rPr>
              <a:t>Innoboost</a:t>
            </a:r>
            <a:r>
              <a:rPr lang="en-US" altLang="zh-CN" sz="1400" dirty="0">
                <a:latin typeface="Verdana" panose="020B0604030504040204" charset="0"/>
                <a:cs typeface="Verdana" panose="020B0604030504040204" charset="0"/>
                <a:sym typeface="+mn-ea"/>
              </a:rPr>
              <a:t> Manager of </a:t>
            </a:r>
            <a:r>
              <a:rPr lang="en-US" altLang="zh-CN" sz="1400" dirty="0" err="1">
                <a:latin typeface="Verdana" panose="020B0604030504040204" charset="0"/>
                <a:cs typeface="Verdana" panose="020B0604030504040204" charset="0"/>
                <a:sym typeface="+mn-ea"/>
              </a:rPr>
              <a:t>Haaga-Helia</a:t>
            </a:r>
            <a:r>
              <a:rPr lang="en-US" altLang="zh-CN" sz="1400" dirty="0">
                <a:latin typeface="Verdana" panose="020B0604030504040204" charset="0"/>
                <a:cs typeface="Verdana" panose="020B0604030504040204" charset="0"/>
                <a:sym typeface="+mn-ea"/>
              </a:rPr>
              <a:t> University of Applied Sciences.</a:t>
            </a:r>
            <a:endParaRPr lang="en-US" altLang="zh-CN" sz="1400" dirty="0">
              <a:latin typeface="Verdana" panose="020B0604030504040204" charset="0"/>
              <a:cs typeface="Verdana" panose="020B0604030504040204" charset="0"/>
              <a:sym typeface="+mn-ea"/>
            </a:endParaRPr>
          </a:p>
        </p:txBody>
      </p:sp>
      <p:pic>
        <p:nvPicPr>
          <p:cNvPr id="6" name="图片 5"/>
          <p:cNvPicPr>
            <a:picLocks noChangeAspect="1"/>
          </p:cNvPicPr>
          <p:nvPr/>
        </p:nvPicPr>
        <p:blipFill>
          <a:blip r:embed="rId6"/>
          <a:stretch>
            <a:fillRect/>
          </a:stretch>
        </p:blipFill>
        <p:spPr>
          <a:xfrm>
            <a:off x="346865" y="4221088"/>
            <a:ext cx="1077021" cy="1077021"/>
          </a:xfrm>
          <a:prstGeom prst="rect">
            <a:avLst/>
          </a:prstGeom>
        </p:spPr>
      </p:pic>
      <p:sp>
        <p:nvSpPr>
          <p:cNvPr id="4" name="文本框 3"/>
          <p:cNvSpPr txBox="1"/>
          <p:nvPr/>
        </p:nvSpPr>
        <p:spPr>
          <a:xfrm>
            <a:off x="2047875" y="469900"/>
            <a:ext cx="5080000" cy="460375"/>
          </a:xfrm>
          <a:prstGeom prst="rect">
            <a:avLst/>
          </a:prstGeom>
          <a:noFill/>
          <a:ln w="9525">
            <a:noFill/>
          </a:ln>
        </p:spPr>
        <p:txBody>
          <a:bodyPr>
            <a:spAutoFit/>
          </a:bodyPr>
          <a:lstStyle/>
          <a:p>
            <a:pPr indent="0"/>
            <a:r>
              <a:rPr lang="en-US" sz="2400" b="1" dirty="0">
                <a:latin typeface="微软雅黑" panose="020B0503020204020204" charset="-122"/>
                <a:ea typeface="微软雅黑" panose="020B0503020204020204" charset="-122"/>
              </a:rPr>
              <a:t>Advisors (part)</a:t>
            </a:r>
            <a:endParaRPr lang="en-US" sz="2400" b="1" dirty="0">
              <a:latin typeface="微软雅黑" panose="020B0503020204020204" charset="-122"/>
              <a:ea typeface="微软雅黑" panose="020B0503020204020204" charset="-122"/>
            </a:endParaRPr>
          </a:p>
        </p:txBody>
      </p:sp>
      <p:pic>
        <p:nvPicPr>
          <p:cNvPr id="7" name="图片 6" descr="微信图片_20190105200504"/>
          <p:cNvPicPr>
            <a:picLocks noChangeAspect="1"/>
          </p:cNvPicPr>
          <p:nvPr/>
        </p:nvPicPr>
        <p:blipFill>
          <a:blip r:embed="rId7"/>
          <a:srcRect l="25542" t="25554" r="40527" b="37686"/>
          <a:stretch>
            <a:fillRect/>
          </a:stretch>
        </p:blipFill>
        <p:spPr>
          <a:xfrm>
            <a:off x="5438510" y="1271988"/>
            <a:ext cx="1240155" cy="1343660"/>
          </a:xfrm>
          <a:prstGeom prst="rect">
            <a:avLst/>
          </a:prstGeom>
        </p:spPr>
      </p:pic>
      <p:sp>
        <p:nvSpPr>
          <p:cNvPr id="10" name="文本框 9"/>
          <p:cNvSpPr txBox="1"/>
          <p:nvPr/>
        </p:nvSpPr>
        <p:spPr>
          <a:xfrm>
            <a:off x="6778736" y="1257734"/>
            <a:ext cx="5303530" cy="1384995"/>
          </a:xfrm>
          <a:prstGeom prst="rect">
            <a:avLst/>
          </a:prstGeom>
          <a:noFill/>
          <a:ln w="9525">
            <a:noFill/>
          </a:ln>
        </p:spPr>
        <p:txBody>
          <a:bodyPr wrap="square">
            <a:spAutoFit/>
          </a:bodyPr>
          <a:lstStyle/>
          <a:p>
            <a:pPr algn="l"/>
            <a:r>
              <a:rPr lang="en-US" altLang="zh-CN" sz="1400" b="1" dirty="0">
                <a:latin typeface="Verdana" panose="020B0604030504040204" charset="0"/>
                <a:cs typeface="Verdana" panose="020B0604030504040204" charset="0"/>
              </a:rPr>
              <a:t>Tseng Cheng Hui</a:t>
            </a:r>
            <a:r>
              <a:rPr lang="en-US" altLang="zh-CN" sz="1400" b="0" dirty="0">
                <a:latin typeface="Verdana" panose="020B0604030504040204" charset="0"/>
                <a:cs typeface="Verdana" panose="020B0604030504040204" charset="0"/>
              </a:rPr>
              <a:t>, founder and former CEO of United World Chinese Bank, Former Vice-President of the Shanghai </a:t>
            </a:r>
            <a:r>
              <a:rPr lang="en-US" altLang="zh-CN" sz="1400" b="0" dirty="0" err="1">
                <a:latin typeface="Verdana" panose="020B0604030504040204" charset="0"/>
                <a:cs typeface="Verdana" panose="020B0604030504040204" charset="0"/>
              </a:rPr>
              <a:t>Ruidong</a:t>
            </a:r>
            <a:r>
              <a:rPr lang="en-US" altLang="zh-CN" sz="1400" b="0" dirty="0">
                <a:latin typeface="Verdana" panose="020B0604030504040204" charset="0"/>
                <a:cs typeface="Verdana" panose="020B0604030504040204" charset="0"/>
              </a:rPr>
              <a:t> Hospital. </a:t>
            </a:r>
            <a:endParaRPr lang="en-US" altLang="zh-CN" sz="1400" b="0" dirty="0">
              <a:latin typeface="Verdana" panose="020B0604030504040204" charset="0"/>
              <a:cs typeface="Verdana" panose="020B0604030504040204" charset="0"/>
            </a:endParaRPr>
          </a:p>
          <a:p>
            <a:pPr algn="l"/>
            <a:endParaRPr lang="en-US" altLang="zh-CN" sz="1400" dirty="0">
              <a:latin typeface="Verdana" panose="020B0604030504040204" charset="0"/>
              <a:cs typeface="Verdana" panose="020B0604030504040204" charset="0"/>
            </a:endParaRPr>
          </a:p>
          <a:p>
            <a:pPr algn="l"/>
            <a:r>
              <a:rPr lang="en-US" altLang="zh-CN" sz="1400" dirty="0">
                <a:latin typeface="Verdana" panose="020B0604030504040204" charset="0"/>
                <a:cs typeface="Verdana" panose="020B0604030504040204" charset="0"/>
              </a:rPr>
              <a:t>MBA of Taiwan University and Master of Law of Chinese Culture University.</a:t>
            </a:r>
            <a:endParaRPr lang="en-US" altLang="zh-CN" sz="1400" dirty="0">
              <a:latin typeface="Verdana" panose="020B0604030504040204" charset="0"/>
              <a:cs typeface="Verdana" panose="020B0604030504040204" charset="0"/>
            </a:endParaRPr>
          </a:p>
        </p:txBody>
      </p:sp>
      <p:sp>
        <p:nvSpPr>
          <p:cNvPr id="12" name="灯片编号占位符 1"/>
          <p:cNvSpPr>
            <a:spLocks noGrp="1"/>
          </p:cNvSpPr>
          <p:nvPr/>
        </p:nvSpPr>
        <p:spPr>
          <a:xfrm>
            <a:off x="9588611" y="9098662"/>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13"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 name="文本框 106"/>
          <p:cNvSpPr txBox="1"/>
          <p:nvPr/>
        </p:nvSpPr>
        <p:spPr>
          <a:xfrm>
            <a:off x="948690" y="1196975"/>
            <a:ext cx="5450840" cy="3192780"/>
          </a:xfrm>
          <a:prstGeom prst="rect">
            <a:avLst/>
          </a:prstGeom>
          <a:noFill/>
          <a:ln w="9525">
            <a:noFill/>
          </a:ln>
        </p:spPr>
        <p:txBody>
          <a:bodyPr wrap="square">
            <a:spAutoFit/>
          </a:bodyPr>
          <a:p>
            <a:pPr indent="0">
              <a:lnSpc>
                <a:spcPct val="160000"/>
              </a:lnSpc>
            </a:pPr>
            <a:r>
              <a:rPr lang="en-US" altLang="zh-CN" b="1">
                <a:latin typeface="Verdana" panose="020B0604030504040204" charset="0"/>
                <a:cs typeface="Verdana" panose="020B0604030504040204" charset="0"/>
              </a:rPr>
              <a:t>Edwin Ngoi</a:t>
            </a:r>
            <a:endParaRPr lang="en-US" altLang="zh-CN" b="1">
              <a:latin typeface="Verdana" panose="020B0604030504040204" charset="0"/>
              <a:cs typeface="Verdana" panose="020B0604030504040204" charset="0"/>
            </a:endParaRPr>
          </a:p>
          <a:p>
            <a:pPr indent="0">
              <a:lnSpc>
                <a:spcPct val="160000"/>
              </a:lnSpc>
            </a:pPr>
            <a:r>
              <a:rPr b="0" dirty="0" smtClean="0">
                <a:latin typeface="微软雅黑" panose="020B0503020204020204" charset="-122"/>
                <a:ea typeface="微软雅黑" panose="020B0503020204020204" charset="-122"/>
              </a:rPr>
              <a:t>Founder/CEO</a:t>
            </a:r>
            <a:endParaRPr b="0" dirty="0" smtClean="0">
              <a:latin typeface="微软雅黑" panose="020B0503020204020204" charset="-122"/>
              <a:ea typeface="微软雅黑" panose="020B0503020204020204" charset="-122"/>
            </a:endParaRPr>
          </a:p>
          <a:p>
            <a:pPr indent="0">
              <a:lnSpc>
                <a:spcPct val="160000"/>
              </a:lnSpc>
            </a:pPr>
            <a:r>
              <a:rPr lang="en-US" b="0" dirty="0" smtClean="0">
                <a:latin typeface="微软雅黑" panose="020B0503020204020204" charset="-122"/>
                <a:ea typeface="微软雅黑" panose="020B0503020204020204" charset="-122"/>
              </a:rPr>
              <a:t>NHC Education Center</a:t>
            </a:r>
            <a:endParaRPr b="0" dirty="0" smtClean="0">
              <a:latin typeface="微软雅黑" panose="020B0503020204020204" charset="-122"/>
              <a:ea typeface="微软雅黑" panose="020B0503020204020204" charset="-122"/>
            </a:endParaRPr>
          </a:p>
          <a:p>
            <a:pPr indent="0">
              <a:lnSpc>
                <a:spcPct val="160000"/>
              </a:lnSpc>
            </a:pPr>
            <a:r>
              <a:rPr lang="en-US" altLang="zh-CN" dirty="0">
                <a:solidFill>
                  <a:prstClr val="black"/>
                </a:solidFill>
                <a:latin typeface="微软雅黑" panose="020B0503020204020204" charset="-122"/>
                <a:ea typeface="微软雅黑" panose="020B0503020204020204" charset="-122"/>
                <a:sym typeface="+mn-ea"/>
              </a:rPr>
              <a:t>NHC Health International Innovation Center (Suzhou) Co., Ltd.</a:t>
            </a:r>
            <a:endParaRPr lang="en-US" altLang="zh-CN" dirty="0">
              <a:solidFill>
                <a:prstClr val="black"/>
              </a:solidFill>
              <a:latin typeface="微软雅黑" panose="020B0503020204020204" charset="-122"/>
              <a:ea typeface="微软雅黑" panose="020B0503020204020204" charset="-122"/>
              <a:sym typeface="+mn-ea"/>
            </a:endParaRPr>
          </a:p>
          <a:p>
            <a:pPr indent="0">
              <a:lnSpc>
                <a:spcPct val="160000"/>
              </a:lnSpc>
            </a:pPr>
            <a:r>
              <a:rPr spc="-5" dirty="0">
                <a:latin typeface="Verdana" panose="020B0604030504040204"/>
                <a:cs typeface="Verdana" panose="020B0604030504040204"/>
                <a:sym typeface="+mn-ea"/>
              </a:rPr>
              <a:t>Email: </a:t>
            </a:r>
            <a:r>
              <a:rPr u="sng" spc="-5" dirty="0">
                <a:solidFill>
                  <a:srgbClr val="0562C1"/>
                </a:solidFill>
                <a:uFill>
                  <a:solidFill>
                    <a:srgbClr val="0562C1"/>
                  </a:solidFill>
                </a:uFill>
                <a:latin typeface="Verdana" panose="020B0604030504040204"/>
                <a:cs typeface="Verdana" panose="020B0604030504040204"/>
                <a:sym typeface="+mn-ea"/>
                <a:hlinkClick r:id="rId1"/>
              </a:rPr>
              <a:t>edwinngoi@NHChealth.cn </a:t>
            </a:r>
            <a:r>
              <a:rPr spc="-5" dirty="0">
                <a:solidFill>
                  <a:srgbClr val="0562C1"/>
                </a:solidFill>
                <a:latin typeface="Verdana" panose="020B0604030504040204"/>
                <a:cs typeface="Verdana" panose="020B0604030504040204"/>
                <a:sym typeface="+mn-ea"/>
              </a:rPr>
              <a:t> </a:t>
            </a:r>
            <a:endParaRPr spc="-5" dirty="0">
              <a:solidFill>
                <a:srgbClr val="0562C1"/>
              </a:solidFill>
              <a:latin typeface="Verdana" panose="020B0604030504040204"/>
              <a:cs typeface="Verdana" panose="020B0604030504040204"/>
              <a:sym typeface="+mn-ea"/>
            </a:endParaRPr>
          </a:p>
          <a:p>
            <a:pPr indent="0">
              <a:lnSpc>
                <a:spcPct val="160000"/>
              </a:lnSpc>
            </a:pPr>
            <a:r>
              <a:rPr spc="-10" dirty="0">
                <a:latin typeface="Verdana" panose="020B0604030504040204"/>
                <a:cs typeface="Verdana" panose="020B0604030504040204"/>
                <a:sym typeface="+mn-ea"/>
              </a:rPr>
              <a:t>Website</a:t>
            </a:r>
            <a:r>
              <a:rPr spc="-10" dirty="0">
                <a:latin typeface="宋体" panose="02010600030101010101" pitchFamily="2" charset="-122"/>
                <a:cs typeface="宋体" panose="02010600030101010101" pitchFamily="2" charset="-122"/>
                <a:sym typeface="+mn-ea"/>
              </a:rPr>
              <a:t>：</a:t>
            </a:r>
            <a:r>
              <a:rPr spc="-10" dirty="0">
                <a:latin typeface="Verdana" panose="020B0604030504040204"/>
                <a:cs typeface="Verdana" panose="020B0604030504040204"/>
                <a:sym typeface="+mn-ea"/>
                <a:hlinkClick r:id="rId2"/>
              </a:rPr>
              <a:t>www.nhceducation.c</a:t>
            </a:r>
            <a:r>
              <a:rPr lang="en-US" spc="-10" dirty="0">
                <a:latin typeface="Verdana" panose="020B0604030504040204"/>
                <a:cs typeface="Verdana" panose="020B0604030504040204"/>
                <a:sym typeface="+mn-ea"/>
                <a:hlinkClick r:id="rId2"/>
              </a:rPr>
              <a:t>n</a:t>
            </a:r>
            <a:endParaRPr lang="en-US" spc="-10" dirty="0" smtClean="0">
              <a:latin typeface="Verdana" panose="020B0604030504040204"/>
              <a:ea typeface="微软雅黑" panose="020B0503020204020204" charset="-122"/>
              <a:cs typeface="Verdana" panose="020B0604030504040204"/>
              <a:sym typeface="+mn-ea"/>
              <a:hlinkClick r:id="rId2"/>
            </a:endParaRPr>
          </a:p>
        </p:txBody>
      </p:sp>
      <p:pic>
        <p:nvPicPr>
          <p:cNvPr id="5" name="图片 4"/>
          <p:cNvPicPr>
            <a:picLocks noChangeAspect="1"/>
          </p:cNvPicPr>
          <p:nvPr/>
        </p:nvPicPr>
        <p:blipFill>
          <a:blip r:embed="rId3"/>
          <a:srcRect l="747" t="21458" r="1281" b="14074"/>
          <a:stretch>
            <a:fillRect/>
          </a:stretch>
        </p:blipFill>
        <p:spPr>
          <a:xfrm>
            <a:off x="948690" y="4389755"/>
            <a:ext cx="10295255" cy="2467610"/>
          </a:xfrm>
          <a:prstGeom prst="rect">
            <a:avLst/>
          </a:prstGeom>
        </p:spPr>
      </p:pic>
      <p:sp>
        <p:nvSpPr>
          <p:cNvPr id="7" name="文本框 6"/>
          <p:cNvSpPr txBox="1"/>
          <p:nvPr/>
        </p:nvSpPr>
        <p:spPr>
          <a:xfrm>
            <a:off x="6729095" y="1518920"/>
            <a:ext cx="4321810" cy="1945640"/>
          </a:xfrm>
          <a:prstGeom prst="rect">
            <a:avLst/>
          </a:prstGeom>
          <a:noFill/>
        </p:spPr>
        <p:txBody>
          <a:bodyPr wrap="square" rtlCol="0" anchor="t">
            <a:spAutoFit/>
          </a:bodyPr>
          <a:p>
            <a:pPr>
              <a:lnSpc>
                <a:spcPct val="90000"/>
              </a:lnSpc>
            </a:pPr>
            <a:endParaRPr lang="en-US" altLang="zh-CN" sz="2000">
              <a:latin typeface="Verdana" panose="020B0604030504040204" charset="0"/>
              <a:cs typeface="Verdana" panose="020B0604030504040204" charset="0"/>
              <a:sym typeface="+mn-ea"/>
            </a:endParaRPr>
          </a:p>
          <a:p>
            <a:pPr>
              <a:lnSpc>
                <a:spcPct val="90000"/>
              </a:lnSpc>
            </a:pPr>
            <a:r>
              <a:rPr lang="en-US" altLang="zh-CN">
                <a:latin typeface="Verdana" panose="020B0604030504040204" charset="0"/>
                <a:cs typeface="Verdana" panose="020B0604030504040204" charset="0"/>
                <a:sym typeface="+mn-ea"/>
              </a:rPr>
              <a:t>Email: </a:t>
            </a:r>
            <a:r>
              <a:rPr lang="en-US" altLang="zh-CN">
                <a:latin typeface="Verdana" panose="020B0604030504040204" charset="0"/>
                <a:cs typeface="Verdana" panose="020B0604030504040204" charset="0"/>
                <a:sym typeface="+mn-ea"/>
                <a:hlinkClick r:id="rId4"/>
              </a:rPr>
              <a:t>edwinngoi@nhchealth.cn</a:t>
            </a:r>
            <a:r>
              <a:rPr lang="en-US" altLang="zh-CN">
                <a:latin typeface="Verdana" panose="020B0604030504040204" charset="0"/>
                <a:cs typeface="Verdana" panose="020B0604030504040204" charset="0"/>
                <a:sym typeface="+mn-ea"/>
              </a:rPr>
              <a:t>      </a:t>
            </a:r>
            <a:endParaRPr lang="en-US" altLang="zh-CN" sz="2000">
              <a:latin typeface="Verdana" panose="020B0604030504040204" charset="0"/>
              <a:cs typeface="Verdana" panose="020B0604030504040204" charset="0"/>
              <a:sym typeface="+mn-ea"/>
            </a:endParaRPr>
          </a:p>
          <a:p>
            <a:pPr indent="0">
              <a:lnSpc>
                <a:spcPct val="200000"/>
              </a:lnSpc>
              <a:buFont typeface="Arial" panose="020B0604020202020204" pitchFamily="34" charset="0"/>
              <a:buNone/>
            </a:pPr>
            <a:r>
              <a:rPr lang="en-US" dirty="0" smtClean="0">
                <a:latin typeface="微软雅黑" panose="020B0503020204020204" charset="-122"/>
                <a:ea typeface="微软雅黑" panose="020B0503020204020204" charset="-122"/>
                <a:sym typeface="+mn-ea"/>
              </a:rPr>
              <a:t>Floor </a:t>
            </a:r>
            <a:r>
              <a:rPr dirty="0" smtClean="0">
                <a:latin typeface="微软雅黑" panose="020B0503020204020204" charset="-122"/>
                <a:ea typeface="微软雅黑" panose="020B0503020204020204" charset="-122"/>
                <a:sym typeface="+mn-ea"/>
              </a:rPr>
              <a:t>1</a:t>
            </a:r>
            <a:r>
              <a:rPr lang="en-US" dirty="0" smtClean="0">
                <a:latin typeface="微软雅黑" panose="020B0503020204020204" charset="-122"/>
                <a:ea typeface="微软雅黑" panose="020B0503020204020204" charset="-122"/>
                <a:sym typeface="+mn-ea"/>
              </a:rPr>
              <a:t>7</a:t>
            </a:r>
            <a:r>
              <a:rPr dirty="0" smtClean="0">
                <a:latin typeface="微软雅黑" panose="020B0503020204020204" charset="-122"/>
                <a:ea typeface="微软雅黑" panose="020B0503020204020204" charset="-122"/>
                <a:sym typeface="+mn-ea"/>
              </a:rPr>
              <a:t>, Dao Valley, No. 500, Shui </a:t>
            </a:r>
            <a:endParaRPr dirty="0" smtClean="0">
              <a:latin typeface="微软雅黑" panose="020B0503020204020204" charset="-122"/>
              <a:ea typeface="微软雅黑" panose="020B0503020204020204" charset="-122"/>
              <a:sym typeface="+mn-ea"/>
            </a:endParaRPr>
          </a:p>
          <a:p>
            <a:pPr>
              <a:lnSpc>
                <a:spcPct val="90000"/>
              </a:lnSpc>
            </a:pPr>
            <a:r>
              <a:rPr dirty="0" smtClean="0">
                <a:latin typeface="微软雅黑" panose="020B0503020204020204" charset="-122"/>
                <a:ea typeface="微软雅黑" panose="020B0503020204020204" charset="-122"/>
                <a:sym typeface="+mn-ea"/>
              </a:rPr>
              <a:t>Xiu Road, Wujiang District, Suzhou 215200</a:t>
            </a:r>
            <a:endParaRPr dirty="0" smtClean="0">
              <a:latin typeface="微软雅黑" panose="020B0503020204020204" charset="-122"/>
              <a:ea typeface="微软雅黑" panose="020B0503020204020204" charset="-122"/>
            </a:endParaRPr>
          </a:p>
          <a:p>
            <a:endParaRPr lang="zh-CN" altLang="en-US" dirty="0" smtClean="0">
              <a:latin typeface="微软雅黑" panose="020B0503020204020204" charset="-122"/>
              <a:ea typeface="微软雅黑" panose="020B0503020204020204" charset="-122"/>
            </a:endParaRPr>
          </a:p>
        </p:txBody>
      </p:sp>
      <p:sp>
        <p:nvSpPr>
          <p:cNvPr id="4" name="文本框 3"/>
          <p:cNvSpPr txBox="1"/>
          <p:nvPr/>
        </p:nvSpPr>
        <p:spPr>
          <a:xfrm>
            <a:off x="2052320" y="459740"/>
            <a:ext cx="2540000" cy="737235"/>
          </a:xfrm>
          <a:prstGeom prst="rect">
            <a:avLst/>
          </a:prstGeom>
          <a:noFill/>
        </p:spPr>
        <p:txBody>
          <a:bodyPr wrap="square" rtlCol="0" anchor="t">
            <a:spAutoFit/>
          </a:bodyPr>
          <a:p>
            <a:pPr marL="12700" algn="l">
              <a:spcBef>
                <a:spcPts val="100"/>
              </a:spcBef>
              <a:buClrTx/>
              <a:buSzTx/>
              <a:buFontTx/>
            </a:pPr>
            <a:r>
              <a:rPr lang="en-US" sz="2400" b="1" dirty="0">
                <a:latin typeface="微软雅黑" panose="020B0503020204020204" charset="-122"/>
                <a:ea typeface="微软雅黑" panose="020B0503020204020204" charset="-122"/>
                <a:sym typeface="+mn-ea"/>
              </a:rPr>
              <a:t>Contact us</a:t>
            </a:r>
            <a:endParaRPr lang="en-US" sz="2400" b="1" dirty="0">
              <a:latin typeface="微软雅黑" panose="020B0503020204020204" charset="-122"/>
              <a:ea typeface="微软雅黑" panose="020B0503020204020204" charset="-122"/>
              <a:sym typeface="+mn-ea"/>
            </a:endParaRPr>
          </a:p>
          <a:p>
            <a:endParaRPr lang="zh-CN" altLang="en-US"/>
          </a:p>
        </p:txBody>
      </p:sp>
      <p:sp>
        <p:nvSpPr>
          <p:cNvPr id="9" name="灯片编号占位符 1"/>
          <p:cNvSpPr>
            <a:spLocks noGrp="1"/>
          </p:cNvSpPr>
          <p:nvPr/>
        </p:nvSpPr>
        <p:spPr>
          <a:xfrm>
            <a:off x="10175240" y="6381433"/>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6" name="object 6"/>
          <p:cNvSpPr txBox="1"/>
          <p:nvPr/>
        </p:nvSpPr>
        <p:spPr>
          <a:xfrm>
            <a:off x="6966585" y="3464560"/>
            <a:ext cx="1968500" cy="665480"/>
          </a:xfrm>
          <a:prstGeom prst="rect">
            <a:avLst/>
          </a:prstGeom>
        </p:spPr>
        <p:txBody>
          <a:bodyPr vert="horz" wrap="square" lIns="0" tIns="12700" rIns="0" bIns="0" rtlCol="0">
            <a:spAutoFit/>
          </a:bodyPr>
          <a:p>
            <a:pPr marL="498475" marR="5080" indent="-485775">
              <a:lnSpc>
                <a:spcPct val="117000"/>
              </a:lnSpc>
              <a:spcBef>
                <a:spcPts val="100"/>
              </a:spcBef>
            </a:pPr>
            <a:r>
              <a:rPr sz="1800" spc="-165" dirty="0">
                <a:latin typeface="Calibri" panose="020F0502020204030204"/>
                <a:cs typeface="Calibri" panose="020F0502020204030204"/>
              </a:rPr>
              <a:t>T</a:t>
            </a:r>
            <a:r>
              <a:rPr sz="1800" spc="-5" dirty="0">
                <a:latin typeface="Calibri" panose="020F0502020204030204"/>
                <a:cs typeface="Calibri" panose="020F0502020204030204"/>
              </a:rPr>
              <a:t>e</a:t>
            </a:r>
            <a:r>
              <a:rPr sz="1800" dirty="0">
                <a:latin typeface="Calibri" panose="020F0502020204030204"/>
                <a:cs typeface="Calibri" panose="020F0502020204030204"/>
              </a:rPr>
              <a:t>l</a:t>
            </a:r>
            <a:r>
              <a:rPr sz="1800" dirty="0">
                <a:latin typeface="宋体" panose="02010600030101010101" pitchFamily="2" charset="-122"/>
                <a:cs typeface="宋体" panose="02010600030101010101" pitchFamily="2" charset="-122"/>
              </a:rPr>
              <a:t>：</a:t>
            </a:r>
            <a:r>
              <a:rPr sz="1800" spc="-5" dirty="0">
                <a:latin typeface="Calibri" panose="020F0502020204030204"/>
                <a:cs typeface="Calibri" panose="020F0502020204030204"/>
              </a:rPr>
              <a:t>0512-6316871</a:t>
            </a:r>
            <a:r>
              <a:rPr sz="1800" dirty="0">
                <a:latin typeface="Calibri" panose="020F0502020204030204"/>
                <a:cs typeface="Calibri" panose="020F0502020204030204"/>
              </a:rPr>
              <a:t>6  </a:t>
            </a:r>
            <a:r>
              <a:rPr sz="1800" spc="-5" dirty="0">
                <a:latin typeface="Calibri" panose="020F0502020204030204"/>
                <a:cs typeface="Calibri" panose="020F0502020204030204"/>
              </a:rPr>
              <a:t>0512-6316871</a:t>
            </a:r>
            <a:r>
              <a:rPr sz="1800" dirty="0">
                <a:latin typeface="Calibri" panose="020F0502020204030204"/>
                <a:cs typeface="Calibri" panose="020F0502020204030204"/>
              </a:rPr>
              <a:t>1</a:t>
            </a:r>
            <a:endParaRPr sz="1800">
              <a:latin typeface="Calibri" panose="020F0502020204030204"/>
              <a:cs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2720" y="1361440"/>
            <a:ext cx="1681480" cy="1511935"/>
          </a:xfrm>
          <a:prstGeom prst="rect">
            <a:avLst/>
          </a:prstGeom>
          <a:solidFill>
            <a:srgbClr val="BEBEBE"/>
          </a:solidFill>
          <a:ln w="12700">
            <a:solidFill>
              <a:srgbClr val="FFFFFF"/>
            </a:solidFill>
          </a:ln>
        </p:spPr>
        <p:txBody>
          <a:bodyPr vert="horz" wrap="square" lIns="0" tIns="0" rIns="0" bIns="0" rtlCol="0">
            <a:spAutoFit/>
          </a:bodyPr>
          <a:lstStyle/>
          <a:p>
            <a:pPr>
              <a:lnSpc>
                <a:spcPct val="100000"/>
              </a:lnSpc>
            </a:pPr>
            <a:endParaRPr sz="1800">
              <a:latin typeface="Times New Roman" panose="02020603050405020304"/>
              <a:cs typeface="Times New Roman" panose="02020603050405020304"/>
            </a:endParaRPr>
          </a:p>
          <a:p>
            <a:pPr>
              <a:lnSpc>
                <a:spcPct val="100000"/>
              </a:lnSpc>
              <a:spcBef>
                <a:spcPts val="30"/>
              </a:spcBef>
            </a:pPr>
            <a:endParaRPr sz="2600">
              <a:latin typeface="Times New Roman" panose="02020603050405020304"/>
              <a:cs typeface="Times New Roman" panose="02020603050405020304"/>
            </a:endParaRPr>
          </a:p>
          <a:p>
            <a:pPr algn="ctr">
              <a:buNone/>
            </a:pPr>
            <a:r>
              <a:rPr lang="en-US" altLang="zh-CN" b="1" dirty="0">
                <a:sym typeface="+mn-ea"/>
              </a:rPr>
              <a:t>Market background</a:t>
            </a:r>
            <a:endParaRPr lang="en-US" altLang="zh-CN" b="1" dirty="0">
              <a:sym typeface="+mn-ea"/>
            </a:endParaRPr>
          </a:p>
          <a:p>
            <a:pPr algn="ctr">
              <a:buNone/>
            </a:pPr>
            <a:endParaRPr sz="1800">
              <a:latin typeface="宋体" panose="02010600030101010101" pitchFamily="2" charset="-122"/>
              <a:cs typeface="宋体" panose="02010600030101010101" pitchFamily="2" charset="-122"/>
            </a:endParaRPr>
          </a:p>
        </p:txBody>
      </p:sp>
      <p:sp>
        <p:nvSpPr>
          <p:cNvPr id="4" name="object 4"/>
          <p:cNvSpPr txBox="1">
            <a:spLocks noGrp="1"/>
          </p:cNvSpPr>
          <p:nvPr>
            <p:ph type="title"/>
          </p:nvPr>
        </p:nvSpPr>
        <p:spPr>
          <a:xfrm>
            <a:off x="2382520" y="1261110"/>
            <a:ext cx="9551670" cy="1535430"/>
          </a:xfrm>
          <a:prstGeom prst="rect">
            <a:avLst/>
          </a:prstGeom>
        </p:spPr>
        <p:txBody>
          <a:bodyPr vert="horz" wrap="square" lIns="0" tIns="12700" rIns="0" bIns="0" rtlCol="0">
            <a:spAutoFit/>
          </a:bodyPr>
          <a:lstStyle/>
          <a:p>
            <a:pPr marL="12700" marR="5080" indent="0" algn="just" defTabSz="914400">
              <a:lnSpc>
                <a:spcPct val="110000"/>
              </a:lnSpc>
              <a:spcBef>
                <a:spcPts val="100"/>
              </a:spcBef>
              <a:buClrTx/>
              <a:buSzTx/>
              <a:buFont typeface="Arial" panose="020B0604020202020204" pitchFamily="34" charset="0"/>
              <a:buNone/>
            </a:pPr>
            <a:r>
              <a:rPr sz="1800" kern="1200" dirty="0">
                <a:latin typeface="+mn-lt"/>
                <a:ea typeface="+mn-ea"/>
                <a:cs typeface="+mn-lt"/>
              </a:rPr>
              <a:t>Historically China attaches much importance to education and education is one of the most active areas of spending for an average Chinese household. To meet the Chinese people's growing demand for education, we believe that educational programs from advanced nations such as Finland, the US and Singapore have a big potential in China, particularly when they are adapted to the individual needs of Chinese. </a:t>
            </a:r>
            <a:endParaRPr sz="1800" kern="1200" dirty="0">
              <a:latin typeface="+mn-lt"/>
              <a:ea typeface="+mn-ea"/>
              <a:cs typeface="+mn-lt"/>
            </a:endParaRPr>
          </a:p>
        </p:txBody>
      </p:sp>
      <p:sp>
        <p:nvSpPr>
          <p:cNvPr id="5" name="object 5"/>
          <p:cNvSpPr txBox="1"/>
          <p:nvPr/>
        </p:nvSpPr>
        <p:spPr>
          <a:xfrm>
            <a:off x="2343785" y="514350"/>
            <a:ext cx="1750060" cy="381635"/>
          </a:xfrm>
          <a:prstGeom prst="rect">
            <a:avLst/>
          </a:prstGeom>
        </p:spPr>
        <p:txBody>
          <a:bodyPr vert="horz" wrap="square" lIns="0" tIns="12700" rIns="0" bIns="0" rtlCol="0">
            <a:spAutoFit/>
          </a:bodyPr>
          <a:lstStyle/>
          <a:p>
            <a:pPr marL="12700">
              <a:lnSpc>
                <a:spcPct val="100000"/>
              </a:lnSpc>
              <a:spcBef>
                <a:spcPts val="100"/>
              </a:spcBef>
            </a:pPr>
            <a:r>
              <a:rPr lang="en-US" sz="2400" b="1" dirty="0">
                <a:latin typeface="微软雅黑" panose="020B0503020204020204" charset="-122"/>
                <a:ea typeface="微软雅黑" panose="020B0503020204020204" charset="-122"/>
              </a:rPr>
              <a:t>Summary</a:t>
            </a:r>
            <a:endParaRPr lang="en-US" sz="2400">
              <a:latin typeface="微软雅黑" panose="020B0503020204020204" charset="-122"/>
              <a:cs typeface="微软雅黑" panose="020B0503020204020204" charset="-122"/>
            </a:endParaRPr>
          </a:p>
        </p:txBody>
      </p:sp>
      <p:sp>
        <p:nvSpPr>
          <p:cNvPr id="10" name="object 10"/>
          <p:cNvSpPr/>
          <p:nvPr/>
        </p:nvSpPr>
        <p:spPr>
          <a:xfrm>
            <a:off x="1993265" y="1321435"/>
            <a:ext cx="229870" cy="1592580"/>
          </a:xfrm>
          <a:custGeom>
            <a:avLst/>
            <a:gdLst/>
            <a:ahLst/>
            <a:cxnLst/>
            <a:rect l="l" t="t" r="r" b="b"/>
            <a:pathLst>
              <a:path w="288289" h="1592580">
                <a:moveTo>
                  <a:pt x="0" y="0"/>
                </a:moveTo>
                <a:lnTo>
                  <a:pt x="288036" y="0"/>
                </a:lnTo>
                <a:lnTo>
                  <a:pt x="288036" y="1592579"/>
                </a:lnTo>
                <a:lnTo>
                  <a:pt x="0" y="1592579"/>
                </a:lnTo>
                <a:lnTo>
                  <a:pt x="0" y="0"/>
                </a:lnTo>
                <a:close/>
              </a:path>
            </a:pathLst>
          </a:custGeom>
          <a:solidFill>
            <a:srgbClr val="BEBEBE"/>
          </a:solidFill>
        </p:spPr>
        <p:txBody>
          <a:bodyPr wrap="square" lIns="0" tIns="0" rIns="0" bIns="0" rtlCol="0"/>
          <a:lstStyle/>
          <a:p/>
        </p:txBody>
      </p:sp>
      <p:sp>
        <p:nvSpPr>
          <p:cNvPr id="12" name="object 12"/>
          <p:cNvSpPr/>
          <p:nvPr/>
        </p:nvSpPr>
        <p:spPr>
          <a:xfrm>
            <a:off x="2085340" y="1419098"/>
            <a:ext cx="238125" cy="253365"/>
          </a:xfrm>
          <a:custGeom>
            <a:avLst/>
            <a:gdLst/>
            <a:ahLst/>
            <a:cxnLst/>
            <a:rect l="l" t="t" r="r" b="b"/>
            <a:pathLst>
              <a:path w="238125" h="253364">
                <a:moveTo>
                  <a:pt x="0" y="0"/>
                </a:moveTo>
                <a:lnTo>
                  <a:pt x="237744" y="0"/>
                </a:lnTo>
                <a:lnTo>
                  <a:pt x="237744" y="252984"/>
                </a:lnTo>
                <a:lnTo>
                  <a:pt x="0" y="252984"/>
                </a:lnTo>
                <a:lnTo>
                  <a:pt x="0" y="0"/>
                </a:lnTo>
                <a:close/>
              </a:path>
            </a:pathLst>
          </a:custGeom>
          <a:solidFill>
            <a:srgbClr val="D9D9D9"/>
          </a:solidFill>
        </p:spPr>
        <p:txBody>
          <a:bodyPr wrap="square" lIns="0" tIns="0" rIns="0" bIns="0" rtlCol="0"/>
          <a:lstStyle/>
          <a:p/>
        </p:txBody>
      </p:sp>
      <p:sp>
        <p:nvSpPr>
          <p:cNvPr id="14" name="object 14"/>
          <p:cNvSpPr txBox="1"/>
          <p:nvPr/>
        </p:nvSpPr>
        <p:spPr>
          <a:xfrm>
            <a:off x="172720" y="3830955"/>
            <a:ext cx="1550035" cy="2885440"/>
          </a:xfrm>
          <a:prstGeom prst="rect">
            <a:avLst/>
          </a:prstGeom>
          <a:solidFill>
            <a:srgbClr val="BEBEBE"/>
          </a:solidFill>
          <a:ln w="12700">
            <a:solidFill>
              <a:srgbClr val="FFFFFF"/>
            </a:solidFill>
          </a:ln>
        </p:spPr>
        <p:txBody>
          <a:bodyPr vert="horz" wrap="square" lIns="0" tIns="0" rIns="0" bIns="0" rtlCol="0">
            <a:spAutoFit/>
          </a:bodyPr>
          <a:lstStyle/>
          <a:p>
            <a:pPr>
              <a:lnSpc>
                <a:spcPct val="100000"/>
              </a:lnSpc>
            </a:pPr>
            <a:endParaRPr sz="1800">
              <a:latin typeface="Times New Roman" panose="02020603050405020304"/>
              <a:cs typeface="Times New Roman" panose="02020603050405020304"/>
            </a:endParaRPr>
          </a:p>
          <a:p>
            <a:pPr>
              <a:lnSpc>
                <a:spcPct val="100000"/>
              </a:lnSpc>
            </a:pPr>
            <a:endParaRPr sz="1800">
              <a:latin typeface="Times New Roman" panose="02020603050405020304"/>
              <a:cs typeface="Times New Roman" panose="02020603050405020304"/>
            </a:endParaRPr>
          </a:p>
          <a:p>
            <a:pPr>
              <a:lnSpc>
                <a:spcPct val="100000"/>
              </a:lnSpc>
            </a:pPr>
            <a:endParaRPr sz="1800">
              <a:latin typeface="Times New Roman" panose="02020603050405020304"/>
              <a:cs typeface="Times New Roman" panose="02020603050405020304"/>
            </a:endParaRPr>
          </a:p>
          <a:p>
            <a:pPr>
              <a:lnSpc>
                <a:spcPct val="100000"/>
              </a:lnSpc>
            </a:pPr>
            <a:endParaRPr sz="1800">
              <a:latin typeface="Times New Roman" panose="02020603050405020304"/>
              <a:cs typeface="Times New Roman" panose="02020603050405020304"/>
            </a:endParaRPr>
          </a:p>
          <a:p>
            <a:pPr>
              <a:lnSpc>
                <a:spcPct val="100000"/>
              </a:lnSpc>
            </a:pPr>
            <a:endParaRPr sz="2550">
              <a:latin typeface="Times New Roman" panose="02020603050405020304"/>
              <a:cs typeface="Times New Roman" panose="02020603050405020304"/>
            </a:endParaRPr>
          </a:p>
          <a:p>
            <a:pPr algn="ctr">
              <a:lnSpc>
                <a:spcPct val="100000"/>
              </a:lnSpc>
              <a:spcBef>
                <a:spcPts val="250"/>
              </a:spcBef>
              <a:buClrTx/>
              <a:buSzTx/>
              <a:buFontTx/>
            </a:pPr>
            <a:r>
              <a:rPr lang="en-US" altLang="zh-CN" sz="1800" b="1" dirty="0"/>
              <a:t>About us</a:t>
            </a:r>
            <a:endParaRPr lang="en-US" altLang="zh-CN" sz="1800" b="1" dirty="0"/>
          </a:p>
          <a:p>
            <a:pPr marL="381000">
              <a:lnSpc>
                <a:spcPct val="100000"/>
              </a:lnSpc>
            </a:pPr>
            <a:endParaRPr lang="en-US" sz="1800">
              <a:latin typeface="宋体" panose="02010600030101010101" pitchFamily="2" charset="-122"/>
              <a:cs typeface="宋体" panose="02010600030101010101" pitchFamily="2" charset="-122"/>
            </a:endParaRPr>
          </a:p>
          <a:p>
            <a:pPr marL="381000">
              <a:lnSpc>
                <a:spcPct val="100000"/>
              </a:lnSpc>
            </a:pPr>
            <a:endParaRPr lang="en-US" sz="1800">
              <a:latin typeface="宋体" panose="02010600030101010101" pitchFamily="2" charset="-122"/>
              <a:cs typeface="宋体" panose="02010600030101010101" pitchFamily="2" charset="-122"/>
            </a:endParaRPr>
          </a:p>
          <a:p>
            <a:pPr marL="381000">
              <a:lnSpc>
                <a:spcPct val="100000"/>
              </a:lnSpc>
            </a:pPr>
            <a:endParaRPr lang="en-US" sz="1800">
              <a:latin typeface="宋体" panose="02010600030101010101" pitchFamily="2" charset="-122"/>
              <a:cs typeface="宋体" panose="02010600030101010101" pitchFamily="2" charset="-122"/>
            </a:endParaRPr>
          </a:p>
          <a:p>
            <a:pPr marL="381000">
              <a:lnSpc>
                <a:spcPct val="100000"/>
              </a:lnSpc>
            </a:pPr>
            <a:endParaRPr lang="en-US" sz="1800">
              <a:latin typeface="宋体" panose="02010600030101010101" pitchFamily="2" charset="-122"/>
              <a:cs typeface="宋体" panose="02010600030101010101" pitchFamily="2" charset="-122"/>
            </a:endParaRPr>
          </a:p>
        </p:txBody>
      </p:sp>
      <p:sp>
        <p:nvSpPr>
          <p:cNvPr id="18" name="object 18"/>
          <p:cNvSpPr txBox="1"/>
          <p:nvPr/>
        </p:nvSpPr>
        <p:spPr>
          <a:xfrm>
            <a:off x="2323465" y="3830955"/>
            <a:ext cx="9484360" cy="2766695"/>
          </a:xfrm>
          <a:prstGeom prst="rect">
            <a:avLst/>
          </a:prstGeom>
        </p:spPr>
        <p:txBody>
          <a:bodyPr vert="horz" wrap="square" lIns="0" tIns="12700" rIns="0" bIns="0" rtlCol="0">
            <a:spAutoFit/>
          </a:bodyPr>
          <a:lstStyle/>
          <a:p>
            <a:pPr marL="298450" marR="5080" indent="-285750" algn="just">
              <a:lnSpc>
                <a:spcPct val="110000"/>
              </a:lnSpc>
              <a:spcBef>
                <a:spcPts val="100"/>
              </a:spcBef>
              <a:buFont typeface="Arial" panose="020B0604020202020204" pitchFamily="34" charset="0"/>
              <a:buChar char="•"/>
            </a:pPr>
            <a:r>
              <a:rPr dirty="0">
                <a:cs typeface="+mn-lt"/>
              </a:rPr>
              <a:t>We </a:t>
            </a:r>
            <a:r>
              <a:rPr lang="en-US" dirty="0">
                <a:cs typeface="+mn-lt"/>
              </a:rPr>
              <a:t>boast</a:t>
            </a:r>
            <a:r>
              <a:rPr dirty="0">
                <a:cs typeface="+mn-lt"/>
              </a:rPr>
              <a:t> an international perspective and strive to be a bridge that connects excellent international education resources with China's domestic needs </a:t>
            </a:r>
            <a:r>
              <a:rPr lang="en-US" dirty="0">
                <a:cs typeface="+mn-lt"/>
              </a:rPr>
              <a:t>to</a:t>
            </a:r>
            <a:r>
              <a:rPr dirty="0">
                <a:cs typeface="+mn-lt"/>
              </a:rPr>
              <a:t> benefit the </a:t>
            </a:r>
            <a:r>
              <a:rPr lang="en-US" dirty="0">
                <a:cs typeface="+mn-lt"/>
              </a:rPr>
              <a:t>Chinese </a:t>
            </a:r>
            <a:r>
              <a:rPr dirty="0">
                <a:cs typeface="+mn-lt"/>
              </a:rPr>
              <a:t>people. </a:t>
            </a:r>
            <a:endParaRPr dirty="0">
              <a:cs typeface="+mn-lt"/>
            </a:endParaRPr>
          </a:p>
          <a:p>
            <a:pPr marL="298450" marR="5080" indent="-285750" algn="just">
              <a:lnSpc>
                <a:spcPct val="110000"/>
              </a:lnSpc>
              <a:spcBef>
                <a:spcPts val="100"/>
              </a:spcBef>
              <a:buClrTx/>
              <a:buSzTx/>
              <a:buFont typeface="Arial" panose="020B0604020202020204" pitchFamily="34" charset="0"/>
              <a:buChar char="•"/>
            </a:pPr>
            <a:r>
              <a:rPr dirty="0">
                <a:cs typeface="+mn-lt"/>
                <a:sym typeface="+mn-ea"/>
              </a:rPr>
              <a:t>NHC Education Center will corperate </a:t>
            </a:r>
            <a:r>
              <a:rPr dirty="0">
                <a:cs typeface="+mn-lt"/>
              </a:rPr>
              <a:t>with well-known universities in the US and Finland to carry out 2</a:t>
            </a:r>
            <a:r>
              <a:rPr lang="en-US" dirty="0">
                <a:cs typeface="+mn-lt"/>
              </a:rPr>
              <a:t>+</a:t>
            </a:r>
            <a:r>
              <a:rPr dirty="0">
                <a:cs typeface="+mn-lt"/>
              </a:rPr>
              <a:t>2 </a:t>
            </a:r>
            <a:r>
              <a:rPr lang="en-US" dirty="0">
                <a:cs typeface="+mn-lt"/>
              </a:rPr>
              <a:t>Bachelor,</a:t>
            </a:r>
            <a:r>
              <a:rPr dirty="0">
                <a:cs typeface="+mn-lt"/>
              </a:rPr>
              <a:t> EMBA and EDP </a:t>
            </a:r>
            <a:r>
              <a:rPr lang="en-US" dirty="0">
                <a:cs typeface="+mn-lt"/>
              </a:rPr>
              <a:t>Programs.</a:t>
            </a:r>
            <a:endParaRPr dirty="0">
              <a:cs typeface="+mn-lt"/>
            </a:endParaRPr>
          </a:p>
          <a:p>
            <a:pPr marL="298450" marR="5080" indent="-285750" algn="just">
              <a:lnSpc>
                <a:spcPct val="110000"/>
              </a:lnSpc>
              <a:buFont typeface="Arial" panose="020B0604020202020204" pitchFamily="34" charset="0"/>
              <a:buChar char="•"/>
            </a:pPr>
            <a:r>
              <a:rPr lang="en-US" dirty="0">
                <a:cs typeface="+mn-lt"/>
              </a:rPr>
              <a:t>We have the most experienced teaching faculty and mentors from </a:t>
            </a:r>
            <a:r>
              <a:rPr dirty="0">
                <a:cs typeface="+mn-lt"/>
              </a:rPr>
              <a:t>the world's leading research and teaching institutions. We invite Chinese companies to go to the US and Finland to inspect advanced local management systems</a:t>
            </a:r>
            <a:r>
              <a:rPr lang="en-US" dirty="0">
                <a:cs typeface="+mn-lt"/>
              </a:rPr>
              <a:t>,</a:t>
            </a:r>
            <a:r>
              <a:rPr dirty="0">
                <a:cs typeface="+mn-lt"/>
              </a:rPr>
              <a:t> delve into the efficient management models of major companies, learn their advanced and mature management concepts, and </a:t>
            </a:r>
            <a:r>
              <a:rPr lang="en-US" dirty="0">
                <a:cs typeface="+mn-lt"/>
              </a:rPr>
              <a:t>thus</a:t>
            </a:r>
            <a:r>
              <a:rPr dirty="0">
                <a:cs typeface="+mn-lt"/>
              </a:rPr>
              <a:t> </a:t>
            </a:r>
            <a:r>
              <a:rPr lang="en-US" dirty="0">
                <a:cs typeface="+mn-lt"/>
              </a:rPr>
              <a:t>improve their </a:t>
            </a:r>
            <a:r>
              <a:rPr dirty="0">
                <a:cs typeface="+mn-lt"/>
              </a:rPr>
              <a:t>overall business </a:t>
            </a:r>
            <a:r>
              <a:rPr lang="en-US" dirty="0">
                <a:cs typeface="+mn-lt"/>
              </a:rPr>
              <a:t>knowhow </a:t>
            </a:r>
            <a:r>
              <a:rPr dirty="0">
                <a:cs typeface="+mn-lt"/>
              </a:rPr>
              <a:t>and management </a:t>
            </a:r>
            <a:r>
              <a:rPr lang="en-US" dirty="0">
                <a:cs typeface="+mn-lt"/>
              </a:rPr>
              <a:t>standard</a:t>
            </a:r>
            <a:r>
              <a:rPr dirty="0">
                <a:cs typeface="+mn-lt"/>
              </a:rPr>
              <a:t>s.</a:t>
            </a:r>
            <a:endParaRPr dirty="0">
              <a:cs typeface="+mn-lt"/>
            </a:endParaRPr>
          </a:p>
        </p:txBody>
      </p:sp>
      <p:sp>
        <p:nvSpPr>
          <p:cNvPr id="19" name="object 19"/>
          <p:cNvSpPr/>
          <p:nvPr/>
        </p:nvSpPr>
        <p:spPr>
          <a:xfrm>
            <a:off x="1933575" y="3725545"/>
            <a:ext cx="222250" cy="3148965"/>
          </a:xfrm>
          <a:custGeom>
            <a:avLst/>
            <a:gdLst/>
            <a:ahLst/>
            <a:cxnLst/>
            <a:rect l="l" t="t" r="r" b="b"/>
            <a:pathLst>
              <a:path w="312419" h="3148965">
                <a:moveTo>
                  <a:pt x="0" y="0"/>
                </a:moveTo>
                <a:lnTo>
                  <a:pt x="312419" y="0"/>
                </a:lnTo>
                <a:lnTo>
                  <a:pt x="312419" y="3148583"/>
                </a:lnTo>
                <a:lnTo>
                  <a:pt x="0" y="3148583"/>
                </a:lnTo>
                <a:lnTo>
                  <a:pt x="0" y="0"/>
                </a:lnTo>
                <a:close/>
              </a:path>
            </a:pathLst>
          </a:custGeom>
          <a:solidFill>
            <a:srgbClr val="BEBEBE"/>
          </a:solidFill>
        </p:spPr>
        <p:txBody>
          <a:bodyPr wrap="square" lIns="0" tIns="0" rIns="0" bIns="0" rtlCol="0"/>
          <a:lstStyle/>
          <a:p/>
        </p:txBody>
      </p:sp>
      <p:sp>
        <p:nvSpPr>
          <p:cNvPr id="20" name="object 20"/>
          <p:cNvSpPr/>
          <p:nvPr/>
        </p:nvSpPr>
        <p:spPr>
          <a:xfrm>
            <a:off x="1909445" y="3970655"/>
            <a:ext cx="238125" cy="2861945"/>
          </a:xfrm>
          <a:custGeom>
            <a:avLst/>
            <a:gdLst/>
            <a:ahLst/>
            <a:cxnLst/>
            <a:rect l="l" t="t" r="r" b="b"/>
            <a:pathLst>
              <a:path w="320675" h="3157854">
                <a:moveTo>
                  <a:pt x="320675" y="3157854"/>
                </a:moveTo>
                <a:lnTo>
                  <a:pt x="0" y="3157854"/>
                </a:lnTo>
                <a:lnTo>
                  <a:pt x="0" y="0"/>
                </a:lnTo>
                <a:lnTo>
                  <a:pt x="320675" y="0"/>
                </a:lnTo>
                <a:lnTo>
                  <a:pt x="320675" y="4762"/>
                </a:lnTo>
                <a:lnTo>
                  <a:pt x="9525" y="4762"/>
                </a:lnTo>
                <a:lnTo>
                  <a:pt x="4762" y="9525"/>
                </a:lnTo>
                <a:lnTo>
                  <a:pt x="9525" y="9525"/>
                </a:lnTo>
                <a:lnTo>
                  <a:pt x="9525" y="3148329"/>
                </a:lnTo>
                <a:lnTo>
                  <a:pt x="4762" y="3148329"/>
                </a:lnTo>
                <a:lnTo>
                  <a:pt x="9525" y="3153092"/>
                </a:lnTo>
                <a:lnTo>
                  <a:pt x="320675" y="3153092"/>
                </a:lnTo>
                <a:lnTo>
                  <a:pt x="320675" y="3157854"/>
                </a:lnTo>
                <a:close/>
              </a:path>
              <a:path w="320675" h="3157854">
                <a:moveTo>
                  <a:pt x="9525" y="9525"/>
                </a:moveTo>
                <a:lnTo>
                  <a:pt x="4762" y="9525"/>
                </a:lnTo>
                <a:lnTo>
                  <a:pt x="9525" y="4762"/>
                </a:lnTo>
                <a:lnTo>
                  <a:pt x="9525" y="9525"/>
                </a:lnTo>
                <a:close/>
              </a:path>
              <a:path w="320675" h="3157854">
                <a:moveTo>
                  <a:pt x="311150" y="9525"/>
                </a:moveTo>
                <a:lnTo>
                  <a:pt x="9525" y="9525"/>
                </a:lnTo>
                <a:lnTo>
                  <a:pt x="9525" y="4762"/>
                </a:lnTo>
                <a:lnTo>
                  <a:pt x="311150" y="4762"/>
                </a:lnTo>
                <a:lnTo>
                  <a:pt x="311150" y="9525"/>
                </a:lnTo>
                <a:close/>
              </a:path>
              <a:path w="320675" h="3157854">
                <a:moveTo>
                  <a:pt x="311150" y="3153092"/>
                </a:moveTo>
                <a:lnTo>
                  <a:pt x="311150" y="4762"/>
                </a:lnTo>
                <a:lnTo>
                  <a:pt x="315912" y="9525"/>
                </a:lnTo>
                <a:lnTo>
                  <a:pt x="320675" y="9525"/>
                </a:lnTo>
                <a:lnTo>
                  <a:pt x="320675" y="3148329"/>
                </a:lnTo>
                <a:lnTo>
                  <a:pt x="315912" y="3148329"/>
                </a:lnTo>
                <a:lnTo>
                  <a:pt x="311150" y="3153092"/>
                </a:lnTo>
                <a:close/>
              </a:path>
              <a:path w="320675" h="3157854">
                <a:moveTo>
                  <a:pt x="320675" y="9525"/>
                </a:moveTo>
                <a:lnTo>
                  <a:pt x="315912" y="9525"/>
                </a:lnTo>
                <a:lnTo>
                  <a:pt x="311150" y="4762"/>
                </a:lnTo>
                <a:lnTo>
                  <a:pt x="320675" y="4762"/>
                </a:lnTo>
                <a:lnTo>
                  <a:pt x="320675" y="9525"/>
                </a:lnTo>
                <a:close/>
              </a:path>
              <a:path w="320675" h="3157854">
                <a:moveTo>
                  <a:pt x="9525" y="3153092"/>
                </a:moveTo>
                <a:lnTo>
                  <a:pt x="4762" y="3148329"/>
                </a:lnTo>
                <a:lnTo>
                  <a:pt x="9525" y="3148329"/>
                </a:lnTo>
                <a:lnTo>
                  <a:pt x="9525" y="3153092"/>
                </a:lnTo>
                <a:close/>
              </a:path>
              <a:path w="320675" h="3157854">
                <a:moveTo>
                  <a:pt x="311150" y="3153092"/>
                </a:moveTo>
                <a:lnTo>
                  <a:pt x="9525" y="3153092"/>
                </a:lnTo>
                <a:lnTo>
                  <a:pt x="9525" y="3148329"/>
                </a:lnTo>
                <a:lnTo>
                  <a:pt x="311150" y="3148329"/>
                </a:lnTo>
                <a:lnTo>
                  <a:pt x="311150" y="3153092"/>
                </a:lnTo>
                <a:close/>
              </a:path>
              <a:path w="320675" h="3157854">
                <a:moveTo>
                  <a:pt x="320675" y="3153092"/>
                </a:moveTo>
                <a:lnTo>
                  <a:pt x="311150" y="3153092"/>
                </a:lnTo>
                <a:lnTo>
                  <a:pt x="315912" y="3148329"/>
                </a:lnTo>
                <a:lnTo>
                  <a:pt x="320675" y="3148329"/>
                </a:lnTo>
                <a:lnTo>
                  <a:pt x="320675" y="3153092"/>
                </a:lnTo>
                <a:close/>
              </a:path>
            </a:pathLst>
          </a:custGeom>
          <a:solidFill>
            <a:srgbClr val="FFFFFF"/>
          </a:solidFill>
        </p:spPr>
        <p:txBody>
          <a:bodyPr wrap="square" lIns="0" tIns="0" rIns="0" bIns="0" rtlCol="0"/>
          <a:lstStyle/>
          <a:p/>
        </p:txBody>
      </p:sp>
      <p:sp>
        <p:nvSpPr>
          <p:cNvPr id="21" name="object 21"/>
          <p:cNvSpPr/>
          <p:nvPr/>
        </p:nvSpPr>
        <p:spPr>
          <a:xfrm>
            <a:off x="2025650" y="4743323"/>
            <a:ext cx="238125" cy="253365"/>
          </a:xfrm>
          <a:custGeom>
            <a:avLst/>
            <a:gdLst/>
            <a:ahLst/>
            <a:cxnLst/>
            <a:rect l="l" t="t" r="r" b="b"/>
            <a:pathLst>
              <a:path w="238125" h="253364">
                <a:moveTo>
                  <a:pt x="0" y="0"/>
                </a:moveTo>
                <a:lnTo>
                  <a:pt x="237744" y="0"/>
                </a:lnTo>
                <a:lnTo>
                  <a:pt x="237744" y="252984"/>
                </a:lnTo>
                <a:lnTo>
                  <a:pt x="0" y="252984"/>
                </a:lnTo>
                <a:lnTo>
                  <a:pt x="0" y="0"/>
                </a:lnTo>
                <a:close/>
              </a:path>
            </a:pathLst>
          </a:custGeom>
          <a:solidFill>
            <a:srgbClr val="D9D9D9"/>
          </a:solidFill>
        </p:spPr>
        <p:txBody>
          <a:bodyPr wrap="square" lIns="0" tIns="0" rIns="0" bIns="0" rtlCol="0"/>
          <a:lstStyle/>
          <a:p/>
        </p:txBody>
      </p:sp>
      <p:sp>
        <p:nvSpPr>
          <p:cNvPr id="23" name="object 23"/>
          <p:cNvSpPr/>
          <p:nvPr/>
        </p:nvSpPr>
        <p:spPr>
          <a:xfrm>
            <a:off x="1985010" y="3900550"/>
            <a:ext cx="238125" cy="253365"/>
          </a:xfrm>
          <a:custGeom>
            <a:avLst/>
            <a:gdLst/>
            <a:ahLst/>
            <a:cxnLst/>
            <a:rect l="l" t="t" r="r" b="b"/>
            <a:pathLst>
              <a:path w="238125" h="253364">
                <a:moveTo>
                  <a:pt x="0" y="0"/>
                </a:moveTo>
                <a:lnTo>
                  <a:pt x="237744" y="0"/>
                </a:lnTo>
                <a:lnTo>
                  <a:pt x="237744" y="252984"/>
                </a:lnTo>
                <a:lnTo>
                  <a:pt x="0" y="252984"/>
                </a:lnTo>
                <a:lnTo>
                  <a:pt x="0" y="0"/>
                </a:lnTo>
                <a:close/>
              </a:path>
            </a:pathLst>
          </a:custGeom>
          <a:solidFill>
            <a:srgbClr val="D9D9D9"/>
          </a:solidFill>
        </p:spPr>
        <p:txBody>
          <a:bodyPr wrap="square" lIns="0" tIns="0" rIns="0" bIns="0" rtlCol="0"/>
          <a:lstStyle/>
          <a:p/>
        </p:txBody>
      </p:sp>
      <p:sp>
        <p:nvSpPr>
          <p:cNvPr id="24" name="object 24"/>
          <p:cNvSpPr/>
          <p:nvPr/>
        </p:nvSpPr>
        <p:spPr>
          <a:xfrm>
            <a:off x="2222893" y="4154042"/>
            <a:ext cx="248285" cy="262255"/>
          </a:xfrm>
          <a:custGeom>
            <a:avLst/>
            <a:gdLst/>
            <a:ahLst/>
            <a:cxnLst/>
            <a:rect l="l" t="t" r="r" b="b"/>
            <a:pathLst>
              <a:path w="248285" h="262254">
                <a:moveTo>
                  <a:pt x="248094" y="262153"/>
                </a:moveTo>
                <a:lnTo>
                  <a:pt x="0" y="262153"/>
                </a:lnTo>
                <a:lnTo>
                  <a:pt x="0" y="0"/>
                </a:lnTo>
                <a:lnTo>
                  <a:pt x="248094" y="0"/>
                </a:lnTo>
                <a:lnTo>
                  <a:pt x="248094" y="4762"/>
                </a:lnTo>
                <a:lnTo>
                  <a:pt x="9525" y="4762"/>
                </a:lnTo>
                <a:lnTo>
                  <a:pt x="4762" y="9525"/>
                </a:lnTo>
                <a:lnTo>
                  <a:pt x="9525" y="9525"/>
                </a:lnTo>
                <a:lnTo>
                  <a:pt x="9525" y="252628"/>
                </a:lnTo>
                <a:lnTo>
                  <a:pt x="4762" y="252628"/>
                </a:lnTo>
                <a:lnTo>
                  <a:pt x="9525" y="257390"/>
                </a:lnTo>
                <a:lnTo>
                  <a:pt x="248094" y="257390"/>
                </a:lnTo>
                <a:lnTo>
                  <a:pt x="248094" y="262153"/>
                </a:lnTo>
                <a:close/>
              </a:path>
              <a:path w="248285" h="262254">
                <a:moveTo>
                  <a:pt x="9525" y="9525"/>
                </a:moveTo>
                <a:lnTo>
                  <a:pt x="4762" y="9525"/>
                </a:lnTo>
                <a:lnTo>
                  <a:pt x="9525" y="4762"/>
                </a:lnTo>
                <a:lnTo>
                  <a:pt x="9525" y="9525"/>
                </a:lnTo>
                <a:close/>
              </a:path>
              <a:path w="248285" h="262254">
                <a:moveTo>
                  <a:pt x="238569" y="9525"/>
                </a:moveTo>
                <a:lnTo>
                  <a:pt x="9525" y="9525"/>
                </a:lnTo>
                <a:lnTo>
                  <a:pt x="9525" y="4762"/>
                </a:lnTo>
                <a:lnTo>
                  <a:pt x="238569" y="4762"/>
                </a:lnTo>
                <a:lnTo>
                  <a:pt x="238569" y="9525"/>
                </a:lnTo>
                <a:close/>
              </a:path>
              <a:path w="248285" h="262254">
                <a:moveTo>
                  <a:pt x="238569" y="257390"/>
                </a:moveTo>
                <a:lnTo>
                  <a:pt x="238569" y="4762"/>
                </a:lnTo>
                <a:lnTo>
                  <a:pt x="243331" y="9525"/>
                </a:lnTo>
                <a:lnTo>
                  <a:pt x="248094" y="9525"/>
                </a:lnTo>
                <a:lnTo>
                  <a:pt x="248094" y="252628"/>
                </a:lnTo>
                <a:lnTo>
                  <a:pt x="243331" y="252628"/>
                </a:lnTo>
                <a:lnTo>
                  <a:pt x="238569" y="257390"/>
                </a:lnTo>
                <a:close/>
              </a:path>
              <a:path w="248285" h="262254">
                <a:moveTo>
                  <a:pt x="248094" y="9525"/>
                </a:moveTo>
                <a:lnTo>
                  <a:pt x="243331" y="9525"/>
                </a:lnTo>
                <a:lnTo>
                  <a:pt x="238569" y="4762"/>
                </a:lnTo>
                <a:lnTo>
                  <a:pt x="248094" y="4762"/>
                </a:lnTo>
                <a:lnTo>
                  <a:pt x="248094" y="9525"/>
                </a:lnTo>
                <a:close/>
              </a:path>
              <a:path w="248285" h="262254">
                <a:moveTo>
                  <a:pt x="9525" y="257390"/>
                </a:moveTo>
                <a:lnTo>
                  <a:pt x="4762" y="252628"/>
                </a:lnTo>
                <a:lnTo>
                  <a:pt x="9525" y="252628"/>
                </a:lnTo>
                <a:lnTo>
                  <a:pt x="9525" y="257390"/>
                </a:lnTo>
                <a:close/>
              </a:path>
              <a:path w="248285" h="262254">
                <a:moveTo>
                  <a:pt x="238569" y="257390"/>
                </a:moveTo>
                <a:lnTo>
                  <a:pt x="9525" y="257390"/>
                </a:lnTo>
                <a:lnTo>
                  <a:pt x="9525" y="252628"/>
                </a:lnTo>
                <a:lnTo>
                  <a:pt x="238569" y="252628"/>
                </a:lnTo>
                <a:lnTo>
                  <a:pt x="238569" y="257390"/>
                </a:lnTo>
                <a:close/>
              </a:path>
              <a:path w="248285" h="262254">
                <a:moveTo>
                  <a:pt x="248094" y="257390"/>
                </a:moveTo>
                <a:lnTo>
                  <a:pt x="238569" y="257390"/>
                </a:lnTo>
                <a:lnTo>
                  <a:pt x="243331" y="252628"/>
                </a:lnTo>
                <a:lnTo>
                  <a:pt x="248094" y="252628"/>
                </a:lnTo>
                <a:lnTo>
                  <a:pt x="248094" y="257390"/>
                </a:lnTo>
                <a:close/>
              </a:path>
            </a:pathLst>
          </a:custGeom>
          <a:solidFill>
            <a:srgbClr val="FFFFFF"/>
          </a:solidFill>
        </p:spPr>
        <p:txBody>
          <a:bodyPr wrap="square" lIns="0" tIns="0" rIns="0" bIns="0" rtlCol="0"/>
          <a:lstStyle/>
          <a:p/>
        </p:txBody>
      </p:sp>
      <p:sp>
        <p:nvSpPr>
          <p:cNvPr id="25" name="object 25"/>
          <p:cNvSpPr/>
          <p:nvPr/>
        </p:nvSpPr>
        <p:spPr>
          <a:xfrm>
            <a:off x="2025650" y="5274945"/>
            <a:ext cx="238125" cy="253365"/>
          </a:xfrm>
          <a:custGeom>
            <a:avLst/>
            <a:gdLst/>
            <a:ahLst/>
            <a:cxnLst/>
            <a:rect l="l" t="t" r="r" b="b"/>
            <a:pathLst>
              <a:path w="238125" h="253364">
                <a:moveTo>
                  <a:pt x="0" y="0"/>
                </a:moveTo>
                <a:lnTo>
                  <a:pt x="237744" y="0"/>
                </a:lnTo>
                <a:lnTo>
                  <a:pt x="237744" y="252984"/>
                </a:lnTo>
                <a:lnTo>
                  <a:pt x="0" y="252984"/>
                </a:lnTo>
                <a:lnTo>
                  <a:pt x="0" y="0"/>
                </a:lnTo>
                <a:close/>
              </a:path>
            </a:pathLst>
          </a:custGeom>
          <a:solidFill>
            <a:srgbClr val="D9D9D9"/>
          </a:solidFill>
        </p:spPr>
        <p:txBody>
          <a:bodyPr wrap="square" lIns="0" tIns="0" rIns="0" bIns="0" rtlCol="0"/>
          <a:lstStyle/>
          <a:p/>
        </p:txBody>
      </p:sp>
      <p:sp>
        <p:nvSpPr>
          <p:cNvPr id="27" name="object 27"/>
          <p:cNvSpPr txBox="1"/>
          <p:nvPr/>
        </p:nvSpPr>
        <p:spPr>
          <a:xfrm>
            <a:off x="2382520" y="2974340"/>
            <a:ext cx="8940800" cy="621665"/>
          </a:xfrm>
          <a:prstGeom prst="rect">
            <a:avLst/>
          </a:prstGeom>
          <a:noFill/>
          <a:extLst>
            <a:ext uri="{909E8E84-426E-40DD-AFC4-6F175D3DCCD1}">
              <a14:hiddenFill xmlns:a14="http://schemas.microsoft.com/office/drawing/2010/main">
                <a:solidFill>
                  <a:schemeClr val="bg1">
                    <a:lumMod val="75000"/>
                  </a:schemeClr>
                </a:solidFill>
              </a14:hiddenFill>
            </a:ext>
          </a:extLst>
        </p:spPr>
        <p:txBody>
          <a:bodyPr vert="horz" wrap="square" lIns="0" tIns="12700" rIns="0" bIns="0" rtlCol="0">
            <a:spAutoFit/>
          </a:bodyPr>
          <a:lstStyle/>
          <a:p>
            <a:pPr marL="12700" marR="5080" indent="0" algn="just">
              <a:lnSpc>
                <a:spcPct val="110000"/>
              </a:lnSpc>
              <a:spcBef>
                <a:spcPts val="100"/>
              </a:spcBef>
              <a:buClrTx/>
              <a:buSzTx/>
              <a:buFont typeface="Arial" panose="020B0604020202020204" pitchFamily="34" charset="0"/>
              <a:buNone/>
            </a:pPr>
            <a:r>
              <a:rPr sz="1800" dirty="0">
                <a:cs typeface="+mn-lt"/>
              </a:rPr>
              <a:t>Introducing educational programs from Finland and other countries to China and localize it to meet the needs of the Chinese people. </a:t>
            </a:r>
            <a:r>
              <a:rPr sz="1800" dirty="0">
                <a:cs typeface="+mn-lt"/>
                <a:sym typeface="+mn-ea"/>
              </a:rPr>
              <a:t>NHC Education Center </a:t>
            </a:r>
            <a:r>
              <a:rPr sz="1800" dirty="0">
                <a:cs typeface="+mn-lt"/>
              </a:rPr>
              <a:t>strives to play an active role in it. </a:t>
            </a:r>
            <a:endParaRPr sz="1800" dirty="0">
              <a:cs typeface="+mn-lt"/>
            </a:endParaRPr>
          </a:p>
        </p:txBody>
      </p:sp>
      <p:sp>
        <p:nvSpPr>
          <p:cNvPr id="28" name="object 28"/>
          <p:cNvSpPr txBox="1"/>
          <p:nvPr/>
        </p:nvSpPr>
        <p:spPr>
          <a:xfrm>
            <a:off x="172720" y="3157855"/>
            <a:ext cx="1614805" cy="308610"/>
          </a:xfrm>
          <a:prstGeom prst="rect">
            <a:avLst/>
          </a:prstGeom>
          <a:solidFill>
            <a:srgbClr val="D0CECE"/>
          </a:solidFill>
        </p:spPr>
        <p:txBody>
          <a:bodyPr vert="horz" wrap="square" lIns="0" tIns="31750" rIns="0" bIns="0" rtlCol="0">
            <a:spAutoFit/>
          </a:bodyPr>
          <a:lstStyle/>
          <a:p>
            <a:pPr algn="ctr">
              <a:lnSpc>
                <a:spcPct val="100000"/>
              </a:lnSpc>
              <a:spcBef>
                <a:spcPts val="250"/>
              </a:spcBef>
              <a:buClrTx/>
              <a:buSzTx/>
              <a:buFontTx/>
            </a:pPr>
            <a:r>
              <a:rPr lang="en-US" altLang="zh-CN" sz="1800" b="1" dirty="0"/>
              <a:t>Our mission</a:t>
            </a:r>
            <a:endParaRPr lang="en-US" altLang="zh-CN" sz="1800" b="1" dirty="0"/>
          </a:p>
        </p:txBody>
      </p:sp>
      <p:sp>
        <p:nvSpPr>
          <p:cNvPr id="29" name="object 29"/>
          <p:cNvSpPr/>
          <p:nvPr/>
        </p:nvSpPr>
        <p:spPr>
          <a:xfrm>
            <a:off x="1933574" y="3119627"/>
            <a:ext cx="289560" cy="460375"/>
          </a:xfrm>
          <a:custGeom>
            <a:avLst/>
            <a:gdLst/>
            <a:ahLst/>
            <a:cxnLst/>
            <a:rect l="l" t="t" r="r" b="b"/>
            <a:pathLst>
              <a:path w="289560" h="460375">
                <a:moveTo>
                  <a:pt x="0" y="0"/>
                </a:moveTo>
                <a:lnTo>
                  <a:pt x="289560" y="0"/>
                </a:lnTo>
                <a:lnTo>
                  <a:pt x="289560" y="460248"/>
                </a:lnTo>
                <a:lnTo>
                  <a:pt x="0" y="460248"/>
                </a:lnTo>
                <a:lnTo>
                  <a:pt x="0" y="0"/>
                </a:lnTo>
                <a:close/>
              </a:path>
            </a:pathLst>
          </a:custGeom>
          <a:solidFill>
            <a:srgbClr val="BEBEBE"/>
          </a:solidFill>
        </p:spPr>
        <p:txBody>
          <a:bodyPr wrap="square" lIns="0" tIns="0" rIns="0" bIns="0" rtlCol="0"/>
          <a:lstStyle/>
          <a:p/>
        </p:txBody>
      </p:sp>
      <p:sp>
        <p:nvSpPr>
          <p:cNvPr id="31" name="object 31"/>
          <p:cNvSpPr/>
          <p:nvPr/>
        </p:nvSpPr>
        <p:spPr>
          <a:xfrm>
            <a:off x="1993265" y="3265805"/>
            <a:ext cx="238125" cy="253365"/>
          </a:xfrm>
          <a:custGeom>
            <a:avLst/>
            <a:gdLst/>
            <a:ahLst/>
            <a:cxnLst/>
            <a:rect l="l" t="t" r="r" b="b"/>
            <a:pathLst>
              <a:path w="238125" h="253364">
                <a:moveTo>
                  <a:pt x="0" y="0"/>
                </a:moveTo>
                <a:lnTo>
                  <a:pt x="237744" y="0"/>
                </a:lnTo>
                <a:lnTo>
                  <a:pt x="237744" y="252983"/>
                </a:lnTo>
                <a:lnTo>
                  <a:pt x="0" y="252983"/>
                </a:lnTo>
                <a:lnTo>
                  <a:pt x="0" y="0"/>
                </a:lnTo>
                <a:close/>
              </a:path>
            </a:pathLst>
          </a:custGeom>
          <a:solidFill>
            <a:srgbClr val="D9D9D9"/>
          </a:solidFill>
        </p:spPr>
        <p:txBody>
          <a:bodyPr wrap="square" lIns="0" tIns="0" rIns="0" bIns="0" rtlCol="0"/>
          <a:lstStyle/>
          <a:p/>
        </p:txBody>
      </p:sp>
      <p:sp>
        <p:nvSpPr>
          <p:cNvPr id="33" name="object 33"/>
          <p:cNvSpPr txBox="1"/>
          <p:nvPr/>
        </p:nvSpPr>
        <p:spPr>
          <a:xfrm>
            <a:off x="10105390" y="6376987"/>
            <a:ext cx="11620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panose="020F0502020204030204"/>
                <a:cs typeface="Calibri" panose="020F0502020204030204"/>
              </a:rPr>
              <a:t>3</a:t>
            </a:r>
            <a:endParaRPr sz="1400">
              <a:latin typeface="Calibri" panose="020F0502020204030204"/>
              <a:cs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77720" y="427355"/>
            <a:ext cx="5831840" cy="460375"/>
          </a:xfrm>
          <a:prstGeom prst="rect">
            <a:avLst/>
          </a:prstGeom>
          <a:noFill/>
        </p:spPr>
        <p:txBody>
          <a:bodyPr wrap="none" rtlCol="0" anchor="t">
            <a:spAutoFit/>
          </a:bodyPr>
          <a:lstStyle/>
          <a:p>
            <a:pPr algn="l"/>
            <a:r>
              <a:rPr lang="en-US" sz="2400" b="1" dirty="0">
                <a:latin typeface="微软雅黑" panose="020B0503020204020204" charset="-122"/>
                <a:ea typeface="微软雅黑" panose="020B0503020204020204" charset="-122"/>
                <a:sym typeface="+mn-ea"/>
              </a:rPr>
              <a:t>NHC Education Center: Our roadmap</a:t>
            </a:r>
            <a:endParaRPr lang="en-US" sz="2400" b="1" dirty="0">
              <a:latin typeface="微软雅黑" panose="020B0503020204020204" charset="-122"/>
              <a:ea typeface="微软雅黑" panose="020B0503020204020204" charset="-122"/>
            </a:endParaRPr>
          </a:p>
        </p:txBody>
      </p:sp>
      <p:sp>
        <p:nvSpPr>
          <p:cNvPr id="5" name="文本框 4"/>
          <p:cNvSpPr txBox="1"/>
          <p:nvPr/>
        </p:nvSpPr>
        <p:spPr>
          <a:xfrm>
            <a:off x="623392" y="3013710"/>
            <a:ext cx="3456384" cy="1200329"/>
          </a:xfrm>
          <a:prstGeom prst="rect">
            <a:avLst/>
          </a:prstGeom>
          <a:noFill/>
        </p:spPr>
        <p:txBody>
          <a:bodyPr wrap="square" rtlCol="0" anchor="t">
            <a:spAutoFit/>
          </a:bodyPr>
          <a:lstStyle/>
          <a:p>
            <a:pPr>
              <a:defRPr/>
            </a:pPr>
            <a:r>
              <a:rPr lang="en-US" altLang="zh-CN" dirty="0">
                <a:sym typeface="+mn-ea"/>
              </a:rPr>
              <a:t>Established </a:t>
            </a:r>
            <a:r>
              <a:rPr lang="en-US" altLang="zh-CN" b="1" dirty="0">
                <a:sym typeface="+mn-ea"/>
              </a:rPr>
              <a:t>strategic collaboration and partnerships </a:t>
            </a:r>
            <a:r>
              <a:rPr lang="en-US" altLang="zh-CN" dirty="0">
                <a:sym typeface="+mn-ea"/>
              </a:rPr>
              <a:t>with Finland’s best winter sports management professionals and trainers</a:t>
            </a:r>
            <a:endParaRPr lang="en-US" altLang="zh-CN" dirty="0">
              <a:sym typeface="+mn-ea"/>
            </a:endParaRPr>
          </a:p>
        </p:txBody>
      </p:sp>
      <p:sp>
        <p:nvSpPr>
          <p:cNvPr id="6" name="文本框 5"/>
          <p:cNvSpPr txBox="1"/>
          <p:nvPr/>
        </p:nvSpPr>
        <p:spPr>
          <a:xfrm>
            <a:off x="623301" y="6152019"/>
            <a:ext cx="2424873" cy="215444"/>
          </a:xfrm>
          <a:prstGeom prst="rect">
            <a:avLst/>
          </a:prstGeom>
          <a:noFill/>
        </p:spPr>
        <p:txBody>
          <a:bodyPr wrap="square" rtlCol="0" anchor="t">
            <a:spAutoFit/>
          </a:bodyPr>
          <a:lstStyle/>
          <a:p>
            <a:pPr algn="ctr" eaLnBrk="0" hangingPunct="0">
              <a:buClr>
                <a:srgbClr val="D7181F"/>
              </a:buClr>
            </a:pPr>
            <a:r>
              <a:rPr lang="en-US" altLang="zh-CN" sz="800" dirty="0">
                <a:solidFill>
                  <a:prstClr val="black"/>
                </a:solidFill>
                <a:latin typeface="微软雅黑" panose="020B0503020204020204" charset="-122"/>
                <a:ea typeface="微软雅黑" panose="020B0503020204020204" charset="-122"/>
                <a:sym typeface="+mn-ea"/>
              </a:rPr>
              <a:t>NHC Sports posing with the Finnish partners</a:t>
            </a:r>
            <a:endParaRPr lang="en-US" altLang="zh-CN" sz="800" dirty="0">
              <a:solidFill>
                <a:prstClr val="black"/>
              </a:solidFill>
              <a:latin typeface="微软雅黑" panose="020B0503020204020204" charset="-122"/>
              <a:ea typeface="微软雅黑" panose="020B0503020204020204" charset="-122"/>
              <a:sym typeface="+mn-ea"/>
            </a:endParaRPr>
          </a:p>
        </p:txBody>
      </p:sp>
      <p:sp>
        <p:nvSpPr>
          <p:cNvPr id="7" name="Right Arrow 5"/>
          <p:cNvSpPr/>
          <p:nvPr/>
        </p:nvSpPr>
        <p:spPr>
          <a:xfrm>
            <a:off x="623392" y="1690562"/>
            <a:ext cx="11017224" cy="540000"/>
          </a:xfrm>
          <a:prstGeom prst="rightArrow">
            <a:avLst/>
          </a:prstGeom>
          <a:solidFill>
            <a:schemeClr val="bg1"/>
          </a:solidFill>
          <a:ln w="9525">
            <a:solidFill>
              <a:schemeClr val="bg1">
                <a:lumMod val="85000"/>
              </a:schemeClr>
            </a:solidFill>
            <a:miter/>
          </a:ln>
        </p:spPr>
        <p:txBody>
          <a:bodyPr rtlCol="0" anchor="ctr"/>
          <a:lstStyle/>
          <a:p>
            <a:pPr algn="ctr" eaLnBrk="1" hangingPunct="1"/>
            <a:endParaRPr lang="en-SG" sz="2000" b="1" dirty="0">
              <a:latin typeface="微软雅黑" panose="020B0503020204020204" charset="-122"/>
              <a:ea typeface="微软雅黑" panose="020B0503020204020204" charset="-122"/>
              <a:sym typeface="宋体" panose="02010600030101010101" pitchFamily="2" charset="-122"/>
            </a:endParaRPr>
          </a:p>
        </p:txBody>
      </p:sp>
      <p:sp>
        <p:nvSpPr>
          <p:cNvPr id="8" name="Oval 7"/>
          <p:cNvSpPr/>
          <p:nvPr/>
        </p:nvSpPr>
        <p:spPr>
          <a:xfrm>
            <a:off x="1055440" y="1779927"/>
            <a:ext cx="360000" cy="360000"/>
          </a:xfrm>
          <a:prstGeom prst="ellipse">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charset="-122"/>
              <a:ea typeface="微软雅黑" panose="020B0503020204020204" charset="-122"/>
              <a:sym typeface="宋体" panose="02010600030101010101" pitchFamily="2" charset="-122"/>
            </a:endParaRPr>
          </a:p>
        </p:txBody>
      </p:sp>
      <p:sp>
        <p:nvSpPr>
          <p:cNvPr id="10" name="TextBox 9"/>
          <p:cNvSpPr txBox="1"/>
          <p:nvPr/>
        </p:nvSpPr>
        <p:spPr>
          <a:xfrm>
            <a:off x="870179" y="1454602"/>
            <a:ext cx="730521" cy="369332"/>
          </a:xfrm>
          <a:prstGeom prst="rect">
            <a:avLst/>
          </a:prstGeom>
          <a:noFill/>
        </p:spPr>
        <p:txBody>
          <a:bodyPr wrap="none" rtlCol="0">
            <a:spAutoFit/>
          </a:bodyPr>
          <a:lstStyle/>
          <a:p>
            <a:r>
              <a:rPr lang="en-SG" dirty="0"/>
              <a:t>Today</a:t>
            </a:r>
            <a:endParaRPr lang="en-SG" dirty="0"/>
          </a:p>
        </p:txBody>
      </p:sp>
      <p:cxnSp>
        <p:nvCxnSpPr>
          <p:cNvPr id="12" name="Straight Connector 11"/>
          <p:cNvCxnSpPr>
            <a:stCxn id="8" idx="4"/>
          </p:cNvCxnSpPr>
          <p:nvPr/>
        </p:nvCxnSpPr>
        <p:spPr>
          <a:xfrm flipH="1">
            <a:off x="1235439" y="2139927"/>
            <a:ext cx="1" cy="7850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2"/>
          <p:cNvSpPr txBox="1"/>
          <p:nvPr/>
        </p:nvSpPr>
        <p:spPr>
          <a:xfrm>
            <a:off x="4403812" y="3013710"/>
            <a:ext cx="3564396" cy="3138170"/>
          </a:xfrm>
          <a:prstGeom prst="rect">
            <a:avLst/>
          </a:prstGeom>
          <a:noFill/>
        </p:spPr>
        <p:txBody>
          <a:bodyPr wrap="square" rtlCol="0" anchor="t">
            <a:spAutoFit/>
          </a:bodyPr>
          <a:lstStyle/>
          <a:p>
            <a:pPr eaLnBrk="0" hangingPunct="0">
              <a:buClr>
                <a:srgbClr val="D7181F"/>
              </a:buClr>
            </a:pPr>
            <a:r>
              <a:rPr lang="en-US" altLang="zh-CN" b="1" dirty="0">
                <a:sym typeface="+mn-ea"/>
              </a:rPr>
              <a:t>Establish a sports management center </a:t>
            </a:r>
            <a:r>
              <a:rPr lang="en-US" altLang="zh-CN" dirty="0">
                <a:sym typeface="+mn-ea"/>
              </a:rPr>
              <a:t>in Suzhou with the </a:t>
            </a:r>
            <a:r>
              <a:rPr lang="en-US" altLang="zh-CN" b="1" dirty="0">
                <a:sym typeface="+mn-ea"/>
              </a:rPr>
              <a:t>key offering</a:t>
            </a:r>
            <a:r>
              <a:rPr lang="en-US" altLang="zh-CN" dirty="0">
                <a:sym typeface="+mn-ea"/>
              </a:rPr>
              <a:t>:</a:t>
            </a:r>
            <a:endParaRPr lang="en-US" altLang="zh-CN" dirty="0">
              <a:sym typeface="+mn-ea"/>
            </a:endParaRPr>
          </a:p>
          <a:p>
            <a:pPr marL="285750" indent="-285750" eaLnBrk="0" hangingPunct="0">
              <a:buClr>
                <a:srgbClr val="D7181F"/>
              </a:buClr>
              <a:buFont typeface="Arial" panose="020B0604020202020204" pitchFamily="34" charset="0"/>
              <a:buChar char="•"/>
            </a:pPr>
            <a:r>
              <a:rPr lang="en-US" altLang="zh-CN" dirty="0">
                <a:sym typeface="+mn-ea"/>
              </a:rPr>
              <a:t>Finnish science and technology and management talents provide training for Chinese youth</a:t>
            </a:r>
            <a:endParaRPr lang="en-US" altLang="zh-CN" dirty="0">
              <a:sym typeface="+mn-ea"/>
            </a:endParaRPr>
          </a:p>
          <a:p>
            <a:pPr marL="285750" indent="-285750" eaLnBrk="0" hangingPunct="0">
              <a:buClr>
                <a:srgbClr val="D7181F"/>
              </a:buClr>
              <a:buFont typeface="Arial" panose="020B0604020202020204" pitchFamily="34" charset="0"/>
              <a:buChar char="•"/>
            </a:pPr>
            <a:r>
              <a:rPr lang="en-US" altLang="zh-CN" dirty="0">
                <a:sym typeface="+mn-ea"/>
              </a:rPr>
              <a:t>EMBA education in sports management to train Chinese talent in management of sports events and related economic activities</a:t>
            </a:r>
            <a:endParaRPr lang="en-US" altLang="zh-CN" dirty="0"/>
          </a:p>
        </p:txBody>
      </p:sp>
      <p:sp>
        <p:nvSpPr>
          <p:cNvPr id="14" name="Oval 13"/>
          <p:cNvSpPr/>
          <p:nvPr/>
        </p:nvSpPr>
        <p:spPr>
          <a:xfrm>
            <a:off x="4871864" y="1779927"/>
            <a:ext cx="360000" cy="360000"/>
          </a:xfrm>
          <a:prstGeom prst="ellipse">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charset="-122"/>
              <a:ea typeface="微软雅黑" panose="020B0503020204020204" charset="-122"/>
              <a:sym typeface="宋体" panose="02010600030101010101" pitchFamily="2" charset="-122"/>
            </a:endParaRPr>
          </a:p>
        </p:txBody>
      </p:sp>
      <p:sp>
        <p:nvSpPr>
          <p:cNvPr id="15" name="TextBox 14"/>
          <p:cNvSpPr txBox="1"/>
          <p:nvPr/>
        </p:nvSpPr>
        <p:spPr>
          <a:xfrm>
            <a:off x="4686603" y="1454602"/>
            <a:ext cx="1177290" cy="368300"/>
          </a:xfrm>
          <a:prstGeom prst="rect">
            <a:avLst/>
          </a:prstGeom>
          <a:noFill/>
        </p:spPr>
        <p:txBody>
          <a:bodyPr wrap="none" rtlCol="0">
            <a:spAutoFit/>
          </a:bodyPr>
          <a:lstStyle/>
          <a:p>
            <a:r>
              <a:rPr lang="en-SG" dirty="0"/>
              <a:t>2020-202</a:t>
            </a:r>
            <a:r>
              <a:rPr lang="en-US" altLang="en-SG" dirty="0"/>
              <a:t>1</a:t>
            </a:r>
            <a:endParaRPr lang="en-US" altLang="en-SG" dirty="0"/>
          </a:p>
        </p:txBody>
      </p:sp>
      <p:cxnSp>
        <p:nvCxnSpPr>
          <p:cNvPr id="16" name="Straight Connector 15"/>
          <p:cNvCxnSpPr>
            <a:stCxn id="14" idx="4"/>
          </p:cNvCxnSpPr>
          <p:nvPr/>
        </p:nvCxnSpPr>
        <p:spPr>
          <a:xfrm flipH="1">
            <a:off x="5051863" y="2139927"/>
            <a:ext cx="1" cy="7850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053548" y="1779927"/>
            <a:ext cx="360000" cy="360000"/>
          </a:xfrm>
          <a:prstGeom prst="ellipse">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charset="-122"/>
              <a:ea typeface="微软雅黑" panose="020B0503020204020204" charset="-122"/>
              <a:sym typeface="宋体" panose="02010600030101010101" pitchFamily="2" charset="-122"/>
            </a:endParaRPr>
          </a:p>
        </p:txBody>
      </p:sp>
      <p:sp>
        <p:nvSpPr>
          <p:cNvPr id="18" name="TextBox 17"/>
          <p:cNvSpPr txBox="1"/>
          <p:nvPr/>
        </p:nvSpPr>
        <p:spPr>
          <a:xfrm>
            <a:off x="8868287" y="1454602"/>
            <a:ext cx="1815562" cy="369332"/>
          </a:xfrm>
          <a:prstGeom prst="rect">
            <a:avLst/>
          </a:prstGeom>
          <a:noFill/>
        </p:spPr>
        <p:txBody>
          <a:bodyPr wrap="none" rtlCol="0">
            <a:spAutoFit/>
          </a:bodyPr>
          <a:lstStyle/>
          <a:p>
            <a:r>
              <a:rPr lang="en-SG" dirty="0"/>
              <a:t>2022 and beyond</a:t>
            </a:r>
            <a:endParaRPr lang="en-SG" dirty="0"/>
          </a:p>
        </p:txBody>
      </p:sp>
      <p:cxnSp>
        <p:nvCxnSpPr>
          <p:cNvPr id="19" name="Straight Connector 18"/>
          <p:cNvCxnSpPr>
            <a:stCxn id="17" idx="4"/>
          </p:cNvCxnSpPr>
          <p:nvPr/>
        </p:nvCxnSpPr>
        <p:spPr>
          <a:xfrm flipH="1">
            <a:off x="9233547" y="2139927"/>
            <a:ext cx="1" cy="7850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2"/>
          <p:cNvSpPr txBox="1"/>
          <p:nvPr/>
        </p:nvSpPr>
        <p:spPr>
          <a:xfrm>
            <a:off x="8292244" y="2924944"/>
            <a:ext cx="3564396" cy="3138170"/>
          </a:xfrm>
          <a:prstGeom prst="rect">
            <a:avLst/>
          </a:prstGeom>
          <a:noFill/>
        </p:spPr>
        <p:txBody>
          <a:bodyPr wrap="square" rtlCol="0" anchor="t">
            <a:spAutoFit/>
          </a:bodyPr>
          <a:lstStyle/>
          <a:p>
            <a:pPr eaLnBrk="0" hangingPunct="0">
              <a:buClr>
                <a:srgbClr val="D7181F"/>
              </a:buClr>
            </a:pPr>
            <a:r>
              <a:rPr lang="en-US" altLang="zh-CN" dirty="0">
                <a:sym typeface="+mn-ea"/>
              </a:rPr>
              <a:t>NHC Education Center as industry standard in </a:t>
            </a:r>
            <a:r>
              <a:rPr lang="en-US" altLang="zh-CN" b="1" dirty="0">
                <a:sym typeface="+mn-ea"/>
              </a:rPr>
              <a:t>management </a:t>
            </a:r>
            <a:r>
              <a:rPr lang="en-US" altLang="zh-CN" dirty="0">
                <a:sym typeface="+mn-ea"/>
              </a:rPr>
              <a:t>and</a:t>
            </a:r>
            <a:r>
              <a:rPr lang="en-US" altLang="zh-CN" b="1" dirty="0">
                <a:sym typeface="+mn-ea"/>
              </a:rPr>
              <a:t> education</a:t>
            </a:r>
            <a:endParaRPr lang="en-US" altLang="zh-CN" b="1" dirty="0">
              <a:sym typeface="+mn-ea"/>
            </a:endParaRPr>
          </a:p>
          <a:p>
            <a:pPr eaLnBrk="0" hangingPunct="0">
              <a:buClr>
                <a:srgbClr val="D7181F"/>
              </a:buClr>
            </a:pPr>
            <a:endParaRPr lang="en-US" altLang="zh-CN" b="1" dirty="0">
              <a:sym typeface="+mn-ea"/>
            </a:endParaRPr>
          </a:p>
          <a:p>
            <a:pPr eaLnBrk="0" hangingPunct="0">
              <a:buClr>
                <a:srgbClr val="D7181F"/>
              </a:buClr>
            </a:pPr>
            <a:r>
              <a:rPr lang="en-US" altLang="zh-CN" dirty="0">
                <a:sym typeface="+mn-ea"/>
              </a:rPr>
              <a:t>Continue to innovate and create additional offerings such as:</a:t>
            </a:r>
            <a:endParaRPr lang="en-US" altLang="zh-CN" dirty="0">
              <a:sym typeface="+mn-ea"/>
            </a:endParaRPr>
          </a:p>
          <a:p>
            <a:pPr marL="285750" indent="-285750" eaLnBrk="0" hangingPunct="0">
              <a:buClr>
                <a:srgbClr val="D7181F"/>
              </a:buClr>
              <a:buFont typeface="Arial" panose="020B0604020202020204" pitchFamily="34" charset="0"/>
              <a:buChar char="•"/>
            </a:pPr>
            <a:r>
              <a:rPr lang="en-US" altLang="zh-CN" dirty="0">
                <a:sym typeface="+mn-ea"/>
              </a:rPr>
              <a:t>2+2 Bachelor Program</a:t>
            </a:r>
            <a:endParaRPr lang="en-US" altLang="zh-CN" dirty="0"/>
          </a:p>
          <a:p>
            <a:pPr marL="285750" indent="-285750" eaLnBrk="0" hangingPunct="0">
              <a:buClr>
                <a:srgbClr val="D7181F"/>
              </a:buClr>
              <a:buFont typeface="Arial" panose="020B0604020202020204" pitchFamily="34" charset="0"/>
              <a:buChar char="•"/>
            </a:pPr>
            <a:r>
              <a:rPr lang="en-US" dirty="0">
                <a:sym typeface="+mn-ea"/>
              </a:rPr>
              <a:t>EDP</a:t>
            </a:r>
            <a:endParaRPr lang="en-US" dirty="0">
              <a:sym typeface="+mn-ea"/>
            </a:endParaRPr>
          </a:p>
          <a:p>
            <a:pPr marL="285750" indent="-285750" eaLnBrk="0" hangingPunct="0">
              <a:buClr>
                <a:srgbClr val="D7181F"/>
              </a:buClr>
              <a:buFont typeface="Arial" panose="020B0604020202020204" pitchFamily="34" charset="0"/>
              <a:buChar char="•"/>
            </a:pPr>
            <a:r>
              <a:rPr spc="-15" dirty="0">
                <a:latin typeface="Calibri" panose="020F0502020204030204"/>
                <a:cs typeface="Calibri" panose="020F0502020204030204"/>
                <a:sym typeface="+mn-ea"/>
              </a:rPr>
              <a:t>VR/AR/MR </a:t>
            </a:r>
            <a:r>
              <a:rPr lang="en-US" spc="-15" dirty="0">
                <a:latin typeface="Calibri" panose="020F0502020204030204"/>
                <a:cs typeface="Calibri" panose="020F0502020204030204"/>
                <a:sym typeface="+mn-ea"/>
              </a:rPr>
              <a:t>Lab</a:t>
            </a:r>
            <a:endParaRPr spc="-15" dirty="0">
              <a:latin typeface="Calibri" panose="020F0502020204030204"/>
              <a:cs typeface="Calibri" panose="020F0502020204030204"/>
              <a:sym typeface="+mn-ea"/>
            </a:endParaRPr>
          </a:p>
          <a:p>
            <a:pPr marL="285750" indent="-285750" eaLnBrk="0" hangingPunct="0">
              <a:buClr>
                <a:srgbClr val="D7181F"/>
              </a:buClr>
              <a:buFont typeface="Arial" panose="020B0604020202020204" pitchFamily="34" charset="0"/>
              <a:buChar char="•"/>
            </a:pPr>
            <a:r>
              <a:rPr lang="en-SG" altLang="zh-CN" dirty="0">
                <a:sym typeface="+mn-ea"/>
              </a:rPr>
              <a:t>Utilize 5G, AI, AR, Big data into </a:t>
            </a:r>
            <a:r>
              <a:rPr lang="en-US" altLang="en-SG" dirty="0">
                <a:sym typeface="+mn-ea"/>
              </a:rPr>
              <a:t>education</a:t>
            </a:r>
            <a:endParaRPr lang="en-US" altLang="en-SG" dirty="0">
              <a:sym typeface="+mn-ea"/>
            </a:endParaRPr>
          </a:p>
        </p:txBody>
      </p:sp>
      <p:sp>
        <p:nvSpPr>
          <p:cNvPr id="9"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pic>
        <p:nvPicPr>
          <p:cNvPr id="11" name="图片 10"/>
          <p:cNvPicPr>
            <a:picLocks noChangeAspect="1"/>
          </p:cNvPicPr>
          <p:nvPr/>
        </p:nvPicPr>
        <p:blipFill>
          <a:blip r:embed="rId1"/>
          <a:stretch>
            <a:fillRect/>
          </a:stretch>
        </p:blipFill>
        <p:spPr>
          <a:xfrm flipH="1">
            <a:off x="718820" y="4305300"/>
            <a:ext cx="2768600" cy="18465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8080" y="462280"/>
            <a:ext cx="9881235" cy="381635"/>
          </a:xfrm>
          <a:prstGeom prst="rect">
            <a:avLst/>
          </a:prstGeom>
        </p:spPr>
        <p:txBody>
          <a:bodyPr vert="horz" wrap="square" lIns="0" tIns="12700" rIns="0" bIns="0" rtlCol="0">
            <a:spAutoFit/>
          </a:bodyPr>
          <a:lstStyle/>
          <a:p>
            <a:pPr marL="12700" algn="l">
              <a:lnSpc>
                <a:spcPct val="100000"/>
              </a:lnSpc>
              <a:spcBef>
                <a:spcPts val="100"/>
              </a:spcBef>
              <a:buClrTx/>
              <a:buSzTx/>
              <a:buFontTx/>
            </a:pPr>
            <a:r>
              <a:rPr lang="en-US" sz="2400" b="1" kern="1200" dirty="0">
                <a:latin typeface="微软雅黑" panose="020B0503020204020204" charset="-122"/>
                <a:ea typeface="微软雅黑" panose="020B0503020204020204" charset="-122"/>
                <a:cs typeface="+mn-cs"/>
                <a:sym typeface="+mn-ea"/>
              </a:rPr>
              <a:t>NHC Education Center： Core products and services     </a:t>
            </a:r>
            <a:endParaRPr lang="en-US" sz="2400" b="1" kern="1200" dirty="0">
              <a:latin typeface="微软雅黑" panose="020B0503020204020204" charset="-122"/>
              <a:ea typeface="微软雅黑" panose="020B0503020204020204" charset="-122"/>
              <a:cs typeface="+mn-cs"/>
            </a:endParaRPr>
          </a:p>
        </p:txBody>
      </p:sp>
      <p:sp>
        <p:nvSpPr>
          <p:cNvPr id="3" name="object 3"/>
          <p:cNvSpPr/>
          <p:nvPr/>
        </p:nvSpPr>
        <p:spPr>
          <a:xfrm>
            <a:off x="1408175" y="1909572"/>
            <a:ext cx="1800225" cy="1152525"/>
          </a:xfrm>
          <a:custGeom>
            <a:avLst/>
            <a:gdLst/>
            <a:ahLst/>
            <a:cxnLst/>
            <a:rect l="l" t="t" r="r" b="b"/>
            <a:pathLst>
              <a:path w="1800225" h="1152525">
                <a:moveTo>
                  <a:pt x="0" y="0"/>
                </a:moveTo>
                <a:lnTo>
                  <a:pt x="1799844" y="0"/>
                </a:lnTo>
                <a:lnTo>
                  <a:pt x="1799844" y="1152144"/>
                </a:lnTo>
                <a:lnTo>
                  <a:pt x="0" y="1152144"/>
                </a:lnTo>
                <a:lnTo>
                  <a:pt x="0" y="0"/>
                </a:lnTo>
                <a:close/>
              </a:path>
            </a:pathLst>
          </a:custGeom>
          <a:solidFill>
            <a:srgbClr val="D9D9D9"/>
          </a:solidFill>
        </p:spPr>
        <p:txBody>
          <a:bodyPr wrap="square" lIns="0" tIns="0" rIns="0" bIns="0" rtlCol="0"/>
          <a:lstStyle/>
          <a:p/>
        </p:txBody>
      </p:sp>
      <p:sp>
        <p:nvSpPr>
          <p:cNvPr id="4" name="object 4"/>
          <p:cNvSpPr/>
          <p:nvPr/>
        </p:nvSpPr>
        <p:spPr>
          <a:xfrm>
            <a:off x="1402943" y="1905012"/>
            <a:ext cx="1809750" cy="1162050"/>
          </a:xfrm>
          <a:custGeom>
            <a:avLst/>
            <a:gdLst/>
            <a:ahLst/>
            <a:cxnLst/>
            <a:rect l="l" t="t" r="r" b="b"/>
            <a:pathLst>
              <a:path w="1809750" h="1162050">
                <a:moveTo>
                  <a:pt x="1809521" y="1161516"/>
                </a:moveTo>
                <a:lnTo>
                  <a:pt x="0" y="1161516"/>
                </a:lnTo>
                <a:lnTo>
                  <a:pt x="0" y="0"/>
                </a:lnTo>
                <a:lnTo>
                  <a:pt x="1809521" y="0"/>
                </a:lnTo>
                <a:lnTo>
                  <a:pt x="1809521" y="4762"/>
                </a:lnTo>
                <a:lnTo>
                  <a:pt x="9525" y="4762"/>
                </a:lnTo>
                <a:lnTo>
                  <a:pt x="4762" y="9525"/>
                </a:lnTo>
                <a:lnTo>
                  <a:pt x="9525" y="9525"/>
                </a:lnTo>
                <a:lnTo>
                  <a:pt x="9525" y="1151991"/>
                </a:lnTo>
                <a:lnTo>
                  <a:pt x="4762" y="1151991"/>
                </a:lnTo>
                <a:lnTo>
                  <a:pt x="9525" y="1156754"/>
                </a:lnTo>
                <a:lnTo>
                  <a:pt x="1809521" y="1156754"/>
                </a:lnTo>
                <a:lnTo>
                  <a:pt x="1809521" y="1161516"/>
                </a:lnTo>
                <a:close/>
              </a:path>
              <a:path w="1809750" h="1162050">
                <a:moveTo>
                  <a:pt x="9525" y="9525"/>
                </a:moveTo>
                <a:lnTo>
                  <a:pt x="4762" y="9525"/>
                </a:lnTo>
                <a:lnTo>
                  <a:pt x="9525" y="4762"/>
                </a:lnTo>
                <a:lnTo>
                  <a:pt x="9525" y="9525"/>
                </a:lnTo>
                <a:close/>
              </a:path>
              <a:path w="1809750" h="1162050">
                <a:moveTo>
                  <a:pt x="1799996" y="9525"/>
                </a:moveTo>
                <a:lnTo>
                  <a:pt x="9525" y="9525"/>
                </a:lnTo>
                <a:lnTo>
                  <a:pt x="9525" y="4762"/>
                </a:lnTo>
                <a:lnTo>
                  <a:pt x="1799996" y="4762"/>
                </a:lnTo>
                <a:lnTo>
                  <a:pt x="1799996" y="9525"/>
                </a:lnTo>
                <a:close/>
              </a:path>
              <a:path w="1809750" h="1162050">
                <a:moveTo>
                  <a:pt x="1799996" y="1156754"/>
                </a:moveTo>
                <a:lnTo>
                  <a:pt x="1799996" y="4762"/>
                </a:lnTo>
                <a:lnTo>
                  <a:pt x="1804758" y="9525"/>
                </a:lnTo>
                <a:lnTo>
                  <a:pt x="1809521" y="9525"/>
                </a:lnTo>
                <a:lnTo>
                  <a:pt x="1809521" y="1151991"/>
                </a:lnTo>
                <a:lnTo>
                  <a:pt x="1804758" y="1151991"/>
                </a:lnTo>
                <a:lnTo>
                  <a:pt x="1799996" y="1156754"/>
                </a:lnTo>
                <a:close/>
              </a:path>
              <a:path w="1809750" h="1162050">
                <a:moveTo>
                  <a:pt x="1809521" y="9525"/>
                </a:moveTo>
                <a:lnTo>
                  <a:pt x="1804758" y="9525"/>
                </a:lnTo>
                <a:lnTo>
                  <a:pt x="1799996" y="4762"/>
                </a:lnTo>
                <a:lnTo>
                  <a:pt x="1809521" y="4762"/>
                </a:lnTo>
                <a:lnTo>
                  <a:pt x="1809521" y="9525"/>
                </a:lnTo>
                <a:close/>
              </a:path>
              <a:path w="1809750" h="1162050">
                <a:moveTo>
                  <a:pt x="9525" y="1156754"/>
                </a:moveTo>
                <a:lnTo>
                  <a:pt x="4762" y="1151991"/>
                </a:lnTo>
                <a:lnTo>
                  <a:pt x="9525" y="1151991"/>
                </a:lnTo>
                <a:lnTo>
                  <a:pt x="9525" y="1156754"/>
                </a:lnTo>
                <a:close/>
              </a:path>
              <a:path w="1809750" h="1162050">
                <a:moveTo>
                  <a:pt x="1799996" y="1156754"/>
                </a:moveTo>
                <a:lnTo>
                  <a:pt x="9525" y="1156754"/>
                </a:lnTo>
                <a:lnTo>
                  <a:pt x="9525" y="1151991"/>
                </a:lnTo>
                <a:lnTo>
                  <a:pt x="1799996" y="1151991"/>
                </a:lnTo>
                <a:lnTo>
                  <a:pt x="1799996" y="1156754"/>
                </a:lnTo>
                <a:close/>
              </a:path>
              <a:path w="1809750" h="1162050">
                <a:moveTo>
                  <a:pt x="1809521" y="1156754"/>
                </a:moveTo>
                <a:lnTo>
                  <a:pt x="1799996" y="1156754"/>
                </a:lnTo>
                <a:lnTo>
                  <a:pt x="1804758" y="1151991"/>
                </a:lnTo>
                <a:lnTo>
                  <a:pt x="1809521" y="1151991"/>
                </a:lnTo>
                <a:lnTo>
                  <a:pt x="1809521" y="1156754"/>
                </a:lnTo>
                <a:close/>
              </a:path>
            </a:pathLst>
          </a:custGeom>
          <a:solidFill>
            <a:srgbClr val="FFFFFF"/>
          </a:solidFill>
        </p:spPr>
        <p:txBody>
          <a:bodyPr wrap="square" lIns="0" tIns="0" rIns="0" bIns="0" rtlCol="0"/>
          <a:lstStyle/>
          <a:p/>
        </p:txBody>
      </p:sp>
      <p:sp>
        <p:nvSpPr>
          <p:cNvPr id="5" name="object 5"/>
          <p:cNvSpPr txBox="1"/>
          <p:nvPr/>
        </p:nvSpPr>
        <p:spPr>
          <a:xfrm>
            <a:off x="1401825" y="2220290"/>
            <a:ext cx="1800225" cy="504190"/>
          </a:xfrm>
          <a:prstGeom prst="rect">
            <a:avLst/>
          </a:prstGeom>
        </p:spPr>
        <p:txBody>
          <a:bodyPr vert="horz" wrap="square" lIns="0" tIns="12065" rIns="0" bIns="0" rtlCol="0">
            <a:spAutoFit/>
          </a:bodyPr>
          <a:lstStyle/>
          <a:p>
            <a:pPr algn="ctr">
              <a:lnSpc>
                <a:spcPct val="100000"/>
              </a:lnSpc>
              <a:spcBef>
                <a:spcPts val="95"/>
              </a:spcBef>
              <a:buClrTx/>
              <a:buSzTx/>
              <a:buFontTx/>
            </a:pPr>
            <a:r>
              <a:rPr sz="1600" spc="-5" dirty="0">
                <a:latin typeface="微软雅黑" panose="020B0503020204020204" charset="-122"/>
                <a:cs typeface="微软雅黑" panose="020B0503020204020204" charset="-122"/>
                <a:sym typeface="+mn-ea"/>
              </a:rPr>
              <a:t>2+2 Bachelor Program</a:t>
            </a:r>
            <a:endParaRPr sz="1600" spc="-5" dirty="0">
              <a:latin typeface="微软雅黑" panose="020B0503020204020204" charset="-122"/>
              <a:cs typeface="微软雅黑" panose="020B0503020204020204" charset="-122"/>
            </a:endParaRPr>
          </a:p>
        </p:txBody>
      </p:sp>
      <p:sp>
        <p:nvSpPr>
          <p:cNvPr id="6" name="object 6"/>
          <p:cNvSpPr/>
          <p:nvPr/>
        </p:nvSpPr>
        <p:spPr>
          <a:xfrm>
            <a:off x="1406652" y="3785615"/>
            <a:ext cx="9370060" cy="649605"/>
          </a:xfrm>
          <a:custGeom>
            <a:avLst/>
            <a:gdLst/>
            <a:ahLst/>
            <a:cxnLst/>
            <a:rect l="l" t="t" r="r" b="b"/>
            <a:pathLst>
              <a:path w="9370060" h="649604">
                <a:moveTo>
                  <a:pt x="0" y="0"/>
                </a:moveTo>
                <a:lnTo>
                  <a:pt x="9369552" y="0"/>
                </a:lnTo>
                <a:lnTo>
                  <a:pt x="9369552" y="649224"/>
                </a:lnTo>
                <a:lnTo>
                  <a:pt x="0" y="649224"/>
                </a:lnTo>
                <a:lnTo>
                  <a:pt x="0" y="0"/>
                </a:lnTo>
                <a:close/>
              </a:path>
            </a:pathLst>
          </a:custGeom>
          <a:solidFill>
            <a:srgbClr val="D9D9D9"/>
          </a:solidFill>
        </p:spPr>
        <p:txBody>
          <a:bodyPr wrap="square" lIns="0" tIns="0" rIns="0" bIns="0" rtlCol="0"/>
          <a:lstStyle/>
          <a:p/>
        </p:txBody>
      </p:sp>
      <p:sp>
        <p:nvSpPr>
          <p:cNvPr id="7" name="object 7"/>
          <p:cNvSpPr/>
          <p:nvPr/>
        </p:nvSpPr>
        <p:spPr>
          <a:xfrm>
            <a:off x="225653" y="3785844"/>
            <a:ext cx="9378950" cy="657860"/>
          </a:xfrm>
          <a:custGeom>
            <a:avLst/>
            <a:gdLst/>
            <a:ahLst/>
            <a:cxnLst/>
            <a:rect l="l" t="t" r="r" b="b"/>
            <a:pathLst>
              <a:path w="9378950" h="657860">
                <a:moveTo>
                  <a:pt x="9378340" y="657606"/>
                </a:moveTo>
                <a:lnTo>
                  <a:pt x="0" y="657606"/>
                </a:lnTo>
                <a:lnTo>
                  <a:pt x="0" y="0"/>
                </a:lnTo>
                <a:lnTo>
                  <a:pt x="9378340" y="0"/>
                </a:lnTo>
                <a:lnTo>
                  <a:pt x="9378340" y="4762"/>
                </a:lnTo>
                <a:lnTo>
                  <a:pt x="9525" y="4762"/>
                </a:lnTo>
                <a:lnTo>
                  <a:pt x="4762" y="9525"/>
                </a:lnTo>
                <a:lnTo>
                  <a:pt x="9525" y="9525"/>
                </a:lnTo>
                <a:lnTo>
                  <a:pt x="9525" y="648081"/>
                </a:lnTo>
                <a:lnTo>
                  <a:pt x="4762" y="648081"/>
                </a:lnTo>
                <a:lnTo>
                  <a:pt x="9525" y="652843"/>
                </a:lnTo>
                <a:lnTo>
                  <a:pt x="9378340" y="652843"/>
                </a:lnTo>
                <a:lnTo>
                  <a:pt x="9378340" y="657606"/>
                </a:lnTo>
                <a:close/>
              </a:path>
              <a:path w="9378950" h="657860">
                <a:moveTo>
                  <a:pt x="9525" y="9525"/>
                </a:moveTo>
                <a:lnTo>
                  <a:pt x="4762" y="9525"/>
                </a:lnTo>
                <a:lnTo>
                  <a:pt x="9525" y="4762"/>
                </a:lnTo>
                <a:lnTo>
                  <a:pt x="9525" y="9525"/>
                </a:lnTo>
                <a:close/>
              </a:path>
              <a:path w="9378950" h="657860">
                <a:moveTo>
                  <a:pt x="9368815" y="9525"/>
                </a:moveTo>
                <a:lnTo>
                  <a:pt x="9525" y="9525"/>
                </a:lnTo>
                <a:lnTo>
                  <a:pt x="9525" y="4762"/>
                </a:lnTo>
                <a:lnTo>
                  <a:pt x="9368815" y="4762"/>
                </a:lnTo>
                <a:lnTo>
                  <a:pt x="9368815" y="9525"/>
                </a:lnTo>
                <a:close/>
              </a:path>
              <a:path w="9378950" h="657860">
                <a:moveTo>
                  <a:pt x="9368815" y="652843"/>
                </a:moveTo>
                <a:lnTo>
                  <a:pt x="9368815" y="4762"/>
                </a:lnTo>
                <a:lnTo>
                  <a:pt x="9373577" y="9525"/>
                </a:lnTo>
                <a:lnTo>
                  <a:pt x="9378340" y="9525"/>
                </a:lnTo>
                <a:lnTo>
                  <a:pt x="9378340" y="648081"/>
                </a:lnTo>
                <a:lnTo>
                  <a:pt x="9373577" y="648081"/>
                </a:lnTo>
                <a:lnTo>
                  <a:pt x="9368815" y="652843"/>
                </a:lnTo>
                <a:close/>
              </a:path>
              <a:path w="9378950" h="657860">
                <a:moveTo>
                  <a:pt x="9378340" y="9525"/>
                </a:moveTo>
                <a:lnTo>
                  <a:pt x="9373577" y="9525"/>
                </a:lnTo>
                <a:lnTo>
                  <a:pt x="9368815" y="4762"/>
                </a:lnTo>
                <a:lnTo>
                  <a:pt x="9378340" y="4762"/>
                </a:lnTo>
                <a:lnTo>
                  <a:pt x="9378340" y="9525"/>
                </a:lnTo>
                <a:close/>
              </a:path>
              <a:path w="9378950" h="657860">
                <a:moveTo>
                  <a:pt x="9525" y="652843"/>
                </a:moveTo>
                <a:lnTo>
                  <a:pt x="4762" y="648081"/>
                </a:lnTo>
                <a:lnTo>
                  <a:pt x="9525" y="648081"/>
                </a:lnTo>
                <a:lnTo>
                  <a:pt x="9525" y="652843"/>
                </a:lnTo>
                <a:close/>
              </a:path>
              <a:path w="9378950" h="657860">
                <a:moveTo>
                  <a:pt x="9368815" y="652843"/>
                </a:moveTo>
                <a:lnTo>
                  <a:pt x="9525" y="652843"/>
                </a:lnTo>
                <a:lnTo>
                  <a:pt x="9525" y="648081"/>
                </a:lnTo>
                <a:lnTo>
                  <a:pt x="9368815" y="648081"/>
                </a:lnTo>
                <a:lnTo>
                  <a:pt x="9368815" y="652843"/>
                </a:lnTo>
                <a:close/>
              </a:path>
              <a:path w="9378950" h="657860">
                <a:moveTo>
                  <a:pt x="9378340" y="652843"/>
                </a:moveTo>
                <a:lnTo>
                  <a:pt x="9368815" y="652843"/>
                </a:lnTo>
                <a:lnTo>
                  <a:pt x="9373577" y="648081"/>
                </a:lnTo>
                <a:lnTo>
                  <a:pt x="9378340" y="648081"/>
                </a:lnTo>
                <a:lnTo>
                  <a:pt x="9378340" y="652843"/>
                </a:lnTo>
                <a:close/>
              </a:path>
            </a:pathLst>
          </a:custGeom>
          <a:solidFill>
            <a:srgbClr val="FFFFFF"/>
          </a:solidFill>
        </p:spPr>
        <p:txBody>
          <a:bodyPr wrap="square" lIns="0" tIns="0" rIns="0" bIns="0" rtlCol="0"/>
          <a:lstStyle/>
          <a:p/>
        </p:txBody>
      </p:sp>
      <p:sp>
        <p:nvSpPr>
          <p:cNvPr id="8" name="object 8"/>
          <p:cNvSpPr txBox="1"/>
          <p:nvPr/>
        </p:nvSpPr>
        <p:spPr>
          <a:xfrm>
            <a:off x="225425" y="3981450"/>
            <a:ext cx="10899140" cy="257810"/>
          </a:xfrm>
          <a:prstGeom prst="rect">
            <a:avLst/>
          </a:prstGeom>
        </p:spPr>
        <p:txBody>
          <a:bodyPr vert="horz" wrap="square" lIns="0" tIns="12065" rIns="0" bIns="0" rtlCol="0">
            <a:spAutoFit/>
          </a:bodyPr>
          <a:lstStyle/>
          <a:p>
            <a:pPr marL="2383790">
              <a:lnSpc>
                <a:spcPct val="100000"/>
              </a:lnSpc>
              <a:spcBef>
                <a:spcPts val="95"/>
              </a:spcBef>
            </a:pPr>
            <a:r>
              <a:rPr lang="en-US" sz="1600" b="1" dirty="0" err="1">
                <a:latin typeface="微软雅黑" panose="020B0503020204020204" charset="-122"/>
                <a:ea typeface="微软雅黑" panose="020B0503020204020204" charset="-122"/>
                <a:sym typeface="+mn-ea"/>
              </a:rPr>
              <a:t>Haaga-Helia</a:t>
            </a:r>
            <a:r>
              <a:rPr lang="en-US" sz="1600" b="1" dirty="0">
                <a:latin typeface="微软雅黑" panose="020B0503020204020204" charset="-122"/>
                <a:ea typeface="微软雅黑" panose="020B0503020204020204" charset="-122"/>
                <a:sym typeface="+mn-ea"/>
              </a:rPr>
              <a:t> University of Applied </a:t>
            </a:r>
            <a:r>
              <a:rPr lang="en-US" sz="1600" b="1" dirty="0" err="1">
                <a:latin typeface="微软雅黑" panose="020B0503020204020204" charset="-122"/>
                <a:ea typeface="微软雅黑" panose="020B0503020204020204" charset="-122"/>
                <a:sym typeface="+mn-ea"/>
              </a:rPr>
              <a:t>Sciences's</a:t>
            </a:r>
            <a:r>
              <a:rPr lang="en-US" sz="1600" b="1" dirty="0">
                <a:latin typeface="微软雅黑" panose="020B0503020204020204" charset="-122"/>
                <a:ea typeface="微软雅黑" panose="020B0503020204020204" charset="-122"/>
                <a:sym typeface="+mn-ea"/>
              </a:rPr>
              <a:t> Lab 8 Suzhou &amp; Big Data Center</a:t>
            </a:r>
            <a:endParaRPr lang="zh-CN" altLang="en-US" sz="1600" b="1" dirty="0">
              <a:latin typeface="微软雅黑" panose="020B0503020204020204" charset="-122"/>
              <a:ea typeface="微软雅黑" panose="020B0503020204020204" charset="-122"/>
              <a:cs typeface="微软雅黑" panose="020B0503020204020204" charset="-122"/>
              <a:sym typeface="+mn-ea"/>
            </a:endParaRPr>
          </a:p>
        </p:txBody>
      </p:sp>
      <p:sp>
        <p:nvSpPr>
          <p:cNvPr id="9" name="object 9"/>
          <p:cNvSpPr/>
          <p:nvPr/>
        </p:nvSpPr>
        <p:spPr>
          <a:xfrm>
            <a:off x="3293364" y="1917192"/>
            <a:ext cx="1800225" cy="1152525"/>
          </a:xfrm>
          <a:custGeom>
            <a:avLst/>
            <a:gdLst/>
            <a:ahLst/>
            <a:cxnLst/>
            <a:rect l="l" t="t" r="r" b="b"/>
            <a:pathLst>
              <a:path w="1800225" h="1152525">
                <a:moveTo>
                  <a:pt x="0" y="0"/>
                </a:moveTo>
                <a:lnTo>
                  <a:pt x="1799843" y="0"/>
                </a:lnTo>
                <a:lnTo>
                  <a:pt x="1799843" y="1152143"/>
                </a:lnTo>
                <a:lnTo>
                  <a:pt x="0" y="1152143"/>
                </a:lnTo>
                <a:lnTo>
                  <a:pt x="0" y="0"/>
                </a:lnTo>
                <a:close/>
              </a:path>
            </a:pathLst>
          </a:custGeom>
          <a:solidFill>
            <a:srgbClr val="D9D9D9"/>
          </a:solidFill>
        </p:spPr>
        <p:txBody>
          <a:bodyPr wrap="square" lIns="0" tIns="0" rIns="0" bIns="0" rtlCol="0"/>
          <a:lstStyle/>
          <a:p/>
        </p:txBody>
      </p:sp>
      <p:sp>
        <p:nvSpPr>
          <p:cNvPr id="10" name="object 10"/>
          <p:cNvSpPr/>
          <p:nvPr/>
        </p:nvSpPr>
        <p:spPr>
          <a:xfrm>
            <a:off x="3288271" y="1912632"/>
            <a:ext cx="1809750" cy="1162050"/>
          </a:xfrm>
          <a:custGeom>
            <a:avLst/>
            <a:gdLst/>
            <a:ahLst/>
            <a:cxnLst/>
            <a:rect l="l" t="t" r="r" b="b"/>
            <a:pathLst>
              <a:path w="1809750" h="1162050">
                <a:moveTo>
                  <a:pt x="1809521" y="1161516"/>
                </a:moveTo>
                <a:lnTo>
                  <a:pt x="0" y="1161516"/>
                </a:lnTo>
                <a:lnTo>
                  <a:pt x="0" y="0"/>
                </a:lnTo>
                <a:lnTo>
                  <a:pt x="1809521" y="0"/>
                </a:lnTo>
                <a:lnTo>
                  <a:pt x="1809521" y="4762"/>
                </a:lnTo>
                <a:lnTo>
                  <a:pt x="9525" y="4762"/>
                </a:lnTo>
                <a:lnTo>
                  <a:pt x="4762" y="9525"/>
                </a:lnTo>
                <a:lnTo>
                  <a:pt x="9525" y="9525"/>
                </a:lnTo>
                <a:lnTo>
                  <a:pt x="9525" y="1151991"/>
                </a:lnTo>
                <a:lnTo>
                  <a:pt x="4762" y="1151991"/>
                </a:lnTo>
                <a:lnTo>
                  <a:pt x="9525" y="1156754"/>
                </a:lnTo>
                <a:lnTo>
                  <a:pt x="1809521" y="1156754"/>
                </a:lnTo>
                <a:lnTo>
                  <a:pt x="1809521" y="1161516"/>
                </a:lnTo>
                <a:close/>
              </a:path>
              <a:path w="1809750" h="1162050">
                <a:moveTo>
                  <a:pt x="9525" y="9525"/>
                </a:moveTo>
                <a:lnTo>
                  <a:pt x="4762" y="9525"/>
                </a:lnTo>
                <a:lnTo>
                  <a:pt x="9525" y="4762"/>
                </a:lnTo>
                <a:lnTo>
                  <a:pt x="9525" y="9525"/>
                </a:lnTo>
                <a:close/>
              </a:path>
              <a:path w="1809750" h="1162050">
                <a:moveTo>
                  <a:pt x="1799996" y="9525"/>
                </a:moveTo>
                <a:lnTo>
                  <a:pt x="9525" y="9525"/>
                </a:lnTo>
                <a:lnTo>
                  <a:pt x="9525" y="4762"/>
                </a:lnTo>
                <a:lnTo>
                  <a:pt x="1799996" y="4762"/>
                </a:lnTo>
                <a:lnTo>
                  <a:pt x="1799996" y="9525"/>
                </a:lnTo>
                <a:close/>
              </a:path>
              <a:path w="1809750" h="1162050">
                <a:moveTo>
                  <a:pt x="1799996" y="1156754"/>
                </a:moveTo>
                <a:lnTo>
                  <a:pt x="1799996" y="4762"/>
                </a:lnTo>
                <a:lnTo>
                  <a:pt x="1804758" y="9525"/>
                </a:lnTo>
                <a:lnTo>
                  <a:pt x="1809521" y="9525"/>
                </a:lnTo>
                <a:lnTo>
                  <a:pt x="1809521" y="1151991"/>
                </a:lnTo>
                <a:lnTo>
                  <a:pt x="1804758" y="1151991"/>
                </a:lnTo>
                <a:lnTo>
                  <a:pt x="1799996" y="1156754"/>
                </a:lnTo>
                <a:close/>
              </a:path>
              <a:path w="1809750" h="1162050">
                <a:moveTo>
                  <a:pt x="1809521" y="9525"/>
                </a:moveTo>
                <a:lnTo>
                  <a:pt x="1804758" y="9525"/>
                </a:lnTo>
                <a:lnTo>
                  <a:pt x="1799996" y="4762"/>
                </a:lnTo>
                <a:lnTo>
                  <a:pt x="1809521" y="4762"/>
                </a:lnTo>
                <a:lnTo>
                  <a:pt x="1809521" y="9525"/>
                </a:lnTo>
                <a:close/>
              </a:path>
              <a:path w="1809750" h="1162050">
                <a:moveTo>
                  <a:pt x="9525" y="1156754"/>
                </a:moveTo>
                <a:lnTo>
                  <a:pt x="4762" y="1151991"/>
                </a:lnTo>
                <a:lnTo>
                  <a:pt x="9525" y="1151991"/>
                </a:lnTo>
                <a:lnTo>
                  <a:pt x="9525" y="1156754"/>
                </a:lnTo>
                <a:close/>
              </a:path>
              <a:path w="1809750" h="1162050">
                <a:moveTo>
                  <a:pt x="1799996" y="1156754"/>
                </a:moveTo>
                <a:lnTo>
                  <a:pt x="9525" y="1156754"/>
                </a:lnTo>
                <a:lnTo>
                  <a:pt x="9525" y="1151991"/>
                </a:lnTo>
                <a:lnTo>
                  <a:pt x="1799996" y="1151991"/>
                </a:lnTo>
                <a:lnTo>
                  <a:pt x="1799996" y="1156754"/>
                </a:lnTo>
                <a:close/>
              </a:path>
              <a:path w="1809750" h="1162050">
                <a:moveTo>
                  <a:pt x="1809521" y="1156754"/>
                </a:moveTo>
                <a:lnTo>
                  <a:pt x="1799996" y="1156754"/>
                </a:lnTo>
                <a:lnTo>
                  <a:pt x="1804758" y="1151991"/>
                </a:lnTo>
                <a:lnTo>
                  <a:pt x="1809521" y="1151991"/>
                </a:lnTo>
                <a:lnTo>
                  <a:pt x="1809521" y="1156754"/>
                </a:lnTo>
                <a:close/>
              </a:path>
            </a:pathLst>
          </a:custGeom>
          <a:solidFill>
            <a:srgbClr val="FFFFFF"/>
          </a:solidFill>
        </p:spPr>
        <p:txBody>
          <a:bodyPr wrap="square" lIns="0" tIns="0" rIns="0" bIns="0" rtlCol="0"/>
          <a:lstStyle/>
          <a:p/>
        </p:txBody>
      </p:sp>
      <p:sp>
        <p:nvSpPr>
          <p:cNvPr id="11" name="object 11"/>
          <p:cNvSpPr txBox="1"/>
          <p:nvPr/>
        </p:nvSpPr>
        <p:spPr>
          <a:xfrm>
            <a:off x="3293364" y="2346020"/>
            <a:ext cx="1800225" cy="268605"/>
          </a:xfrm>
          <a:prstGeom prst="rect">
            <a:avLst/>
          </a:prstGeom>
        </p:spPr>
        <p:txBody>
          <a:bodyPr vert="horz" wrap="square" lIns="0" tIns="12065" rIns="0" bIns="0" rtlCol="0">
            <a:spAutoFit/>
          </a:bodyPr>
          <a:lstStyle/>
          <a:p>
            <a:pPr algn="ctr">
              <a:lnSpc>
                <a:spcPct val="100000"/>
              </a:lnSpc>
              <a:spcBef>
                <a:spcPts val="95"/>
              </a:spcBef>
            </a:pPr>
            <a:r>
              <a:rPr sz="1600" spc="-5" dirty="0">
                <a:latin typeface="微软雅黑" panose="020B0503020204020204" charset="-122"/>
                <a:cs typeface="微软雅黑" panose="020B0503020204020204" charset="-122"/>
              </a:rPr>
              <a:t>EMBA</a:t>
            </a:r>
            <a:endParaRPr sz="1600">
              <a:latin typeface="微软雅黑" panose="020B0503020204020204" charset="-122"/>
              <a:cs typeface="微软雅黑" panose="020B0503020204020204" charset="-122"/>
            </a:endParaRPr>
          </a:p>
        </p:txBody>
      </p:sp>
      <p:sp>
        <p:nvSpPr>
          <p:cNvPr id="12" name="object 12"/>
          <p:cNvSpPr/>
          <p:nvPr/>
        </p:nvSpPr>
        <p:spPr>
          <a:xfrm>
            <a:off x="5192267" y="1909572"/>
            <a:ext cx="1800225" cy="1152525"/>
          </a:xfrm>
          <a:custGeom>
            <a:avLst/>
            <a:gdLst/>
            <a:ahLst/>
            <a:cxnLst/>
            <a:rect l="l" t="t" r="r" b="b"/>
            <a:pathLst>
              <a:path w="1800225" h="1152525">
                <a:moveTo>
                  <a:pt x="0" y="0"/>
                </a:moveTo>
                <a:lnTo>
                  <a:pt x="1799843" y="0"/>
                </a:lnTo>
                <a:lnTo>
                  <a:pt x="1799843" y="1152144"/>
                </a:lnTo>
                <a:lnTo>
                  <a:pt x="0" y="1152144"/>
                </a:lnTo>
                <a:lnTo>
                  <a:pt x="0" y="0"/>
                </a:lnTo>
                <a:close/>
              </a:path>
            </a:pathLst>
          </a:custGeom>
          <a:solidFill>
            <a:srgbClr val="D9D9D9"/>
          </a:solidFill>
        </p:spPr>
        <p:txBody>
          <a:bodyPr wrap="square" lIns="0" tIns="0" rIns="0" bIns="0" rtlCol="0"/>
          <a:lstStyle/>
          <a:p/>
        </p:txBody>
      </p:sp>
      <p:sp>
        <p:nvSpPr>
          <p:cNvPr id="13" name="object 13"/>
          <p:cNvSpPr/>
          <p:nvPr/>
        </p:nvSpPr>
        <p:spPr>
          <a:xfrm>
            <a:off x="5186946" y="1905012"/>
            <a:ext cx="1809750" cy="1162050"/>
          </a:xfrm>
          <a:custGeom>
            <a:avLst/>
            <a:gdLst/>
            <a:ahLst/>
            <a:cxnLst/>
            <a:rect l="l" t="t" r="r" b="b"/>
            <a:pathLst>
              <a:path w="1809750" h="1162050">
                <a:moveTo>
                  <a:pt x="1809521" y="1161516"/>
                </a:moveTo>
                <a:lnTo>
                  <a:pt x="0" y="1161516"/>
                </a:lnTo>
                <a:lnTo>
                  <a:pt x="0" y="0"/>
                </a:lnTo>
                <a:lnTo>
                  <a:pt x="1809521" y="0"/>
                </a:lnTo>
                <a:lnTo>
                  <a:pt x="1809521" y="4762"/>
                </a:lnTo>
                <a:lnTo>
                  <a:pt x="9525" y="4762"/>
                </a:lnTo>
                <a:lnTo>
                  <a:pt x="4762" y="9525"/>
                </a:lnTo>
                <a:lnTo>
                  <a:pt x="9525" y="9525"/>
                </a:lnTo>
                <a:lnTo>
                  <a:pt x="9525" y="1151991"/>
                </a:lnTo>
                <a:lnTo>
                  <a:pt x="4762" y="1151991"/>
                </a:lnTo>
                <a:lnTo>
                  <a:pt x="9525" y="1156754"/>
                </a:lnTo>
                <a:lnTo>
                  <a:pt x="1809521" y="1156754"/>
                </a:lnTo>
                <a:lnTo>
                  <a:pt x="1809521" y="1161516"/>
                </a:lnTo>
                <a:close/>
              </a:path>
              <a:path w="1809750" h="1162050">
                <a:moveTo>
                  <a:pt x="9525" y="9525"/>
                </a:moveTo>
                <a:lnTo>
                  <a:pt x="4762" y="9525"/>
                </a:lnTo>
                <a:lnTo>
                  <a:pt x="9525" y="4762"/>
                </a:lnTo>
                <a:lnTo>
                  <a:pt x="9525" y="9525"/>
                </a:lnTo>
                <a:close/>
              </a:path>
              <a:path w="1809750" h="1162050">
                <a:moveTo>
                  <a:pt x="1799996" y="9525"/>
                </a:moveTo>
                <a:lnTo>
                  <a:pt x="9525" y="9525"/>
                </a:lnTo>
                <a:lnTo>
                  <a:pt x="9525" y="4762"/>
                </a:lnTo>
                <a:lnTo>
                  <a:pt x="1799996" y="4762"/>
                </a:lnTo>
                <a:lnTo>
                  <a:pt x="1799996" y="9525"/>
                </a:lnTo>
                <a:close/>
              </a:path>
              <a:path w="1809750" h="1162050">
                <a:moveTo>
                  <a:pt x="1799996" y="1156754"/>
                </a:moveTo>
                <a:lnTo>
                  <a:pt x="1799996" y="4762"/>
                </a:lnTo>
                <a:lnTo>
                  <a:pt x="1804758" y="9525"/>
                </a:lnTo>
                <a:lnTo>
                  <a:pt x="1809521" y="9525"/>
                </a:lnTo>
                <a:lnTo>
                  <a:pt x="1809521" y="1151991"/>
                </a:lnTo>
                <a:lnTo>
                  <a:pt x="1804758" y="1151991"/>
                </a:lnTo>
                <a:lnTo>
                  <a:pt x="1799996" y="1156754"/>
                </a:lnTo>
                <a:close/>
              </a:path>
              <a:path w="1809750" h="1162050">
                <a:moveTo>
                  <a:pt x="1809521" y="9525"/>
                </a:moveTo>
                <a:lnTo>
                  <a:pt x="1804758" y="9525"/>
                </a:lnTo>
                <a:lnTo>
                  <a:pt x="1799996" y="4762"/>
                </a:lnTo>
                <a:lnTo>
                  <a:pt x="1809521" y="4762"/>
                </a:lnTo>
                <a:lnTo>
                  <a:pt x="1809521" y="9525"/>
                </a:lnTo>
                <a:close/>
              </a:path>
              <a:path w="1809750" h="1162050">
                <a:moveTo>
                  <a:pt x="9525" y="1156754"/>
                </a:moveTo>
                <a:lnTo>
                  <a:pt x="4762" y="1151991"/>
                </a:lnTo>
                <a:lnTo>
                  <a:pt x="9525" y="1151991"/>
                </a:lnTo>
                <a:lnTo>
                  <a:pt x="9525" y="1156754"/>
                </a:lnTo>
                <a:close/>
              </a:path>
              <a:path w="1809750" h="1162050">
                <a:moveTo>
                  <a:pt x="1799996" y="1156754"/>
                </a:moveTo>
                <a:lnTo>
                  <a:pt x="9525" y="1156754"/>
                </a:lnTo>
                <a:lnTo>
                  <a:pt x="9525" y="1151991"/>
                </a:lnTo>
                <a:lnTo>
                  <a:pt x="1799996" y="1151991"/>
                </a:lnTo>
                <a:lnTo>
                  <a:pt x="1799996" y="1156754"/>
                </a:lnTo>
                <a:close/>
              </a:path>
              <a:path w="1809750" h="1162050">
                <a:moveTo>
                  <a:pt x="1809521" y="1156754"/>
                </a:moveTo>
                <a:lnTo>
                  <a:pt x="1799996" y="1156754"/>
                </a:lnTo>
                <a:lnTo>
                  <a:pt x="1804758" y="1151991"/>
                </a:lnTo>
                <a:lnTo>
                  <a:pt x="1809521" y="1151991"/>
                </a:lnTo>
                <a:lnTo>
                  <a:pt x="1809521" y="1156754"/>
                </a:lnTo>
                <a:close/>
              </a:path>
            </a:pathLst>
          </a:custGeom>
          <a:solidFill>
            <a:srgbClr val="FFFFFF"/>
          </a:solidFill>
        </p:spPr>
        <p:txBody>
          <a:bodyPr wrap="square" lIns="0" tIns="0" rIns="0" bIns="0" rtlCol="0"/>
          <a:lstStyle/>
          <a:p/>
        </p:txBody>
      </p:sp>
      <p:sp>
        <p:nvSpPr>
          <p:cNvPr id="14" name="object 14"/>
          <p:cNvSpPr txBox="1"/>
          <p:nvPr/>
        </p:nvSpPr>
        <p:spPr>
          <a:xfrm>
            <a:off x="5192267" y="2338400"/>
            <a:ext cx="1800225" cy="268605"/>
          </a:xfrm>
          <a:prstGeom prst="rect">
            <a:avLst/>
          </a:prstGeom>
        </p:spPr>
        <p:txBody>
          <a:bodyPr vert="horz" wrap="square" lIns="0" tIns="12065" rIns="0" bIns="0" rtlCol="0">
            <a:spAutoFit/>
          </a:bodyPr>
          <a:lstStyle/>
          <a:p>
            <a:pPr algn="ctr">
              <a:lnSpc>
                <a:spcPct val="100000"/>
              </a:lnSpc>
              <a:spcBef>
                <a:spcPts val="95"/>
              </a:spcBef>
            </a:pPr>
            <a:r>
              <a:rPr sz="1600" spc="-5" dirty="0">
                <a:latin typeface="微软雅黑" panose="020B0503020204020204" charset="-122"/>
                <a:cs typeface="微软雅黑" panose="020B0503020204020204" charset="-122"/>
              </a:rPr>
              <a:t>EDP</a:t>
            </a:r>
            <a:endParaRPr sz="1600">
              <a:latin typeface="微软雅黑" panose="020B0503020204020204" charset="-122"/>
              <a:cs typeface="微软雅黑" panose="020B0503020204020204" charset="-122"/>
            </a:endParaRPr>
          </a:p>
        </p:txBody>
      </p:sp>
      <p:sp>
        <p:nvSpPr>
          <p:cNvPr id="15" name="object 15"/>
          <p:cNvSpPr/>
          <p:nvPr/>
        </p:nvSpPr>
        <p:spPr>
          <a:xfrm>
            <a:off x="7089647" y="1917192"/>
            <a:ext cx="1800225" cy="1152525"/>
          </a:xfrm>
          <a:custGeom>
            <a:avLst/>
            <a:gdLst/>
            <a:ahLst/>
            <a:cxnLst/>
            <a:rect l="l" t="t" r="r" b="b"/>
            <a:pathLst>
              <a:path w="1800225" h="1152525">
                <a:moveTo>
                  <a:pt x="0" y="0"/>
                </a:moveTo>
                <a:lnTo>
                  <a:pt x="1799844" y="0"/>
                </a:lnTo>
                <a:lnTo>
                  <a:pt x="1799844" y="1152143"/>
                </a:lnTo>
                <a:lnTo>
                  <a:pt x="0" y="1152143"/>
                </a:lnTo>
                <a:lnTo>
                  <a:pt x="0" y="0"/>
                </a:lnTo>
                <a:close/>
              </a:path>
            </a:pathLst>
          </a:custGeom>
          <a:solidFill>
            <a:srgbClr val="D9D9D9"/>
          </a:solidFill>
        </p:spPr>
        <p:txBody>
          <a:bodyPr wrap="square" lIns="0" tIns="0" rIns="0" bIns="0" rtlCol="0"/>
          <a:lstStyle/>
          <a:p/>
        </p:txBody>
      </p:sp>
      <p:sp>
        <p:nvSpPr>
          <p:cNvPr id="16" name="object 16"/>
          <p:cNvSpPr/>
          <p:nvPr/>
        </p:nvSpPr>
        <p:spPr>
          <a:xfrm>
            <a:off x="7084339" y="1913077"/>
            <a:ext cx="1809750" cy="1162050"/>
          </a:xfrm>
          <a:custGeom>
            <a:avLst/>
            <a:gdLst/>
            <a:ahLst/>
            <a:cxnLst/>
            <a:rect l="l" t="t" r="r" b="b"/>
            <a:pathLst>
              <a:path w="1809750" h="1162050">
                <a:moveTo>
                  <a:pt x="1809534" y="1161529"/>
                </a:moveTo>
                <a:lnTo>
                  <a:pt x="0" y="1161529"/>
                </a:lnTo>
                <a:lnTo>
                  <a:pt x="0" y="0"/>
                </a:lnTo>
                <a:lnTo>
                  <a:pt x="1809534" y="0"/>
                </a:lnTo>
                <a:lnTo>
                  <a:pt x="1809534" y="4762"/>
                </a:lnTo>
                <a:lnTo>
                  <a:pt x="9525" y="4762"/>
                </a:lnTo>
                <a:lnTo>
                  <a:pt x="4762" y="9525"/>
                </a:lnTo>
                <a:lnTo>
                  <a:pt x="9525" y="9525"/>
                </a:lnTo>
                <a:lnTo>
                  <a:pt x="9525" y="1152004"/>
                </a:lnTo>
                <a:lnTo>
                  <a:pt x="4762" y="1152004"/>
                </a:lnTo>
                <a:lnTo>
                  <a:pt x="9525" y="1156766"/>
                </a:lnTo>
                <a:lnTo>
                  <a:pt x="1809534" y="1156766"/>
                </a:lnTo>
                <a:lnTo>
                  <a:pt x="1809534" y="1161529"/>
                </a:lnTo>
                <a:close/>
              </a:path>
              <a:path w="1809750" h="1162050">
                <a:moveTo>
                  <a:pt x="9525" y="9525"/>
                </a:moveTo>
                <a:lnTo>
                  <a:pt x="4762" y="9525"/>
                </a:lnTo>
                <a:lnTo>
                  <a:pt x="9525" y="4762"/>
                </a:lnTo>
                <a:lnTo>
                  <a:pt x="9525" y="9525"/>
                </a:lnTo>
                <a:close/>
              </a:path>
              <a:path w="1809750" h="1162050">
                <a:moveTo>
                  <a:pt x="1800009" y="9525"/>
                </a:moveTo>
                <a:lnTo>
                  <a:pt x="9525" y="9525"/>
                </a:lnTo>
                <a:lnTo>
                  <a:pt x="9525" y="4762"/>
                </a:lnTo>
                <a:lnTo>
                  <a:pt x="1800009" y="4762"/>
                </a:lnTo>
                <a:lnTo>
                  <a:pt x="1800009" y="9525"/>
                </a:lnTo>
                <a:close/>
              </a:path>
              <a:path w="1809750" h="1162050">
                <a:moveTo>
                  <a:pt x="1800009" y="1156766"/>
                </a:moveTo>
                <a:lnTo>
                  <a:pt x="1800009" y="4762"/>
                </a:lnTo>
                <a:lnTo>
                  <a:pt x="1804771" y="9525"/>
                </a:lnTo>
                <a:lnTo>
                  <a:pt x="1809534" y="9525"/>
                </a:lnTo>
                <a:lnTo>
                  <a:pt x="1809534" y="1152004"/>
                </a:lnTo>
                <a:lnTo>
                  <a:pt x="1804771" y="1152004"/>
                </a:lnTo>
                <a:lnTo>
                  <a:pt x="1800009" y="1156766"/>
                </a:lnTo>
                <a:close/>
              </a:path>
              <a:path w="1809750" h="1162050">
                <a:moveTo>
                  <a:pt x="1809534" y="9525"/>
                </a:moveTo>
                <a:lnTo>
                  <a:pt x="1804771" y="9525"/>
                </a:lnTo>
                <a:lnTo>
                  <a:pt x="1800009" y="4762"/>
                </a:lnTo>
                <a:lnTo>
                  <a:pt x="1809534" y="4762"/>
                </a:lnTo>
                <a:lnTo>
                  <a:pt x="1809534" y="9525"/>
                </a:lnTo>
                <a:close/>
              </a:path>
              <a:path w="1809750" h="1162050">
                <a:moveTo>
                  <a:pt x="9525" y="1156766"/>
                </a:moveTo>
                <a:lnTo>
                  <a:pt x="4762" y="1152004"/>
                </a:lnTo>
                <a:lnTo>
                  <a:pt x="9525" y="1152004"/>
                </a:lnTo>
                <a:lnTo>
                  <a:pt x="9525" y="1156766"/>
                </a:lnTo>
                <a:close/>
              </a:path>
              <a:path w="1809750" h="1162050">
                <a:moveTo>
                  <a:pt x="1800009" y="1156766"/>
                </a:moveTo>
                <a:lnTo>
                  <a:pt x="9525" y="1156766"/>
                </a:lnTo>
                <a:lnTo>
                  <a:pt x="9525" y="1152004"/>
                </a:lnTo>
                <a:lnTo>
                  <a:pt x="1800009" y="1152004"/>
                </a:lnTo>
                <a:lnTo>
                  <a:pt x="1800009" y="1156766"/>
                </a:lnTo>
                <a:close/>
              </a:path>
              <a:path w="1809750" h="1162050">
                <a:moveTo>
                  <a:pt x="1809534" y="1156766"/>
                </a:moveTo>
                <a:lnTo>
                  <a:pt x="1800009" y="1156766"/>
                </a:lnTo>
                <a:lnTo>
                  <a:pt x="1804771" y="1152004"/>
                </a:lnTo>
                <a:lnTo>
                  <a:pt x="1809534" y="1152004"/>
                </a:lnTo>
                <a:lnTo>
                  <a:pt x="1809534" y="1156766"/>
                </a:lnTo>
                <a:close/>
              </a:path>
            </a:pathLst>
          </a:custGeom>
          <a:solidFill>
            <a:srgbClr val="FFFFFF"/>
          </a:solidFill>
        </p:spPr>
        <p:txBody>
          <a:bodyPr wrap="square" lIns="0" tIns="0" rIns="0" bIns="0" rtlCol="0"/>
          <a:lstStyle/>
          <a:p/>
        </p:txBody>
      </p:sp>
      <p:sp>
        <p:nvSpPr>
          <p:cNvPr id="17" name="object 17"/>
          <p:cNvSpPr txBox="1"/>
          <p:nvPr/>
        </p:nvSpPr>
        <p:spPr>
          <a:xfrm>
            <a:off x="7170927" y="2365514"/>
            <a:ext cx="1800225" cy="257810"/>
          </a:xfrm>
          <a:prstGeom prst="rect">
            <a:avLst/>
          </a:prstGeom>
        </p:spPr>
        <p:txBody>
          <a:bodyPr vert="horz" wrap="square" lIns="0" tIns="12065" rIns="0" bIns="0" rtlCol="0">
            <a:spAutoFit/>
          </a:bodyPr>
          <a:lstStyle/>
          <a:p>
            <a:pPr marL="797560" marR="165100" indent="-627380">
              <a:lnSpc>
                <a:spcPct val="100000"/>
              </a:lnSpc>
              <a:spcBef>
                <a:spcPts val="95"/>
              </a:spcBef>
            </a:pPr>
            <a:r>
              <a:rPr sz="1600" spc="-5" dirty="0">
                <a:latin typeface="微软雅黑" panose="020B0503020204020204" charset="-122"/>
                <a:cs typeface="微软雅黑" panose="020B0503020204020204" charset="-122"/>
              </a:rPr>
              <a:t>VR/AR/</a:t>
            </a:r>
            <a:r>
              <a:rPr sz="1600" dirty="0">
                <a:latin typeface="微软雅黑" panose="020B0503020204020204" charset="-122"/>
                <a:cs typeface="微软雅黑" panose="020B0503020204020204" charset="-122"/>
              </a:rPr>
              <a:t>M</a:t>
            </a:r>
            <a:r>
              <a:rPr sz="1600" spc="-5" dirty="0">
                <a:latin typeface="微软雅黑" panose="020B0503020204020204" charset="-122"/>
                <a:cs typeface="微软雅黑" panose="020B0503020204020204" charset="-122"/>
              </a:rPr>
              <a:t>R </a:t>
            </a:r>
            <a:r>
              <a:rPr lang="en-US" sz="1600" spc="-5" dirty="0">
                <a:latin typeface="微软雅黑" panose="020B0503020204020204" charset="-122"/>
                <a:cs typeface="微软雅黑" panose="020B0503020204020204" charset="-122"/>
              </a:rPr>
              <a:t>Lab</a:t>
            </a:r>
            <a:endParaRPr lang="en-US" sz="1600" spc="-5" dirty="0">
              <a:latin typeface="微软雅黑" panose="020B0503020204020204" charset="-122"/>
              <a:cs typeface="微软雅黑" panose="020B0503020204020204" charset="-122"/>
            </a:endParaRPr>
          </a:p>
        </p:txBody>
      </p:sp>
      <p:sp>
        <p:nvSpPr>
          <p:cNvPr id="18" name="object 18"/>
          <p:cNvSpPr txBox="1"/>
          <p:nvPr/>
        </p:nvSpPr>
        <p:spPr>
          <a:xfrm>
            <a:off x="10105390" y="6520497"/>
            <a:ext cx="11620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panose="020F0502020204030204"/>
                <a:cs typeface="Calibri" panose="020F0502020204030204"/>
              </a:rPr>
              <a:t>5</a:t>
            </a:r>
            <a:endParaRPr sz="1400">
              <a:latin typeface="Calibri" panose="020F0502020204030204"/>
              <a:cs typeface="Calibri" panose="020F0502020204030204"/>
            </a:endParaRPr>
          </a:p>
        </p:txBody>
      </p:sp>
      <p:sp>
        <p:nvSpPr>
          <p:cNvPr id="19" name="object 19"/>
          <p:cNvSpPr/>
          <p:nvPr/>
        </p:nvSpPr>
        <p:spPr>
          <a:xfrm>
            <a:off x="8976359" y="1909572"/>
            <a:ext cx="1800225" cy="1152525"/>
          </a:xfrm>
          <a:custGeom>
            <a:avLst/>
            <a:gdLst/>
            <a:ahLst/>
            <a:cxnLst/>
            <a:rect l="l" t="t" r="r" b="b"/>
            <a:pathLst>
              <a:path w="1800225" h="1152525">
                <a:moveTo>
                  <a:pt x="0" y="0"/>
                </a:moveTo>
                <a:lnTo>
                  <a:pt x="1799844" y="0"/>
                </a:lnTo>
                <a:lnTo>
                  <a:pt x="1799844" y="1152144"/>
                </a:lnTo>
                <a:lnTo>
                  <a:pt x="0" y="1152144"/>
                </a:lnTo>
                <a:lnTo>
                  <a:pt x="0" y="0"/>
                </a:lnTo>
                <a:close/>
              </a:path>
            </a:pathLst>
          </a:custGeom>
          <a:solidFill>
            <a:srgbClr val="D9D9D9"/>
          </a:solidFill>
        </p:spPr>
        <p:txBody>
          <a:bodyPr wrap="square" lIns="0" tIns="0" rIns="0" bIns="0" rtlCol="0"/>
          <a:lstStyle/>
          <a:p/>
        </p:txBody>
      </p:sp>
      <p:sp>
        <p:nvSpPr>
          <p:cNvPr id="20" name="object 20"/>
          <p:cNvSpPr/>
          <p:nvPr/>
        </p:nvSpPr>
        <p:spPr>
          <a:xfrm>
            <a:off x="8971559" y="1905457"/>
            <a:ext cx="1809750" cy="1162050"/>
          </a:xfrm>
          <a:custGeom>
            <a:avLst/>
            <a:gdLst/>
            <a:ahLst/>
            <a:cxnLst/>
            <a:rect l="l" t="t" r="r" b="b"/>
            <a:pathLst>
              <a:path w="1809750" h="1162050">
                <a:moveTo>
                  <a:pt x="1809534" y="1161529"/>
                </a:moveTo>
                <a:lnTo>
                  <a:pt x="0" y="1161529"/>
                </a:lnTo>
                <a:lnTo>
                  <a:pt x="0" y="0"/>
                </a:lnTo>
                <a:lnTo>
                  <a:pt x="1809534" y="0"/>
                </a:lnTo>
                <a:lnTo>
                  <a:pt x="1809534" y="4762"/>
                </a:lnTo>
                <a:lnTo>
                  <a:pt x="9525" y="4762"/>
                </a:lnTo>
                <a:lnTo>
                  <a:pt x="4762" y="9525"/>
                </a:lnTo>
                <a:lnTo>
                  <a:pt x="9525" y="9525"/>
                </a:lnTo>
                <a:lnTo>
                  <a:pt x="9525" y="1152004"/>
                </a:lnTo>
                <a:lnTo>
                  <a:pt x="4762" y="1152004"/>
                </a:lnTo>
                <a:lnTo>
                  <a:pt x="9525" y="1156766"/>
                </a:lnTo>
                <a:lnTo>
                  <a:pt x="1809534" y="1156766"/>
                </a:lnTo>
                <a:lnTo>
                  <a:pt x="1809534" y="1161529"/>
                </a:lnTo>
                <a:close/>
              </a:path>
              <a:path w="1809750" h="1162050">
                <a:moveTo>
                  <a:pt x="9525" y="9525"/>
                </a:moveTo>
                <a:lnTo>
                  <a:pt x="4762" y="9525"/>
                </a:lnTo>
                <a:lnTo>
                  <a:pt x="9525" y="4762"/>
                </a:lnTo>
                <a:lnTo>
                  <a:pt x="9525" y="9525"/>
                </a:lnTo>
                <a:close/>
              </a:path>
              <a:path w="1809750" h="1162050">
                <a:moveTo>
                  <a:pt x="1800009" y="9525"/>
                </a:moveTo>
                <a:lnTo>
                  <a:pt x="9525" y="9525"/>
                </a:lnTo>
                <a:lnTo>
                  <a:pt x="9525" y="4762"/>
                </a:lnTo>
                <a:lnTo>
                  <a:pt x="1800009" y="4762"/>
                </a:lnTo>
                <a:lnTo>
                  <a:pt x="1800009" y="9525"/>
                </a:lnTo>
                <a:close/>
              </a:path>
              <a:path w="1809750" h="1162050">
                <a:moveTo>
                  <a:pt x="1800009" y="1156766"/>
                </a:moveTo>
                <a:lnTo>
                  <a:pt x="1800009" y="4762"/>
                </a:lnTo>
                <a:lnTo>
                  <a:pt x="1804771" y="9525"/>
                </a:lnTo>
                <a:lnTo>
                  <a:pt x="1809534" y="9525"/>
                </a:lnTo>
                <a:lnTo>
                  <a:pt x="1809534" y="1152004"/>
                </a:lnTo>
                <a:lnTo>
                  <a:pt x="1804771" y="1152004"/>
                </a:lnTo>
                <a:lnTo>
                  <a:pt x="1800009" y="1156766"/>
                </a:lnTo>
                <a:close/>
              </a:path>
              <a:path w="1809750" h="1162050">
                <a:moveTo>
                  <a:pt x="1809534" y="9525"/>
                </a:moveTo>
                <a:lnTo>
                  <a:pt x="1804771" y="9525"/>
                </a:lnTo>
                <a:lnTo>
                  <a:pt x="1800009" y="4762"/>
                </a:lnTo>
                <a:lnTo>
                  <a:pt x="1809534" y="4762"/>
                </a:lnTo>
                <a:lnTo>
                  <a:pt x="1809534" y="9525"/>
                </a:lnTo>
                <a:close/>
              </a:path>
              <a:path w="1809750" h="1162050">
                <a:moveTo>
                  <a:pt x="9525" y="1156766"/>
                </a:moveTo>
                <a:lnTo>
                  <a:pt x="4762" y="1152004"/>
                </a:lnTo>
                <a:lnTo>
                  <a:pt x="9525" y="1152004"/>
                </a:lnTo>
                <a:lnTo>
                  <a:pt x="9525" y="1156766"/>
                </a:lnTo>
                <a:close/>
              </a:path>
              <a:path w="1809750" h="1162050">
                <a:moveTo>
                  <a:pt x="1800009" y="1156766"/>
                </a:moveTo>
                <a:lnTo>
                  <a:pt x="9525" y="1156766"/>
                </a:lnTo>
                <a:lnTo>
                  <a:pt x="9525" y="1152004"/>
                </a:lnTo>
                <a:lnTo>
                  <a:pt x="1800009" y="1152004"/>
                </a:lnTo>
                <a:lnTo>
                  <a:pt x="1800009" y="1156766"/>
                </a:lnTo>
                <a:close/>
              </a:path>
              <a:path w="1809750" h="1162050">
                <a:moveTo>
                  <a:pt x="1809534" y="1156766"/>
                </a:moveTo>
                <a:lnTo>
                  <a:pt x="1800009" y="1156766"/>
                </a:lnTo>
                <a:lnTo>
                  <a:pt x="1804771" y="1152004"/>
                </a:lnTo>
                <a:lnTo>
                  <a:pt x="1809534" y="1152004"/>
                </a:lnTo>
                <a:lnTo>
                  <a:pt x="1809534" y="1156766"/>
                </a:lnTo>
                <a:close/>
              </a:path>
            </a:pathLst>
          </a:custGeom>
          <a:solidFill>
            <a:srgbClr val="FFFFFF"/>
          </a:solidFill>
        </p:spPr>
        <p:txBody>
          <a:bodyPr wrap="square" lIns="0" tIns="0" rIns="0" bIns="0" rtlCol="0"/>
          <a:lstStyle/>
          <a:p/>
        </p:txBody>
      </p:sp>
      <p:sp>
        <p:nvSpPr>
          <p:cNvPr id="21" name="object 21"/>
          <p:cNvSpPr txBox="1"/>
          <p:nvPr/>
        </p:nvSpPr>
        <p:spPr>
          <a:xfrm>
            <a:off x="8980804" y="2242324"/>
            <a:ext cx="1800225" cy="504190"/>
          </a:xfrm>
          <a:prstGeom prst="rect">
            <a:avLst/>
          </a:prstGeom>
        </p:spPr>
        <p:txBody>
          <a:bodyPr vert="horz" wrap="square" lIns="0" tIns="12065" rIns="0" bIns="0" rtlCol="0">
            <a:spAutoFit/>
          </a:bodyPr>
          <a:lstStyle/>
          <a:p>
            <a:pPr marL="492760">
              <a:lnSpc>
                <a:spcPct val="100000"/>
              </a:lnSpc>
              <a:spcBef>
                <a:spcPts val="95"/>
              </a:spcBef>
            </a:pPr>
            <a:r>
              <a:rPr lang="en-US" sz="1600" dirty="0">
                <a:latin typeface="微软雅黑" panose="020B0503020204020204" charset="-122"/>
                <a:cs typeface="微软雅黑" panose="020B0503020204020204" charset="-122"/>
              </a:rPr>
              <a:t>Consulting Service</a:t>
            </a:r>
            <a:endParaRPr lang="en-US" sz="1600">
              <a:latin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4410" y="483870"/>
            <a:ext cx="8616950" cy="381635"/>
          </a:xfrm>
          <a:prstGeom prst="rect">
            <a:avLst/>
          </a:prstGeom>
        </p:spPr>
        <p:txBody>
          <a:bodyPr vert="horz" wrap="square" lIns="0" tIns="12700" rIns="0" bIns="0" rtlCol="0">
            <a:spAutoFit/>
          </a:bodyPr>
          <a:lstStyle/>
          <a:p>
            <a:pPr marL="12700">
              <a:lnSpc>
                <a:spcPct val="100000"/>
              </a:lnSpc>
              <a:spcBef>
                <a:spcPts val="100"/>
              </a:spcBef>
            </a:pPr>
            <a:r>
              <a:rPr lang="en-US" sz="2400" b="1" kern="1200" dirty="0">
                <a:latin typeface="微软雅黑" panose="020B0503020204020204" charset="-122"/>
                <a:ea typeface="微软雅黑" panose="020B0503020204020204" charset="-122"/>
                <a:cs typeface="+mn-cs"/>
              </a:rPr>
              <a:t>2+2 </a:t>
            </a:r>
            <a:r>
              <a:rPr lang="en-US" sz="2400" b="1" kern="1200" dirty="0">
                <a:latin typeface="微软雅黑" panose="020B0503020204020204" charset="-122"/>
                <a:ea typeface="微软雅黑" panose="020B0503020204020204" charset="-122"/>
                <a:cs typeface="+mn-cs"/>
                <a:sym typeface="+mn-ea"/>
              </a:rPr>
              <a:t>Bachelor Program - </a:t>
            </a:r>
            <a:r>
              <a:rPr lang="en-US" sz="2400" b="1" kern="1200" dirty="0">
                <a:latin typeface="微软雅黑" panose="020B0503020204020204" charset="-122"/>
                <a:ea typeface="微软雅黑" panose="020B0503020204020204" charset="-122"/>
                <a:cs typeface="+mn-cs"/>
              </a:rPr>
              <a:t>Finnish </a:t>
            </a:r>
            <a:r>
              <a:rPr lang="en-US" sz="2400" b="1" kern="1200" dirty="0">
                <a:latin typeface="微软雅黑" panose="020B0503020204020204" charset="-122"/>
                <a:ea typeface="微软雅黑" panose="020B0503020204020204" charset="-122"/>
                <a:cs typeface="+mn-cs"/>
                <a:sym typeface="+mn-ea"/>
              </a:rPr>
              <a:t>Foundation Module</a:t>
            </a:r>
            <a:endParaRPr lang="en-US" sz="2400" b="1" kern="1200" dirty="0">
              <a:latin typeface="微软雅黑" panose="020B0503020204020204" charset="-122"/>
              <a:ea typeface="微软雅黑" panose="020B0503020204020204" charset="-122"/>
              <a:cs typeface="+mn-cs"/>
            </a:endParaRPr>
          </a:p>
        </p:txBody>
      </p:sp>
      <p:sp>
        <p:nvSpPr>
          <p:cNvPr id="3" name="object 3"/>
          <p:cNvSpPr txBox="1"/>
          <p:nvPr/>
        </p:nvSpPr>
        <p:spPr>
          <a:xfrm>
            <a:off x="1710055" y="1253490"/>
            <a:ext cx="3563620" cy="381000"/>
          </a:xfrm>
          <a:prstGeom prst="rect">
            <a:avLst/>
          </a:prstGeom>
        </p:spPr>
        <p:txBody>
          <a:bodyPr vert="horz" wrap="square" lIns="0" tIns="12065" rIns="0" bIns="0" rtlCol="0">
            <a:spAutoFit/>
          </a:bodyPr>
          <a:lstStyle/>
          <a:p>
            <a:pPr marL="12700">
              <a:lnSpc>
                <a:spcPct val="100000"/>
              </a:lnSpc>
              <a:spcBef>
                <a:spcPts val="95"/>
              </a:spcBef>
            </a:pPr>
            <a:r>
              <a:rPr sz="2400" b="1" spc="-5" dirty="0">
                <a:solidFill>
                  <a:srgbClr val="FF0000"/>
                </a:solidFill>
                <a:latin typeface="Calibri" panose="020F0502020204030204"/>
                <a:cs typeface="Calibri" panose="020F0502020204030204"/>
              </a:rPr>
              <a:t>2+2</a:t>
            </a:r>
            <a:r>
              <a:rPr sz="2400" dirty="0">
                <a:latin typeface="宋体" panose="02010600030101010101" pitchFamily="2" charset="-122"/>
                <a:cs typeface="宋体" panose="02010600030101010101" pitchFamily="2" charset="-122"/>
                <a:sym typeface="+mn-ea"/>
              </a:rPr>
              <a:t> </a:t>
            </a:r>
            <a:r>
              <a:rPr sz="2400" b="1" spc="-5" dirty="0">
                <a:solidFill>
                  <a:srgbClr val="FF0000"/>
                </a:solidFill>
                <a:latin typeface="Calibri" panose="020F0502020204030204"/>
                <a:cs typeface="Calibri" panose="020F0502020204030204"/>
                <a:sym typeface="+mn-ea"/>
              </a:rPr>
              <a:t>Bachelor </a:t>
            </a:r>
            <a:r>
              <a:rPr lang="en-US" sz="2400" b="1" spc="-5" dirty="0">
                <a:solidFill>
                  <a:srgbClr val="FF0000"/>
                </a:solidFill>
                <a:latin typeface="Calibri" panose="020F0502020204030204"/>
                <a:cs typeface="Calibri" panose="020F0502020204030204"/>
                <a:sym typeface="+mn-ea"/>
              </a:rPr>
              <a:t>Program</a:t>
            </a:r>
            <a:endParaRPr lang="en-US" sz="2400" b="1" spc="-5" dirty="0">
              <a:solidFill>
                <a:srgbClr val="FF0000"/>
              </a:solidFill>
              <a:latin typeface="Calibri" panose="020F0502020204030204"/>
              <a:cs typeface="Calibri" panose="020F0502020204030204"/>
              <a:sym typeface="+mn-ea"/>
            </a:endParaRPr>
          </a:p>
        </p:txBody>
      </p:sp>
      <p:sp>
        <p:nvSpPr>
          <p:cNvPr id="4" name="object 4"/>
          <p:cNvSpPr txBox="1"/>
          <p:nvPr/>
        </p:nvSpPr>
        <p:spPr>
          <a:xfrm>
            <a:off x="560070" y="1634490"/>
            <a:ext cx="5755640" cy="3844290"/>
          </a:xfrm>
          <a:prstGeom prst="rect">
            <a:avLst/>
          </a:prstGeom>
        </p:spPr>
        <p:txBody>
          <a:bodyPr vert="horz" wrap="square" lIns="0" tIns="12700" rIns="0" bIns="0" rtlCol="0">
            <a:spAutoFit/>
          </a:bodyPr>
          <a:lstStyle/>
          <a:p>
            <a:pPr marL="12700" marR="5080" algn="l">
              <a:lnSpc>
                <a:spcPct val="100000"/>
              </a:lnSpc>
              <a:spcBef>
                <a:spcPts val="100"/>
              </a:spcBef>
            </a:pPr>
            <a:r>
              <a:rPr lang="en-US" sz="1800" dirty="0"/>
              <a:t>In</a:t>
            </a:r>
            <a:r>
              <a:rPr sz="1800" dirty="0"/>
              <a:t> December 2019, Suzhou Industrial Park </a:t>
            </a:r>
            <a:r>
              <a:rPr lang="en-US" sz="1800" dirty="0"/>
              <a:t>Insitiution of </a:t>
            </a:r>
            <a:r>
              <a:rPr sz="1800" dirty="0"/>
              <a:t>Vocational </a:t>
            </a:r>
            <a:r>
              <a:rPr lang="en-US" sz="1800" dirty="0"/>
              <a:t>Technology</a:t>
            </a:r>
            <a:r>
              <a:rPr sz="1800" dirty="0"/>
              <a:t> and Haag</a:t>
            </a:r>
            <a:r>
              <a:rPr lang="en-US" sz="1800" dirty="0"/>
              <a:t>a</a:t>
            </a:r>
            <a:r>
              <a:rPr sz="1800" dirty="0"/>
              <a:t>-Heli</a:t>
            </a:r>
            <a:r>
              <a:rPr lang="en-US" sz="1800" dirty="0"/>
              <a:t>a </a:t>
            </a:r>
            <a:r>
              <a:rPr sz="1800" dirty="0"/>
              <a:t>University of Applied Sciences in Finland signed a 2</a:t>
            </a:r>
            <a:r>
              <a:rPr lang="en-US" sz="1800" dirty="0"/>
              <a:t>+</a:t>
            </a:r>
            <a:r>
              <a:rPr sz="1800" dirty="0"/>
              <a:t>2 cooperation memorandum</a:t>
            </a:r>
            <a:r>
              <a:rPr lang="en-US" sz="1800" dirty="0"/>
              <a:t>, a</a:t>
            </a:r>
            <a:r>
              <a:rPr dirty="0"/>
              <a:t>ccording to </a:t>
            </a:r>
            <a:r>
              <a:rPr lang="en-US" dirty="0"/>
              <a:t>which</a:t>
            </a:r>
            <a:r>
              <a:rPr dirty="0"/>
              <a:t>, after completing 2 years of stud</a:t>
            </a:r>
            <a:r>
              <a:rPr lang="en-US" dirty="0"/>
              <a:t>ies</a:t>
            </a:r>
            <a:r>
              <a:rPr dirty="0"/>
              <a:t> at IVT, students can directly apply for </a:t>
            </a:r>
            <a:r>
              <a:rPr lang="en-US" dirty="0"/>
              <a:t>further studies in </a:t>
            </a:r>
            <a:r>
              <a:rPr dirty="0">
                <a:sym typeface="+mn-ea"/>
              </a:rPr>
              <a:t>Haag</a:t>
            </a:r>
            <a:r>
              <a:rPr lang="en-US" dirty="0">
                <a:sym typeface="+mn-ea"/>
              </a:rPr>
              <a:t>a</a:t>
            </a:r>
            <a:r>
              <a:rPr dirty="0">
                <a:sym typeface="+mn-ea"/>
              </a:rPr>
              <a:t>-Heli</a:t>
            </a:r>
            <a:r>
              <a:rPr lang="en-US" dirty="0">
                <a:sym typeface="+mn-ea"/>
              </a:rPr>
              <a:t>a </a:t>
            </a:r>
            <a:r>
              <a:rPr dirty="0">
                <a:sym typeface="+mn-ea"/>
              </a:rPr>
              <a:t>University of Applied Sciences in Finland </a:t>
            </a:r>
            <a:r>
              <a:rPr lang="en-US" dirty="0">
                <a:sym typeface="+mn-ea"/>
              </a:rPr>
              <a:t>to complete their</a:t>
            </a:r>
            <a:r>
              <a:rPr dirty="0"/>
              <a:t> undergraduate studies</a:t>
            </a:r>
            <a:r>
              <a:rPr lang="en-US" dirty="0"/>
              <a:t>.</a:t>
            </a:r>
            <a:endParaRPr lang="en-US" dirty="0"/>
          </a:p>
          <a:p>
            <a:pPr marL="12700" marR="5080" algn="l">
              <a:lnSpc>
                <a:spcPct val="100000"/>
              </a:lnSpc>
              <a:spcBef>
                <a:spcPts val="100"/>
              </a:spcBef>
            </a:pPr>
            <a:endParaRPr lang="en-US" sz="1800" dirty="0">
              <a:latin typeface="宋体" panose="02010600030101010101" pitchFamily="2" charset="-122"/>
              <a:cs typeface="宋体" panose="02010600030101010101" pitchFamily="2" charset="-122"/>
            </a:endParaRPr>
          </a:p>
          <a:p>
            <a:pPr marL="12700" marR="5080" algn="l">
              <a:lnSpc>
                <a:spcPct val="100000"/>
              </a:lnSpc>
              <a:spcBef>
                <a:spcPts val="100"/>
              </a:spcBef>
            </a:pPr>
            <a:r>
              <a:rPr lang="en-US" dirty="0">
                <a:sym typeface="+mn-ea"/>
              </a:rPr>
              <a:t>According to the MOU, </a:t>
            </a:r>
            <a:r>
              <a:rPr dirty="0">
                <a:sym typeface="+mn-ea"/>
              </a:rPr>
              <a:t>IVT students </a:t>
            </a:r>
            <a:r>
              <a:rPr dirty="0">
                <a:sym typeface="+mn-ea"/>
              </a:rPr>
              <a:t>need to </a:t>
            </a:r>
            <a:r>
              <a:rPr lang="en-US" dirty="0">
                <a:sym typeface="+mn-ea"/>
              </a:rPr>
              <a:t>take </a:t>
            </a:r>
            <a:r>
              <a:rPr dirty="0">
                <a:sym typeface="+mn-ea"/>
              </a:rPr>
              <a:t>interview</a:t>
            </a:r>
            <a:r>
              <a:rPr lang="en-US" dirty="0">
                <a:sym typeface="+mn-ea"/>
              </a:rPr>
              <a:t>s</a:t>
            </a:r>
            <a:r>
              <a:rPr dirty="0">
                <a:sym typeface="+mn-ea"/>
              </a:rPr>
              <a:t> organized by the school </a:t>
            </a:r>
            <a:r>
              <a:rPr lang="en-US" dirty="0">
                <a:sym typeface="+mn-ea"/>
              </a:rPr>
              <a:t>instead of</a:t>
            </a:r>
            <a:r>
              <a:rPr dirty="0">
                <a:sym typeface="+mn-ea"/>
              </a:rPr>
              <a:t> tak</a:t>
            </a:r>
            <a:r>
              <a:rPr lang="en-US" dirty="0">
                <a:sym typeface="+mn-ea"/>
              </a:rPr>
              <a:t>ing</a:t>
            </a:r>
            <a:r>
              <a:rPr dirty="0">
                <a:sym typeface="+mn-ea"/>
              </a:rPr>
              <a:t> expensive IELTS</a:t>
            </a:r>
            <a:r>
              <a:rPr lang="en-US" dirty="0">
                <a:sym typeface="+mn-ea"/>
              </a:rPr>
              <a:t>, when </a:t>
            </a:r>
            <a:r>
              <a:rPr dirty="0">
                <a:sym typeface="+mn-ea"/>
              </a:rPr>
              <a:t>apply</a:t>
            </a:r>
            <a:r>
              <a:rPr lang="en-US" dirty="0">
                <a:sym typeface="+mn-ea"/>
              </a:rPr>
              <a:t>ing</a:t>
            </a:r>
            <a:r>
              <a:rPr dirty="0">
                <a:sym typeface="+mn-ea"/>
              </a:rPr>
              <a:t> for Bachelors degree from Haag</a:t>
            </a:r>
            <a:r>
              <a:rPr lang="en-US" dirty="0">
                <a:sym typeface="+mn-ea"/>
              </a:rPr>
              <a:t>a</a:t>
            </a:r>
            <a:r>
              <a:rPr dirty="0">
                <a:sym typeface="+mn-ea"/>
              </a:rPr>
              <a:t>-Heli</a:t>
            </a:r>
            <a:r>
              <a:rPr lang="en-US" dirty="0">
                <a:sym typeface="+mn-ea"/>
              </a:rPr>
              <a:t>a </a:t>
            </a:r>
            <a:r>
              <a:rPr dirty="0">
                <a:sym typeface="+mn-ea"/>
              </a:rPr>
              <a:t>University of Applied Sciences</a:t>
            </a:r>
            <a:r>
              <a:rPr lang="en-US" dirty="0">
                <a:sym typeface="+mn-ea"/>
              </a:rPr>
              <a:t>.</a:t>
            </a:r>
            <a:endParaRPr lang="en-US" dirty="0">
              <a:sym typeface="+mn-ea"/>
            </a:endParaRPr>
          </a:p>
          <a:p>
            <a:pPr marL="12700" marR="5080" algn="l">
              <a:lnSpc>
                <a:spcPct val="100000"/>
              </a:lnSpc>
              <a:spcBef>
                <a:spcPts val="100"/>
              </a:spcBef>
            </a:pPr>
            <a:endParaRPr baseline="1000" dirty="0">
              <a:latin typeface="Arial" panose="020B0604020202020204"/>
              <a:cs typeface="Arial" panose="020B0604020202020204"/>
              <a:sym typeface="+mn-ea"/>
            </a:endParaRPr>
          </a:p>
          <a:p>
            <a:pPr marL="12700" marR="5080" algn="l">
              <a:lnSpc>
                <a:spcPct val="100000"/>
              </a:lnSpc>
              <a:spcBef>
                <a:spcPts val="100"/>
              </a:spcBef>
            </a:pPr>
            <a:endParaRPr lang="en-US" sz="1800" dirty="0">
              <a:latin typeface="宋体" panose="02010600030101010101" pitchFamily="2" charset="-122"/>
              <a:cs typeface="宋体" panose="02010600030101010101" pitchFamily="2" charset="-122"/>
            </a:endParaRPr>
          </a:p>
        </p:txBody>
      </p:sp>
      <p:sp>
        <p:nvSpPr>
          <p:cNvPr id="6" name="object 6"/>
          <p:cNvSpPr txBox="1"/>
          <p:nvPr/>
        </p:nvSpPr>
        <p:spPr>
          <a:xfrm>
            <a:off x="6710045" y="1253490"/>
            <a:ext cx="5467350" cy="381000"/>
          </a:xfrm>
          <a:prstGeom prst="rect">
            <a:avLst/>
          </a:prstGeom>
        </p:spPr>
        <p:txBody>
          <a:bodyPr vert="horz" wrap="square" lIns="0" tIns="12065" rIns="0" bIns="0" rtlCol="0">
            <a:spAutoFit/>
          </a:bodyPr>
          <a:lstStyle/>
          <a:p>
            <a:pPr marL="12700">
              <a:lnSpc>
                <a:spcPct val="100000"/>
              </a:lnSpc>
              <a:spcBef>
                <a:spcPts val="95"/>
              </a:spcBef>
            </a:pPr>
            <a:r>
              <a:rPr sz="2400" b="1" spc="-5" dirty="0">
                <a:solidFill>
                  <a:srgbClr val="FF0000"/>
                </a:solidFill>
                <a:latin typeface="Calibri" panose="020F0502020204030204"/>
                <a:cs typeface="Calibri" panose="020F0502020204030204"/>
              </a:rPr>
              <a:t>Foundation Module Project</a:t>
            </a:r>
            <a:endParaRPr lang="en-US" sz="2800">
              <a:latin typeface="宋体" panose="02010600030101010101" pitchFamily="2" charset="-122"/>
              <a:cs typeface="宋体" panose="02010600030101010101" pitchFamily="2" charset="-122"/>
            </a:endParaRPr>
          </a:p>
        </p:txBody>
      </p:sp>
      <p:sp>
        <p:nvSpPr>
          <p:cNvPr id="8" name="object 8"/>
          <p:cNvSpPr txBox="1"/>
          <p:nvPr/>
        </p:nvSpPr>
        <p:spPr>
          <a:xfrm>
            <a:off x="6391910" y="1696085"/>
            <a:ext cx="4836160" cy="4242435"/>
          </a:xfrm>
          <a:prstGeom prst="rect">
            <a:avLst/>
          </a:prstGeom>
        </p:spPr>
        <p:txBody>
          <a:bodyPr vert="horz" wrap="square" lIns="0" tIns="13335" rIns="0" bIns="0" rtlCol="0">
            <a:spAutoFit/>
          </a:bodyPr>
          <a:lstStyle/>
          <a:p>
            <a:pPr marL="355600" marR="5080" indent="-342900">
              <a:lnSpc>
                <a:spcPct val="90000"/>
              </a:lnSpc>
              <a:spcBef>
                <a:spcPts val="105"/>
              </a:spcBef>
              <a:buFont typeface="Arial" panose="020B0604020202020204"/>
              <a:buChar char="•"/>
              <a:tabLst>
                <a:tab pos="354965" algn="l"/>
                <a:tab pos="355600" algn="l"/>
              </a:tabLst>
            </a:pPr>
            <a:r>
              <a:rPr dirty="0"/>
              <a:t>Foundation </a:t>
            </a:r>
            <a:r>
              <a:rPr lang="en-US" dirty="0"/>
              <a:t>Module </a:t>
            </a:r>
            <a:r>
              <a:rPr dirty="0"/>
              <a:t>means students need to study for 3-12 months before entering the actual degree program</a:t>
            </a:r>
            <a:endParaRPr dirty="0"/>
          </a:p>
          <a:p>
            <a:pPr marL="355600" marR="5080" indent="-342900">
              <a:lnSpc>
                <a:spcPct val="90000"/>
              </a:lnSpc>
              <a:buFont typeface="Arial" panose="020B0604020202020204"/>
              <a:buChar char="•"/>
              <a:tabLst>
                <a:tab pos="354965" algn="l"/>
                <a:tab pos="355600" algn="l"/>
              </a:tabLst>
            </a:pPr>
            <a:r>
              <a:rPr lang="en-US" dirty="0"/>
              <a:t>Once students have earned all credits for the foundation course, they are guaranteed entry into the degree program</a:t>
            </a:r>
            <a:endParaRPr lang="en-US" dirty="0"/>
          </a:p>
          <a:p>
            <a:pPr marL="355600" marR="5080" indent="-342900">
              <a:lnSpc>
                <a:spcPct val="90000"/>
              </a:lnSpc>
              <a:buFont typeface="Arial" panose="020B0604020202020204"/>
              <a:buChar char="•"/>
              <a:tabLst>
                <a:tab pos="354965" algn="l"/>
                <a:tab pos="355600" algn="l"/>
              </a:tabLst>
            </a:pPr>
            <a:r>
              <a:rPr lang="en-US" dirty="0"/>
              <a:t>Students will receive comprehensive personal guidance and assistance to ensure success</a:t>
            </a:r>
            <a:endParaRPr lang="en-US" dirty="0"/>
          </a:p>
          <a:p>
            <a:pPr marL="355600" marR="5080" indent="-342900">
              <a:lnSpc>
                <a:spcPct val="90000"/>
              </a:lnSpc>
              <a:buFont typeface="Arial" panose="020B0604020202020204"/>
              <a:buChar char="•"/>
              <a:tabLst>
                <a:tab pos="354965" algn="l"/>
                <a:tab pos="355600" algn="l"/>
              </a:tabLst>
            </a:pPr>
            <a:r>
              <a:rPr lang="en-US" dirty="0"/>
              <a:t>Some foundation courses are conducted remotely online, which makes the learning process more flexible</a:t>
            </a:r>
            <a:endParaRPr lang="en-US" dirty="0"/>
          </a:p>
          <a:p>
            <a:pPr marL="355600" marR="5080" indent="-342900">
              <a:lnSpc>
                <a:spcPct val="90000"/>
              </a:lnSpc>
              <a:buFont typeface="Arial" panose="020B0604020202020204"/>
              <a:buChar char="•"/>
              <a:tabLst>
                <a:tab pos="354965" algn="l"/>
                <a:tab pos="355600" algn="l"/>
              </a:tabLst>
            </a:pPr>
            <a:r>
              <a:rPr lang="en-US" dirty="0"/>
              <a:t>Diploma courses are completed at the leading universities in Finland</a:t>
            </a:r>
            <a:endParaRPr lang="en-US" dirty="0"/>
          </a:p>
          <a:p>
            <a:pPr marL="355600" marR="5080" indent="-342900">
              <a:lnSpc>
                <a:spcPct val="90000"/>
              </a:lnSpc>
              <a:buFont typeface="Arial" panose="020B0604020202020204"/>
              <a:buChar char="•"/>
              <a:tabLst>
                <a:tab pos="354965" algn="l"/>
                <a:tab pos="355600" algn="l"/>
              </a:tabLst>
            </a:pPr>
            <a:r>
              <a:rPr lang="en-US" dirty="0"/>
              <a:t>A quality degree provides an excellent opportunity for students to find work in Finland and other European countries and build a successful career</a:t>
            </a:r>
            <a:endParaRPr lang="en-US" dirty="0"/>
          </a:p>
        </p:txBody>
      </p:sp>
      <p:sp>
        <p:nvSpPr>
          <p:cNvPr id="10" name="云形标注 9"/>
          <p:cNvSpPr/>
          <p:nvPr/>
        </p:nvSpPr>
        <p:spPr>
          <a:xfrm>
            <a:off x="321310" y="5026025"/>
            <a:ext cx="5880735" cy="1730375"/>
          </a:xfrm>
          <a:prstGeom prst="cloudCallout">
            <a:avLst>
              <a:gd name="adj1" fmla="val -42849"/>
              <a:gd name="adj2" fmla="val 403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marR="5080" algn="l">
              <a:lnSpc>
                <a:spcPct val="100000"/>
              </a:lnSpc>
              <a:spcBef>
                <a:spcPts val="100"/>
              </a:spcBef>
            </a:pPr>
            <a:endParaRPr lang="zh-CN" altLang="en-US"/>
          </a:p>
        </p:txBody>
      </p:sp>
      <p:sp>
        <p:nvSpPr>
          <p:cNvPr id="11" name="文本框 10"/>
          <p:cNvSpPr txBox="1"/>
          <p:nvPr/>
        </p:nvSpPr>
        <p:spPr>
          <a:xfrm>
            <a:off x="1186815" y="5153025"/>
            <a:ext cx="4889500" cy="1476375"/>
          </a:xfrm>
          <a:prstGeom prst="rect">
            <a:avLst/>
          </a:prstGeom>
          <a:noFill/>
        </p:spPr>
        <p:txBody>
          <a:bodyPr wrap="square" rtlCol="0">
            <a:spAutoFit/>
          </a:bodyPr>
          <a:p>
            <a:pPr algn="l"/>
            <a:r>
              <a:rPr lang="en-US" dirty="0">
                <a:solidFill>
                  <a:schemeClr val="bg1"/>
                </a:solidFill>
                <a:sym typeface="+mn-ea"/>
              </a:rPr>
              <a:t>In China </a:t>
            </a:r>
            <a:r>
              <a:rPr dirty="0">
                <a:solidFill>
                  <a:schemeClr val="bg1"/>
                </a:solidFill>
                <a:sym typeface="+mn-ea"/>
              </a:rPr>
              <a:t>and have </a:t>
            </a:r>
            <a:r>
              <a:rPr lang="en-US" dirty="0">
                <a:solidFill>
                  <a:schemeClr val="bg1"/>
                </a:solidFill>
                <a:sym typeface="+mn-ea"/>
              </a:rPr>
              <a:t>some essential </a:t>
            </a:r>
            <a:r>
              <a:rPr dirty="0">
                <a:solidFill>
                  <a:schemeClr val="bg1"/>
                </a:solidFill>
                <a:sym typeface="+mn-ea"/>
              </a:rPr>
              <a:t>training in spoken English, they can basically pass the Finnish school interview. This is absolutely good news for IVT students who want to studyAs long as IVT students pass </a:t>
            </a:r>
            <a:r>
              <a:rPr lang="en-US" dirty="0">
                <a:solidFill>
                  <a:schemeClr val="bg1"/>
                </a:solidFill>
                <a:sym typeface="+mn-ea"/>
              </a:rPr>
              <a:t>the CET-</a:t>
            </a:r>
            <a:r>
              <a:rPr dirty="0">
                <a:solidFill>
                  <a:schemeClr val="bg1"/>
                </a:solidFill>
                <a:sym typeface="+mn-ea"/>
              </a:rPr>
              <a:t>4 abroad</a:t>
            </a:r>
            <a:r>
              <a:rPr lang="en-US" dirty="0">
                <a:solidFill>
                  <a:schemeClr val="bg1"/>
                </a:solidFill>
                <a:sym typeface="+mn-ea"/>
              </a:rPr>
              <a:t>!</a:t>
            </a:r>
            <a:endParaRPr lang="zh-CN" altLang="en-US">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3785" y="514350"/>
            <a:ext cx="1560195" cy="381635"/>
          </a:xfrm>
          <a:prstGeom prst="rect">
            <a:avLst/>
          </a:prstGeom>
        </p:spPr>
        <p:txBody>
          <a:bodyPr vert="horz" wrap="square" lIns="0" tIns="12700" rIns="0" bIns="0" rtlCol="0">
            <a:spAutoFit/>
          </a:bodyPr>
          <a:lstStyle/>
          <a:p>
            <a:pPr marL="12700">
              <a:lnSpc>
                <a:spcPct val="100000"/>
              </a:lnSpc>
              <a:spcBef>
                <a:spcPts val="100"/>
              </a:spcBef>
            </a:pPr>
            <a:r>
              <a:rPr lang="en-US" sz="2400" b="1" kern="1200" dirty="0">
                <a:latin typeface="微软雅黑" panose="020B0503020204020204" charset="-122"/>
                <a:ea typeface="微软雅黑" panose="020B0503020204020204" charset="-122"/>
                <a:cs typeface="+mn-cs"/>
              </a:rPr>
              <a:t>EMBA</a:t>
            </a:r>
            <a:endParaRPr lang="en-US" sz="2400" b="1" kern="1200" dirty="0">
              <a:latin typeface="微软雅黑" panose="020B0503020204020204" charset="-122"/>
              <a:ea typeface="微软雅黑" panose="020B0503020204020204" charset="-122"/>
              <a:cs typeface="+mn-cs"/>
            </a:endParaRPr>
          </a:p>
        </p:txBody>
      </p:sp>
      <p:sp>
        <p:nvSpPr>
          <p:cNvPr id="3" name="object 3"/>
          <p:cNvSpPr txBox="1"/>
          <p:nvPr/>
        </p:nvSpPr>
        <p:spPr>
          <a:xfrm>
            <a:off x="1674495" y="1814195"/>
            <a:ext cx="8843010" cy="3401695"/>
          </a:xfrm>
          <a:prstGeom prst="rect">
            <a:avLst/>
          </a:prstGeom>
        </p:spPr>
        <p:txBody>
          <a:bodyPr vert="horz" wrap="square" lIns="0" tIns="13335" rIns="0" bIns="0" rtlCol="0">
            <a:spAutoFit/>
          </a:bodyPr>
          <a:lstStyle/>
          <a:p>
            <a:pPr marL="355600" marR="5080" indent="-342900">
              <a:lnSpc>
                <a:spcPct val="100000"/>
              </a:lnSpc>
              <a:spcBef>
                <a:spcPts val="105"/>
              </a:spcBef>
              <a:buFont typeface="Arial" panose="020B0604020202020204"/>
              <a:buChar char="•"/>
              <a:tabLst>
                <a:tab pos="354965" algn="l"/>
                <a:tab pos="355600" algn="l"/>
              </a:tabLst>
            </a:pPr>
            <a:r>
              <a:rPr sz="2000" dirty="0"/>
              <a:t>The EMBA program of Haaga-Helia University of Applied Science in Finland </a:t>
            </a:r>
            <a:r>
              <a:rPr lang="en-US" sz="2000" dirty="0"/>
              <a:t>lasts</a:t>
            </a:r>
            <a:r>
              <a:rPr sz="2000" dirty="0"/>
              <a:t> 18 months and </a:t>
            </a:r>
            <a:r>
              <a:rPr lang="en-US" sz="2000" dirty="0"/>
              <a:t>offers</a:t>
            </a:r>
            <a:r>
              <a:rPr sz="2000" dirty="0"/>
              <a:t> 16 </a:t>
            </a:r>
            <a:r>
              <a:rPr lang="en-US" sz="2000" dirty="0"/>
              <a:t>main </a:t>
            </a:r>
            <a:r>
              <a:rPr sz="2000" dirty="0"/>
              <a:t>courses, including </a:t>
            </a:r>
            <a:r>
              <a:rPr lang="en-US" sz="2000" dirty="0"/>
              <a:t>O</a:t>
            </a:r>
            <a:r>
              <a:rPr sz="2000" dirty="0"/>
              <a:t>perations </a:t>
            </a:r>
            <a:r>
              <a:rPr lang="en-US" sz="2000" dirty="0"/>
              <a:t>M</a:t>
            </a:r>
            <a:r>
              <a:rPr sz="2000" dirty="0"/>
              <a:t>anagement, </a:t>
            </a:r>
            <a:r>
              <a:rPr lang="en-US" sz="2000" dirty="0"/>
              <a:t>M</a:t>
            </a:r>
            <a:r>
              <a:rPr sz="2000" dirty="0"/>
              <a:t>arketing </a:t>
            </a:r>
            <a:r>
              <a:rPr lang="en-US" sz="2000" dirty="0"/>
              <a:t>M</a:t>
            </a:r>
            <a:r>
              <a:rPr sz="2000" dirty="0"/>
              <a:t>anagement, </a:t>
            </a:r>
            <a:r>
              <a:rPr lang="en-US" sz="2000" dirty="0"/>
              <a:t>H</a:t>
            </a:r>
            <a:r>
              <a:rPr sz="2000" dirty="0"/>
              <a:t>uman </a:t>
            </a:r>
            <a:r>
              <a:rPr lang="en-US" sz="2000" dirty="0"/>
              <a:t>R</a:t>
            </a:r>
            <a:r>
              <a:rPr sz="2000" dirty="0"/>
              <a:t>esources </a:t>
            </a:r>
            <a:r>
              <a:rPr lang="en-US" sz="2000" dirty="0"/>
              <a:t>M</a:t>
            </a:r>
            <a:r>
              <a:rPr sz="2000" dirty="0"/>
              <a:t>anagement, </a:t>
            </a:r>
            <a:r>
              <a:rPr lang="en-US" sz="2000" dirty="0"/>
              <a:t>S</a:t>
            </a:r>
            <a:r>
              <a:rPr sz="2000" dirty="0"/>
              <a:t>trategic </a:t>
            </a:r>
            <a:r>
              <a:rPr lang="en-US" sz="2000" dirty="0"/>
              <a:t>M</a:t>
            </a:r>
            <a:r>
              <a:rPr sz="2000" dirty="0"/>
              <a:t>anagement, </a:t>
            </a:r>
            <a:r>
              <a:rPr lang="en-US" sz="2000" dirty="0"/>
              <a:t>F</a:t>
            </a:r>
            <a:r>
              <a:rPr sz="2000" dirty="0"/>
              <a:t>inancial </a:t>
            </a:r>
            <a:r>
              <a:rPr lang="en-US" sz="2000" dirty="0"/>
              <a:t>M</a:t>
            </a:r>
            <a:r>
              <a:rPr sz="2000" dirty="0"/>
              <a:t>anagement, and Organizational Behavior.</a:t>
            </a:r>
            <a:endParaRPr sz="2000" dirty="0"/>
          </a:p>
          <a:p>
            <a:pPr>
              <a:lnSpc>
                <a:spcPct val="100000"/>
              </a:lnSpc>
              <a:spcBef>
                <a:spcPts val="25"/>
              </a:spcBef>
              <a:buFont typeface="Arial" panose="020B0604020202020204"/>
              <a:buChar char="•"/>
            </a:pPr>
            <a:endParaRPr sz="2000" dirty="0"/>
          </a:p>
          <a:p>
            <a:pPr marL="355600" indent="-342900">
              <a:lnSpc>
                <a:spcPct val="100000"/>
              </a:lnSpc>
              <a:buFont typeface="Arial" panose="020B0604020202020204"/>
              <a:buChar char="•"/>
              <a:tabLst>
                <a:tab pos="354965" algn="l"/>
                <a:tab pos="355600" algn="l"/>
              </a:tabLst>
            </a:pPr>
            <a:r>
              <a:rPr sz="2000" dirty="0"/>
              <a:t>Most courses are taught by professors from Hagaa-Helia University in Finland in cooperation with a few local Chinese professors.</a:t>
            </a:r>
            <a:endParaRPr sz="2000" dirty="0"/>
          </a:p>
          <a:p>
            <a:pPr>
              <a:lnSpc>
                <a:spcPct val="100000"/>
              </a:lnSpc>
              <a:buFont typeface="Arial" panose="020B0604020202020204"/>
              <a:buChar char="•"/>
            </a:pPr>
            <a:endParaRPr sz="2000" dirty="0"/>
          </a:p>
          <a:p>
            <a:pPr marL="355600" marR="97155" indent="-342900">
              <a:lnSpc>
                <a:spcPct val="100000"/>
              </a:lnSpc>
              <a:buFont typeface="Arial" panose="020B0604020202020204"/>
              <a:buChar char="•"/>
              <a:tabLst>
                <a:tab pos="354965" algn="l"/>
                <a:tab pos="355600" algn="l"/>
              </a:tabLst>
            </a:pPr>
            <a:r>
              <a:rPr sz="2000" dirty="0">
                <a:sym typeface="+mn-ea"/>
              </a:rPr>
              <a:t>Focus on corporate innovation, closely integrate theory and practice, open up students' international horizons, and improve their management standards and capabilities.</a:t>
            </a:r>
            <a:endParaRPr sz="2000" dirty="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3785" y="514350"/>
            <a:ext cx="1250315" cy="381635"/>
          </a:xfrm>
          <a:prstGeom prst="rect">
            <a:avLst/>
          </a:prstGeom>
        </p:spPr>
        <p:txBody>
          <a:bodyPr vert="horz" wrap="square" lIns="0" tIns="12700" rIns="0" bIns="0" rtlCol="0">
            <a:spAutoFit/>
          </a:bodyPr>
          <a:lstStyle/>
          <a:p>
            <a:pPr marL="12700">
              <a:lnSpc>
                <a:spcPct val="100000"/>
              </a:lnSpc>
              <a:spcBef>
                <a:spcPts val="100"/>
              </a:spcBef>
            </a:pPr>
            <a:r>
              <a:rPr lang="en-US" sz="2400" b="1" kern="1200" dirty="0">
                <a:latin typeface="微软雅黑" panose="020B0503020204020204" charset="-122"/>
                <a:ea typeface="微软雅黑" panose="020B0503020204020204" charset="-122"/>
                <a:cs typeface="+mn-cs"/>
              </a:rPr>
              <a:t>EDP</a:t>
            </a:r>
            <a:endParaRPr lang="en-US" sz="2400" b="1" kern="1200" dirty="0">
              <a:latin typeface="微软雅黑" panose="020B0503020204020204" charset="-122"/>
              <a:ea typeface="微软雅黑" panose="020B0503020204020204" charset="-122"/>
              <a:cs typeface="+mn-cs"/>
            </a:endParaRPr>
          </a:p>
        </p:txBody>
      </p:sp>
      <p:graphicFrame>
        <p:nvGraphicFramePr>
          <p:cNvPr id="3" name="object 3"/>
          <p:cNvGraphicFramePr>
            <a:graphicFrameLocks noGrp="1"/>
          </p:cNvGraphicFramePr>
          <p:nvPr>
            <p:custDataLst>
              <p:tags r:id="rId1"/>
            </p:custDataLst>
          </p:nvPr>
        </p:nvGraphicFramePr>
        <p:xfrm>
          <a:off x="583565" y="1283970"/>
          <a:ext cx="11024870" cy="5375275"/>
        </p:xfrm>
        <a:graphic>
          <a:graphicData uri="http://schemas.openxmlformats.org/drawingml/2006/table">
            <a:tbl>
              <a:tblPr firstRow="1" bandRow="1">
                <a:tableStyleId>{2D5ABB26-0587-4C30-8999-92F81FD0307C}</a:tableStyleId>
              </a:tblPr>
              <a:tblGrid>
                <a:gridCol w="6085205"/>
                <a:gridCol w="4939665"/>
              </a:tblGrid>
              <a:tr h="615950">
                <a:tc>
                  <a:txBody>
                    <a:bodyPr/>
                    <a:lstStyle/>
                    <a:p>
                      <a:pPr algn="ctr">
                        <a:lnSpc>
                          <a:spcPct val="100000"/>
                        </a:lnSpc>
                        <a:spcBef>
                          <a:spcPts val="175"/>
                        </a:spcBef>
                      </a:pPr>
                      <a:r>
                        <a:rPr sz="3200" b="1" dirty="0">
                          <a:solidFill>
                            <a:srgbClr val="FFFFFF"/>
                          </a:solidFill>
                          <a:latin typeface="宋体" panose="02010600030101010101" pitchFamily="2" charset="-122"/>
                          <a:cs typeface="宋体" panose="02010600030101010101" pitchFamily="2" charset="-122"/>
                        </a:rPr>
                        <a:t>Module</a:t>
                      </a:r>
                      <a:endParaRPr sz="3200" b="1" dirty="0">
                        <a:solidFill>
                          <a:srgbClr val="FFFFFF"/>
                        </a:solidFill>
                        <a:latin typeface="宋体" panose="02010600030101010101" pitchFamily="2" charset="-122"/>
                        <a:cs typeface="宋体" panose="02010600030101010101" pitchFamily="2" charset="-122"/>
                      </a:endParaRPr>
                    </a:p>
                  </a:txBody>
                  <a:tcPr marL="0" marR="0" marT="22225" marB="0">
                    <a:lnR w="19050">
                      <a:solidFill>
                        <a:srgbClr val="FFFFFF"/>
                      </a:solidFill>
                      <a:prstDash val="solid"/>
                    </a:lnR>
                    <a:solidFill>
                      <a:srgbClr val="404040"/>
                    </a:solidFill>
                  </a:tcPr>
                </a:tc>
                <a:tc>
                  <a:txBody>
                    <a:bodyPr/>
                    <a:lstStyle/>
                    <a:p>
                      <a:pPr algn="ctr">
                        <a:lnSpc>
                          <a:spcPct val="100000"/>
                        </a:lnSpc>
                        <a:spcBef>
                          <a:spcPts val="175"/>
                        </a:spcBef>
                      </a:pPr>
                      <a:r>
                        <a:rPr sz="3200" b="1" dirty="0">
                          <a:solidFill>
                            <a:srgbClr val="FFFFFF"/>
                          </a:solidFill>
                          <a:latin typeface="宋体" panose="02010600030101010101" pitchFamily="2" charset="-122"/>
                          <a:cs typeface="宋体" panose="02010600030101010101" pitchFamily="2" charset="-122"/>
                        </a:rPr>
                        <a:t>Class time</a:t>
                      </a:r>
                      <a:endParaRPr sz="3200" b="1" dirty="0">
                        <a:solidFill>
                          <a:srgbClr val="FFFFFF"/>
                        </a:solidFill>
                        <a:latin typeface="宋体" panose="02010600030101010101" pitchFamily="2" charset="-122"/>
                        <a:cs typeface="宋体" panose="02010600030101010101" pitchFamily="2" charset="-122"/>
                      </a:endParaRPr>
                    </a:p>
                  </a:txBody>
                  <a:tcPr marL="0" marR="0" marT="22225" marB="0">
                    <a:lnL w="19050">
                      <a:solidFill>
                        <a:srgbClr val="FFFFFF"/>
                      </a:solidFill>
                      <a:prstDash val="solid"/>
                    </a:lnL>
                    <a:solidFill>
                      <a:srgbClr val="00A3DE"/>
                    </a:solidFill>
                  </a:tcPr>
                </a:tc>
              </a:tr>
              <a:tr h="486410">
                <a:tc>
                  <a:txBody>
                    <a:bodyPr/>
                    <a:lstStyle/>
                    <a:p>
                      <a:pPr algn="ctr">
                        <a:lnSpc>
                          <a:spcPct val="100000"/>
                        </a:lnSpc>
                        <a:spcBef>
                          <a:spcPts val="220"/>
                        </a:spcBef>
                        <a:buClrTx/>
                        <a:buSzTx/>
                        <a:buFontTx/>
                      </a:pPr>
                      <a:r>
                        <a:rPr lang="en-US" sz="2400" spc="-5" dirty="0">
                          <a:latin typeface="Calibri" panose="020F0502020204030204"/>
                          <a:cs typeface="Calibri" panose="020F0502020204030204"/>
                          <a:sym typeface="+mn-ea"/>
                        </a:rPr>
                        <a:t>   </a:t>
                      </a:r>
                      <a:r>
                        <a:rPr lang="en-US" sz="2400">
                          <a:latin typeface="宋体" panose="02010600030101010101" pitchFamily="2" charset="-122"/>
                          <a:cs typeface="宋体" panose="02010600030101010101" pitchFamily="2" charset="-122"/>
                          <a:sym typeface="+mn-ea"/>
                        </a:rPr>
                        <a:t>Balanced Score Card</a:t>
                      </a:r>
                      <a:endParaRPr lang="en-US" sz="2400">
                        <a:latin typeface="宋体" panose="02010600030101010101" pitchFamily="2" charset="-122"/>
                        <a:cs typeface="宋体" panose="02010600030101010101" pitchFamily="2" charset="-122"/>
                      </a:endParaRPr>
                    </a:p>
                  </a:txBody>
                  <a:tcPr marL="0" marR="0" marT="27940" marB="0">
                    <a:lnR w="19050">
                      <a:solidFill>
                        <a:srgbClr val="FFFFFF"/>
                      </a:solidFill>
                      <a:prstDash val="solid"/>
                    </a:lnR>
                  </a:tcPr>
                </a:tc>
                <a:tc>
                  <a:txBody>
                    <a:bodyPr/>
                    <a:lstStyle/>
                    <a:p>
                      <a:pPr algn="ctr">
                        <a:lnSpc>
                          <a:spcPct val="100000"/>
                        </a:lnSpc>
                        <a:spcBef>
                          <a:spcPts val="220"/>
                        </a:spcBef>
                      </a:pPr>
                      <a:r>
                        <a:rPr lang="en-US" sz="2400">
                          <a:latin typeface="宋体" panose="02010600030101010101" pitchFamily="2" charset="-122"/>
                          <a:cs typeface="宋体" panose="02010600030101010101" pitchFamily="2" charset="-122"/>
                        </a:rPr>
                        <a:t>Two days</a:t>
                      </a:r>
                      <a:endParaRPr lang="en-US" sz="2400">
                        <a:latin typeface="宋体" panose="02010600030101010101" pitchFamily="2" charset="-122"/>
                        <a:cs typeface="宋体" panose="02010600030101010101" pitchFamily="2" charset="-122"/>
                      </a:endParaRPr>
                    </a:p>
                  </a:txBody>
                  <a:tcPr marL="0" marR="0" marT="27940" marB="0">
                    <a:lnL w="19050">
                      <a:solidFill>
                        <a:srgbClr val="FFFFFF"/>
                      </a:solidFill>
                      <a:prstDash val="solid"/>
                    </a:lnL>
                  </a:tcPr>
                </a:tc>
              </a:tr>
              <a:tr h="486410">
                <a:tc>
                  <a:txBody>
                    <a:bodyPr/>
                    <a:lstStyle/>
                    <a:p>
                      <a:pPr algn="ctr">
                        <a:lnSpc>
                          <a:spcPct val="100000"/>
                        </a:lnSpc>
                        <a:spcBef>
                          <a:spcPts val="220"/>
                        </a:spcBef>
                        <a:buClrTx/>
                        <a:buSzTx/>
                        <a:buFontTx/>
                      </a:pPr>
                      <a:r>
                        <a:rPr lang="en-US" sz="2400">
                          <a:latin typeface="宋体" panose="02010600030101010101" pitchFamily="2" charset="-122"/>
                          <a:cs typeface="宋体" panose="02010600030101010101" pitchFamily="2" charset="-122"/>
                        </a:rPr>
                        <a:t>Marketing</a:t>
                      </a:r>
                      <a:endParaRPr lang="en-US" sz="2400">
                        <a:latin typeface="宋体" panose="02010600030101010101" pitchFamily="2" charset="-122"/>
                        <a:cs typeface="宋体" panose="02010600030101010101" pitchFamily="2" charset="-122"/>
                      </a:endParaRPr>
                    </a:p>
                  </a:txBody>
                  <a:tcPr marL="0" marR="0" marT="27940" marB="0">
                    <a:lnR w="19050">
                      <a:solidFill>
                        <a:srgbClr val="FFFFFF"/>
                      </a:solidFill>
                      <a:prstDash val="solid"/>
                    </a:lnR>
                    <a:solidFill>
                      <a:srgbClr val="F1F1F1"/>
                    </a:solidFill>
                  </a:tcPr>
                </a:tc>
                <a:tc>
                  <a:txBody>
                    <a:bodyPr/>
                    <a:lstStyle/>
                    <a:p>
                      <a:pPr algn="ctr">
                        <a:lnSpc>
                          <a:spcPct val="100000"/>
                        </a:lnSpc>
                        <a:spcBef>
                          <a:spcPts val="220"/>
                        </a:spcBef>
                      </a:pPr>
                      <a:r>
                        <a:rPr sz="2400" dirty="0">
                          <a:solidFill>
                            <a:srgbClr val="404040"/>
                          </a:solidFill>
                        </a:rPr>
                        <a:t>Two days</a:t>
                      </a:r>
                      <a:endParaRPr sz="2400">
                        <a:latin typeface="宋体" panose="02010600030101010101" pitchFamily="2" charset="-122"/>
                        <a:cs typeface="宋体" panose="02010600030101010101" pitchFamily="2" charset="-122"/>
                      </a:endParaRPr>
                    </a:p>
                  </a:txBody>
                  <a:tcPr marL="0" marR="0" marT="27940" marB="0">
                    <a:lnL w="19050">
                      <a:solidFill>
                        <a:srgbClr val="FFFFFF"/>
                      </a:solidFill>
                      <a:prstDash val="solid"/>
                    </a:lnL>
                    <a:solidFill>
                      <a:srgbClr val="F1F1F1"/>
                    </a:solidFill>
                  </a:tcPr>
                </a:tc>
              </a:tr>
              <a:tr h="486410">
                <a:tc>
                  <a:txBody>
                    <a:bodyPr/>
                    <a:lstStyle/>
                    <a:p>
                      <a:pPr algn="ctr">
                        <a:lnSpc>
                          <a:spcPct val="100000"/>
                        </a:lnSpc>
                        <a:spcBef>
                          <a:spcPts val="220"/>
                        </a:spcBef>
                        <a:buClrTx/>
                        <a:buSzTx/>
                        <a:buFontTx/>
                      </a:pPr>
                      <a:r>
                        <a:rPr lang="en-US" sz="2400">
                          <a:latin typeface="宋体" panose="02010600030101010101" pitchFamily="2" charset="-122"/>
                          <a:cs typeface="宋体" panose="02010600030101010101" pitchFamily="2" charset="-122"/>
                        </a:rPr>
                        <a:t>Competition Analysis</a:t>
                      </a:r>
                      <a:endParaRPr lang="en-US" sz="2400">
                        <a:latin typeface="宋体" panose="02010600030101010101" pitchFamily="2" charset="-122"/>
                        <a:cs typeface="宋体" panose="02010600030101010101" pitchFamily="2" charset="-122"/>
                      </a:endParaRPr>
                    </a:p>
                  </a:txBody>
                  <a:tcPr marL="0" marR="0" marT="27940" marB="0">
                    <a:lnR w="19050">
                      <a:solidFill>
                        <a:srgbClr val="FFFFFF"/>
                      </a:solidFill>
                      <a:prstDash val="solid"/>
                    </a:lnR>
                  </a:tcPr>
                </a:tc>
                <a:tc>
                  <a:txBody>
                    <a:bodyPr/>
                    <a:lstStyle/>
                    <a:p>
                      <a:pPr algn="ctr">
                        <a:lnSpc>
                          <a:spcPct val="100000"/>
                        </a:lnSpc>
                        <a:spcBef>
                          <a:spcPts val="220"/>
                        </a:spcBef>
                      </a:pPr>
                      <a:r>
                        <a:rPr sz="2400" dirty="0">
                          <a:solidFill>
                            <a:srgbClr val="404040"/>
                          </a:solidFill>
                        </a:rPr>
                        <a:t>Two days</a:t>
                      </a:r>
                      <a:endParaRPr sz="2400">
                        <a:latin typeface="宋体" panose="02010600030101010101" pitchFamily="2" charset="-122"/>
                        <a:cs typeface="宋体" panose="02010600030101010101" pitchFamily="2" charset="-122"/>
                      </a:endParaRPr>
                    </a:p>
                  </a:txBody>
                  <a:tcPr marL="0" marR="0" marT="27940" marB="0">
                    <a:lnL w="19050">
                      <a:solidFill>
                        <a:srgbClr val="FFFFFF"/>
                      </a:solidFill>
                      <a:prstDash val="solid"/>
                    </a:lnL>
                  </a:tcPr>
                </a:tc>
              </a:tr>
              <a:tr h="808355">
                <a:tc>
                  <a:txBody>
                    <a:bodyPr/>
                    <a:lstStyle/>
                    <a:p>
                      <a:pPr algn="ctr">
                        <a:lnSpc>
                          <a:spcPct val="100000"/>
                        </a:lnSpc>
                        <a:spcBef>
                          <a:spcPts val="220"/>
                        </a:spcBef>
                      </a:pPr>
                      <a:r>
                        <a:rPr lang="en-US" sz="2400">
                          <a:latin typeface="宋体" panose="02010600030101010101" pitchFamily="2" charset="-122"/>
                          <a:cs typeface="宋体" panose="02010600030101010101" pitchFamily="2" charset="-122"/>
                        </a:rPr>
                        <a:t>Leadership, Innovation and Development Strategies</a:t>
                      </a:r>
                      <a:endParaRPr lang="en-US" sz="2400">
                        <a:latin typeface="宋体" panose="02010600030101010101" pitchFamily="2" charset="-122"/>
                        <a:cs typeface="宋体" panose="02010600030101010101" pitchFamily="2" charset="-122"/>
                      </a:endParaRPr>
                    </a:p>
                  </a:txBody>
                  <a:tcPr marL="0" marR="0" marT="27940" marB="0">
                    <a:lnR w="19050">
                      <a:solidFill>
                        <a:srgbClr val="FFFFFF"/>
                      </a:solidFill>
                      <a:prstDash val="solid"/>
                    </a:lnR>
                    <a:solidFill>
                      <a:srgbClr val="F1F1F1"/>
                    </a:solidFill>
                  </a:tcPr>
                </a:tc>
                <a:tc>
                  <a:txBody>
                    <a:bodyPr/>
                    <a:lstStyle/>
                    <a:p>
                      <a:pPr algn="ctr">
                        <a:lnSpc>
                          <a:spcPct val="100000"/>
                        </a:lnSpc>
                        <a:spcBef>
                          <a:spcPts val="220"/>
                        </a:spcBef>
                      </a:pPr>
                      <a:r>
                        <a:rPr sz="2400" dirty="0">
                          <a:solidFill>
                            <a:srgbClr val="404040"/>
                          </a:solidFill>
                        </a:rPr>
                        <a:t>Two days</a:t>
                      </a:r>
                      <a:endParaRPr sz="2400">
                        <a:latin typeface="宋体" panose="02010600030101010101" pitchFamily="2" charset="-122"/>
                        <a:cs typeface="宋体" panose="02010600030101010101" pitchFamily="2" charset="-122"/>
                      </a:endParaRPr>
                    </a:p>
                  </a:txBody>
                  <a:tcPr marL="0" marR="0" marT="27940" marB="0">
                    <a:lnL w="19050">
                      <a:solidFill>
                        <a:srgbClr val="FFFFFF"/>
                      </a:solidFill>
                      <a:prstDash val="solid"/>
                    </a:lnL>
                    <a:solidFill>
                      <a:srgbClr val="F1F1F1"/>
                    </a:solidFill>
                  </a:tcPr>
                </a:tc>
              </a:tr>
              <a:tr h="486410">
                <a:tc>
                  <a:txBody>
                    <a:bodyPr/>
                    <a:lstStyle/>
                    <a:p>
                      <a:pPr algn="ctr">
                        <a:lnSpc>
                          <a:spcPct val="100000"/>
                        </a:lnSpc>
                        <a:spcBef>
                          <a:spcPts val="220"/>
                        </a:spcBef>
                      </a:pPr>
                      <a:r>
                        <a:rPr lang="en-US" sz="2400">
                          <a:latin typeface="宋体" panose="02010600030101010101" pitchFamily="2" charset="-122"/>
                          <a:cs typeface="宋体" panose="02010600030101010101" pitchFamily="2" charset="-122"/>
                        </a:rPr>
                        <a:t>Demand Estimation and Forecast</a:t>
                      </a:r>
                      <a:endParaRPr lang="en-US" sz="2400">
                        <a:latin typeface="宋体" panose="02010600030101010101" pitchFamily="2" charset="-122"/>
                        <a:cs typeface="宋体" panose="02010600030101010101" pitchFamily="2" charset="-122"/>
                      </a:endParaRPr>
                    </a:p>
                  </a:txBody>
                  <a:tcPr marL="0" marR="0" marT="27940" marB="0">
                    <a:lnR w="19050">
                      <a:solidFill>
                        <a:srgbClr val="FFFFFF"/>
                      </a:solidFill>
                      <a:prstDash val="solid"/>
                    </a:lnR>
                  </a:tcPr>
                </a:tc>
                <a:tc>
                  <a:txBody>
                    <a:bodyPr/>
                    <a:lstStyle/>
                    <a:p>
                      <a:pPr algn="ctr">
                        <a:lnSpc>
                          <a:spcPct val="100000"/>
                        </a:lnSpc>
                        <a:spcBef>
                          <a:spcPts val="220"/>
                        </a:spcBef>
                      </a:pPr>
                      <a:r>
                        <a:rPr sz="2400" dirty="0">
                          <a:solidFill>
                            <a:srgbClr val="404040"/>
                          </a:solidFill>
                        </a:rPr>
                        <a:t>Two days</a:t>
                      </a:r>
                      <a:endParaRPr sz="2400">
                        <a:latin typeface="宋体" panose="02010600030101010101" pitchFamily="2" charset="-122"/>
                        <a:cs typeface="宋体" panose="02010600030101010101" pitchFamily="2" charset="-122"/>
                      </a:endParaRPr>
                    </a:p>
                  </a:txBody>
                  <a:tcPr marL="0" marR="0" marT="27940" marB="0">
                    <a:lnL w="19050">
                      <a:solidFill>
                        <a:srgbClr val="FFFFFF"/>
                      </a:solidFill>
                      <a:prstDash val="solid"/>
                    </a:lnL>
                  </a:tcPr>
                </a:tc>
              </a:tr>
              <a:tr h="486410">
                <a:tc>
                  <a:txBody>
                    <a:bodyPr/>
                    <a:lstStyle/>
                    <a:p>
                      <a:pPr algn="ctr">
                        <a:lnSpc>
                          <a:spcPct val="100000"/>
                        </a:lnSpc>
                        <a:spcBef>
                          <a:spcPts val="220"/>
                        </a:spcBef>
                      </a:pPr>
                      <a:r>
                        <a:rPr lang="en-US" sz="2400">
                          <a:latin typeface="宋体" panose="02010600030101010101" pitchFamily="2" charset="-122"/>
                          <a:cs typeface="宋体" panose="02010600030101010101" pitchFamily="2" charset="-122"/>
                        </a:rPr>
                        <a:t>Entrepreneurship, Internal Entrepreneurship and Innovation</a:t>
                      </a:r>
                      <a:endParaRPr lang="en-US" sz="2400">
                        <a:latin typeface="宋体" panose="02010600030101010101" pitchFamily="2" charset="-122"/>
                        <a:cs typeface="宋体" panose="02010600030101010101" pitchFamily="2" charset="-122"/>
                      </a:endParaRPr>
                    </a:p>
                  </a:txBody>
                  <a:tcPr marL="0" marR="0" marT="27940" marB="0">
                    <a:lnR w="19050">
                      <a:solidFill>
                        <a:srgbClr val="FFFFFF"/>
                      </a:solidFill>
                      <a:prstDash val="solid"/>
                    </a:lnR>
                    <a:solidFill>
                      <a:srgbClr val="F1F1F1"/>
                    </a:solidFill>
                  </a:tcPr>
                </a:tc>
                <a:tc>
                  <a:txBody>
                    <a:bodyPr/>
                    <a:lstStyle/>
                    <a:p>
                      <a:pPr algn="ctr">
                        <a:lnSpc>
                          <a:spcPct val="100000"/>
                        </a:lnSpc>
                        <a:spcBef>
                          <a:spcPts val="220"/>
                        </a:spcBef>
                      </a:pPr>
                      <a:r>
                        <a:rPr sz="2400" dirty="0">
                          <a:solidFill>
                            <a:srgbClr val="404040"/>
                          </a:solidFill>
                        </a:rPr>
                        <a:t>Two days</a:t>
                      </a:r>
                      <a:endParaRPr sz="2400">
                        <a:latin typeface="宋体" panose="02010600030101010101" pitchFamily="2" charset="-122"/>
                        <a:cs typeface="宋体" panose="02010600030101010101" pitchFamily="2" charset="-122"/>
                      </a:endParaRPr>
                    </a:p>
                  </a:txBody>
                  <a:tcPr marL="0" marR="0" marT="27940" marB="0">
                    <a:lnL w="19050">
                      <a:solidFill>
                        <a:srgbClr val="FFFFFF"/>
                      </a:solidFill>
                      <a:prstDash val="solid"/>
                    </a:lnL>
                    <a:solidFill>
                      <a:srgbClr val="F1F1F1"/>
                    </a:solidFill>
                  </a:tcPr>
                </a:tc>
              </a:tr>
              <a:tr h="486410">
                <a:tc>
                  <a:txBody>
                    <a:bodyPr/>
                    <a:lstStyle/>
                    <a:p>
                      <a:pPr algn="ctr">
                        <a:lnSpc>
                          <a:spcPct val="100000"/>
                        </a:lnSpc>
                        <a:spcBef>
                          <a:spcPts val="220"/>
                        </a:spcBef>
                      </a:pPr>
                      <a:r>
                        <a:rPr lang="en-US" sz="2400">
                          <a:latin typeface="宋体" panose="02010600030101010101" pitchFamily="2" charset="-122"/>
                          <a:cs typeface="宋体" panose="02010600030101010101" pitchFamily="2" charset="-122"/>
                        </a:rPr>
                        <a:t>Human Resource Management and Development</a:t>
                      </a:r>
                      <a:endParaRPr lang="en-US" sz="2400">
                        <a:latin typeface="宋体" panose="02010600030101010101" pitchFamily="2" charset="-122"/>
                        <a:cs typeface="宋体" panose="02010600030101010101" pitchFamily="2" charset="-122"/>
                      </a:endParaRPr>
                    </a:p>
                  </a:txBody>
                  <a:tcPr marL="0" marR="0" marT="27940" marB="0">
                    <a:lnR w="19050">
                      <a:solidFill>
                        <a:srgbClr val="FFFFFF"/>
                      </a:solidFill>
                      <a:prstDash val="solid"/>
                    </a:lnR>
                  </a:tcPr>
                </a:tc>
                <a:tc>
                  <a:txBody>
                    <a:bodyPr/>
                    <a:lstStyle/>
                    <a:p>
                      <a:pPr algn="ctr">
                        <a:lnSpc>
                          <a:spcPct val="100000"/>
                        </a:lnSpc>
                        <a:spcBef>
                          <a:spcPts val="220"/>
                        </a:spcBef>
                      </a:pPr>
                      <a:r>
                        <a:rPr sz="2400" dirty="0">
                          <a:solidFill>
                            <a:srgbClr val="404040"/>
                          </a:solidFill>
                        </a:rPr>
                        <a:t>Two days</a:t>
                      </a:r>
                      <a:endParaRPr sz="2400">
                        <a:latin typeface="宋体" panose="02010600030101010101" pitchFamily="2" charset="-122"/>
                        <a:cs typeface="宋体" panose="02010600030101010101" pitchFamily="2" charset="-122"/>
                      </a:endParaRPr>
                    </a:p>
                  </a:txBody>
                  <a:tcPr marL="0" marR="0" marT="27940" marB="0">
                    <a:lnL w="19050">
                      <a:solidFill>
                        <a:srgbClr val="FFFFFF"/>
                      </a:solidFill>
                      <a:prstDash val="solid"/>
                    </a:lnL>
                  </a:tcPr>
                </a:tc>
              </a:tr>
              <a:tr h="486410">
                <a:tc>
                  <a:txBody>
                    <a:bodyPr/>
                    <a:lstStyle/>
                    <a:p>
                      <a:pPr algn="ctr">
                        <a:lnSpc>
                          <a:spcPct val="100000"/>
                        </a:lnSpc>
                        <a:spcBef>
                          <a:spcPts val="220"/>
                        </a:spcBef>
                      </a:pPr>
                      <a:r>
                        <a:rPr lang="en-US" sz="2400">
                          <a:latin typeface="宋体" panose="02010600030101010101" pitchFamily="2" charset="-122"/>
                          <a:cs typeface="宋体" panose="02010600030101010101" pitchFamily="2" charset="-122"/>
                        </a:rPr>
                        <a:t>Service Excellence</a:t>
                      </a:r>
                      <a:endParaRPr lang="en-US" sz="2400">
                        <a:latin typeface="宋体" panose="02010600030101010101" pitchFamily="2" charset="-122"/>
                        <a:cs typeface="宋体" panose="02010600030101010101" pitchFamily="2" charset="-122"/>
                      </a:endParaRPr>
                    </a:p>
                  </a:txBody>
                  <a:tcPr marL="0" marR="0" marT="27940" marB="0">
                    <a:lnR w="19050">
                      <a:solidFill>
                        <a:srgbClr val="FFFFFF"/>
                      </a:solidFill>
                      <a:prstDash val="solid"/>
                    </a:lnR>
                    <a:lnB w="19050">
                      <a:solidFill>
                        <a:srgbClr val="E19A9A"/>
                      </a:solidFill>
                      <a:prstDash val="solid"/>
                    </a:lnB>
                    <a:solidFill>
                      <a:srgbClr val="F1F1F1"/>
                    </a:solidFill>
                  </a:tcPr>
                </a:tc>
                <a:tc>
                  <a:txBody>
                    <a:bodyPr/>
                    <a:lstStyle/>
                    <a:p>
                      <a:pPr algn="ctr">
                        <a:lnSpc>
                          <a:spcPct val="100000"/>
                        </a:lnSpc>
                        <a:spcBef>
                          <a:spcPts val="220"/>
                        </a:spcBef>
                      </a:pPr>
                      <a:r>
                        <a:rPr sz="2400" dirty="0">
                          <a:solidFill>
                            <a:srgbClr val="404040"/>
                          </a:solidFill>
                        </a:rPr>
                        <a:t>Two days</a:t>
                      </a:r>
                      <a:endParaRPr sz="2400">
                        <a:latin typeface="宋体" panose="02010600030101010101" pitchFamily="2" charset="-122"/>
                        <a:cs typeface="宋体" panose="02010600030101010101" pitchFamily="2" charset="-122"/>
                      </a:endParaRPr>
                    </a:p>
                  </a:txBody>
                  <a:tcPr marL="0" marR="0" marT="27940" marB="0">
                    <a:lnL w="19050">
                      <a:solidFill>
                        <a:srgbClr val="FFFFFF"/>
                      </a:solidFill>
                      <a:prstDash val="solid"/>
                    </a:lnL>
                    <a:lnB w="19050">
                      <a:solidFill>
                        <a:srgbClr val="E19A9A"/>
                      </a:solidFill>
                      <a:prstDash val="solid"/>
                    </a:lnB>
                    <a:solidFill>
                      <a:srgbClr val="F1F1F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3785" y="514350"/>
            <a:ext cx="4307840" cy="381635"/>
          </a:xfrm>
          <a:prstGeom prst="rect">
            <a:avLst/>
          </a:prstGeom>
        </p:spPr>
        <p:txBody>
          <a:bodyPr vert="horz" wrap="square" lIns="0" tIns="12700" rIns="0" bIns="0" rtlCol="0">
            <a:spAutoFit/>
          </a:bodyPr>
          <a:lstStyle/>
          <a:p>
            <a:pPr marL="12700">
              <a:lnSpc>
                <a:spcPct val="100000"/>
              </a:lnSpc>
              <a:spcBef>
                <a:spcPts val="100"/>
              </a:spcBef>
            </a:pPr>
            <a:r>
              <a:rPr lang="en-US" sz="2400" b="1" kern="1200" dirty="0">
                <a:latin typeface="微软雅黑" panose="020B0503020204020204" charset="-122"/>
                <a:ea typeface="微软雅黑" panose="020B0503020204020204" charset="-122"/>
                <a:cs typeface="+mn-cs"/>
              </a:rPr>
              <a:t>Consulting Center</a:t>
            </a:r>
            <a:endParaRPr lang="en-US" sz="2400" b="1" kern="1200" dirty="0">
              <a:latin typeface="微软雅黑" panose="020B0503020204020204" charset="-122"/>
              <a:ea typeface="微软雅黑" panose="020B0503020204020204" charset="-122"/>
              <a:cs typeface="+mn-cs"/>
            </a:endParaRPr>
          </a:p>
        </p:txBody>
      </p:sp>
      <p:sp>
        <p:nvSpPr>
          <p:cNvPr id="3" name="object 3"/>
          <p:cNvSpPr txBox="1"/>
          <p:nvPr/>
        </p:nvSpPr>
        <p:spPr>
          <a:xfrm>
            <a:off x="3712845" y="1891664"/>
            <a:ext cx="3663315" cy="2806065"/>
          </a:xfrm>
          <a:prstGeom prst="rect">
            <a:avLst/>
          </a:prstGeom>
        </p:spPr>
        <p:txBody>
          <a:bodyPr vert="horz" wrap="square" lIns="0" tIns="13335" rIns="0" bIns="0" rtlCol="0">
            <a:spAutoFit/>
          </a:bodyPr>
          <a:lstStyle/>
          <a:p>
            <a:pPr marL="355600" indent="-342900">
              <a:lnSpc>
                <a:spcPct val="100000"/>
              </a:lnSpc>
              <a:spcBef>
                <a:spcPts val="105"/>
              </a:spcBef>
              <a:buFont typeface="Arial" panose="020B0604020202020204"/>
              <a:buChar char="•"/>
              <a:tabLst>
                <a:tab pos="354965" algn="l"/>
                <a:tab pos="355600" algn="l"/>
              </a:tabLst>
            </a:pPr>
            <a:r>
              <a:rPr sz="2000" spc="-15" dirty="0">
                <a:latin typeface="Calibri" panose="020F0502020204030204"/>
                <a:cs typeface="Calibri" panose="020F0502020204030204"/>
              </a:rPr>
              <a:t>Data </a:t>
            </a:r>
            <a:r>
              <a:rPr sz="2000" spc="-10" dirty="0">
                <a:latin typeface="Calibri" panose="020F0502020204030204"/>
                <a:cs typeface="Calibri" panose="020F0502020204030204"/>
              </a:rPr>
              <a:t>Science&amp;Data</a:t>
            </a:r>
            <a:r>
              <a:rPr sz="2000" dirty="0">
                <a:latin typeface="Calibri" panose="020F0502020204030204"/>
                <a:cs typeface="Calibri" panose="020F0502020204030204"/>
              </a:rPr>
              <a:t> </a:t>
            </a:r>
            <a:r>
              <a:rPr sz="2000" spc="-10" dirty="0">
                <a:latin typeface="Calibri" panose="020F0502020204030204"/>
                <a:cs typeface="Calibri" panose="020F0502020204030204"/>
              </a:rPr>
              <a:t>Analysis</a:t>
            </a:r>
            <a:endParaRPr sz="2000">
              <a:latin typeface="Calibri" panose="020F0502020204030204"/>
              <a:cs typeface="Calibri" panose="020F0502020204030204"/>
            </a:endParaRPr>
          </a:p>
          <a:p>
            <a:pPr>
              <a:lnSpc>
                <a:spcPct val="100000"/>
              </a:lnSpc>
              <a:spcBef>
                <a:spcPts val="40"/>
              </a:spcBef>
            </a:pPr>
            <a:endParaRPr sz="2000">
              <a:latin typeface="Times New Roman" panose="02020603050405020304"/>
              <a:cs typeface="Times New Roman" panose="02020603050405020304"/>
            </a:endParaRPr>
          </a:p>
          <a:p>
            <a:pPr marL="355600" indent="-342900">
              <a:lnSpc>
                <a:spcPct val="100000"/>
              </a:lnSpc>
              <a:buFont typeface="Arial" panose="020B0604020202020204"/>
              <a:buChar char="•"/>
              <a:tabLst>
                <a:tab pos="354965" algn="l"/>
                <a:tab pos="355600" algn="l"/>
              </a:tabLst>
            </a:pPr>
            <a:r>
              <a:rPr sz="2000" dirty="0">
                <a:latin typeface="Calibri" panose="020F0502020204030204"/>
                <a:cs typeface="Calibri" panose="020F0502020204030204"/>
              </a:rPr>
              <a:t>VR</a:t>
            </a:r>
            <a:r>
              <a:rPr sz="2000" spc="-100" dirty="0">
                <a:latin typeface="Calibri" panose="020F0502020204030204"/>
                <a:cs typeface="Calibri" panose="020F0502020204030204"/>
              </a:rPr>
              <a:t> </a:t>
            </a:r>
            <a:r>
              <a:rPr sz="2000" spc="-5" dirty="0">
                <a:latin typeface="Calibri" panose="020F0502020204030204"/>
                <a:cs typeface="Calibri" panose="020F0502020204030204"/>
              </a:rPr>
              <a:t>lab</a:t>
            </a:r>
            <a:endParaRPr sz="2000">
              <a:latin typeface="Calibri" panose="020F0502020204030204"/>
              <a:cs typeface="Calibri" panose="020F0502020204030204"/>
            </a:endParaRPr>
          </a:p>
          <a:p>
            <a:pPr>
              <a:lnSpc>
                <a:spcPct val="100000"/>
              </a:lnSpc>
              <a:spcBef>
                <a:spcPts val="40"/>
              </a:spcBef>
            </a:pPr>
            <a:endParaRPr sz="2000">
              <a:latin typeface="Times New Roman" panose="02020603050405020304"/>
              <a:cs typeface="Times New Roman" panose="02020603050405020304"/>
            </a:endParaRPr>
          </a:p>
          <a:p>
            <a:pPr marL="355600" indent="-342900">
              <a:lnSpc>
                <a:spcPct val="100000"/>
              </a:lnSpc>
              <a:buFont typeface="Arial" panose="020B0604020202020204"/>
              <a:buChar char="•"/>
              <a:tabLst>
                <a:tab pos="354965" algn="l"/>
                <a:tab pos="355600" algn="l"/>
              </a:tabLst>
            </a:pPr>
            <a:r>
              <a:rPr sz="2000" spc="-5" dirty="0">
                <a:latin typeface="Calibri" panose="020F0502020204030204"/>
                <a:cs typeface="Calibri" panose="020F0502020204030204"/>
              </a:rPr>
              <a:t>Business</a:t>
            </a:r>
            <a:r>
              <a:rPr sz="2000" spc="-15" dirty="0">
                <a:latin typeface="Calibri" panose="020F0502020204030204"/>
                <a:cs typeface="Calibri" panose="020F0502020204030204"/>
              </a:rPr>
              <a:t> </a:t>
            </a:r>
            <a:r>
              <a:rPr sz="2000" spc="-5" dirty="0">
                <a:latin typeface="Calibri" panose="020F0502020204030204"/>
                <a:cs typeface="Calibri" panose="020F0502020204030204"/>
              </a:rPr>
              <a:t>Consulting</a:t>
            </a:r>
            <a:endParaRPr sz="2000">
              <a:latin typeface="Calibri" panose="020F0502020204030204"/>
              <a:cs typeface="Calibri" panose="020F0502020204030204"/>
            </a:endParaRPr>
          </a:p>
          <a:p>
            <a:pPr>
              <a:lnSpc>
                <a:spcPct val="100000"/>
              </a:lnSpc>
              <a:spcBef>
                <a:spcPts val="40"/>
              </a:spcBef>
            </a:pPr>
            <a:endParaRPr sz="2000">
              <a:latin typeface="Times New Roman" panose="02020603050405020304"/>
              <a:cs typeface="Times New Roman" panose="02020603050405020304"/>
            </a:endParaRPr>
          </a:p>
          <a:p>
            <a:pPr marL="355600" marR="5080" indent="-342900">
              <a:lnSpc>
                <a:spcPct val="100000"/>
              </a:lnSpc>
              <a:buFont typeface="Arial" panose="020B0604020202020204"/>
              <a:buChar char="•"/>
              <a:tabLst>
                <a:tab pos="354965" algn="l"/>
                <a:tab pos="355600" algn="l"/>
              </a:tabLst>
            </a:pPr>
            <a:r>
              <a:rPr sz="2000" spc="-5" dirty="0">
                <a:latin typeface="Calibri" panose="020F0502020204030204"/>
                <a:cs typeface="Calibri" panose="020F0502020204030204"/>
              </a:rPr>
              <a:t>Balanced </a:t>
            </a:r>
            <a:r>
              <a:rPr sz="2000" spc="-15" dirty="0">
                <a:latin typeface="Calibri" panose="020F0502020204030204"/>
                <a:cs typeface="Calibri" panose="020F0502020204030204"/>
              </a:rPr>
              <a:t>Score </a:t>
            </a:r>
            <a:r>
              <a:rPr sz="2000" spc="-10" dirty="0">
                <a:latin typeface="Calibri" panose="020F0502020204030204"/>
                <a:cs typeface="Calibri" panose="020F0502020204030204"/>
              </a:rPr>
              <a:t>Card </a:t>
            </a:r>
            <a:r>
              <a:rPr sz="2000" dirty="0">
                <a:latin typeface="Calibri" panose="020F0502020204030204"/>
                <a:cs typeface="Calibri" panose="020F0502020204030204"/>
              </a:rPr>
              <a:t>&amp; </a:t>
            </a:r>
            <a:r>
              <a:rPr sz="2000" spc="-5" dirty="0">
                <a:latin typeface="Calibri" panose="020F0502020204030204"/>
                <a:cs typeface="Calibri" panose="020F0502020204030204"/>
              </a:rPr>
              <a:t>Financial  Consulting</a:t>
            </a:r>
            <a:endParaRPr sz="2000">
              <a:latin typeface="Calibri" panose="020F0502020204030204"/>
              <a:cs typeface="Calibri" panose="020F0502020204030204"/>
            </a:endParaRPr>
          </a:p>
          <a:p>
            <a:pPr marL="341630">
              <a:lnSpc>
                <a:spcPct val="100000"/>
              </a:lnSpc>
              <a:spcBef>
                <a:spcPts val="60"/>
              </a:spcBef>
            </a:pPr>
            <a:endParaRPr sz="2000">
              <a:latin typeface="宋体" panose="02010600030101010101" pitchFamily="2" charset="-122"/>
              <a:cs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TABLE_BEAUTIFY" val="smartTable{79ce7ef5-7b28-4a74-a16e-28662351b93f}"/>
</p:tagLst>
</file>

<file path=ppt/tags/tag2.xml><?xml version="1.0" encoding="utf-8"?>
<p:tagLst xmlns:p="http://schemas.openxmlformats.org/presentationml/2006/main">
  <p:tag name="KSO_WM_UNIT_TABLE_BEAUTIFY" val="smartTable{451e8216-d6dd-473f-a4c5-b07c224b5fc7}"/>
  <p:tag name="TABLE_SKINIDX" val="1"/>
  <p:tag name="TABLE_ENCOLOR" val="#F38636"/>
</p:tagLst>
</file>

<file path=ppt/tags/tag3.xml><?xml version="1.0" encoding="utf-8"?>
<p:tagLst xmlns:p="http://schemas.openxmlformats.org/presentationml/2006/main">
  <p:tag name="KSO_WM_UNIT_TABLE_BEAUTIFY" val="smartTable{6871539a-1f06-433b-bee9-ef06b4d90573}"/>
</p:tagLst>
</file>

<file path=ppt/tags/tag4.xml><?xml version="1.0" encoding="utf-8"?>
<p:tagLst xmlns:p="http://schemas.openxmlformats.org/presentationml/2006/main">
  <p:tag name="KSO_WM_UNIT_PLACING_PICTURE_USER_VIEWPORT" val="{&quot;height&quot;:8908.7999999999993,&quot;width&quot;:4382.3999999999996}"/>
</p:tagLst>
</file>

<file path=ppt/tags/tag5.xml><?xml version="1.0" encoding="utf-8"?>
<p:tagLst xmlns:p="http://schemas.openxmlformats.org/presentationml/2006/main">
  <p:tag name="KSO_WM_UNIT_TABLE_BEAUTIFY" val="smartTable{f5910ccf-d7d8-4b09-99fa-5bb42ebda378}"/>
  <p:tag name="TABLE_EMPHASIZE_COLOR" val="8684935"/>
  <p:tag name="TABLE_SKINIDX" val="-1"/>
  <p:tag name="TABLE_COLORIDX" val="l"/>
</p:tagLst>
</file>

<file path=ppt/tags/tag6.xml><?xml version="1.0" encoding="utf-8"?>
<p:tagLst xmlns:p="http://schemas.openxmlformats.org/presentationml/2006/main">
  <p:tag name="REFSHAPE" val="542384588"/>
  <p:tag name="KSO_WM_UNIT_PLACING_PICTURE_USER_VIEWPORT" val="{&quot;height&quot;:6221,&quot;width&quot;:8294}"/>
</p:tagLst>
</file>

<file path=ppt/tags/tag7.xml><?xml version="1.0" encoding="utf-8"?>
<p:tagLst xmlns:p="http://schemas.openxmlformats.org/presentationml/2006/main">
  <p:tag name="KSO_WM_UNIT_PLACING_PICTURE_USER_VIEWPORT" val="{&quot;height&quot;:2577.5999999999999,&quot;width&quot;:3861.59999999999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15240</Words>
  <Application>WPS 演示</Application>
  <PresentationFormat>On-screen Show (4:3)</PresentationFormat>
  <Paragraphs>470</Paragraphs>
  <Slides>22</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Calibri</vt:lpstr>
      <vt:lpstr>微软雅黑</vt:lpstr>
      <vt:lpstr>Times New Roman</vt:lpstr>
      <vt:lpstr>Arial</vt:lpstr>
      <vt:lpstr>Calibri</vt:lpstr>
      <vt:lpstr>Arial Unicode MS</vt:lpstr>
      <vt:lpstr>Frutiger LT Std 45 Light</vt:lpstr>
      <vt:lpstr>Segoe Print</vt:lpstr>
      <vt:lpstr>Wingdings</vt:lpstr>
      <vt:lpstr>Wingdings</vt:lpstr>
      <vt:lpstr>Times New Roman</vt:lpstr>
      <vt:lpstr>Verdana</vt:lpstr>
      <vt:lpstr>Verdana</vt:lpstr>
      <vt:lpstr>Office Theme</vt:lpstr>
      <vt:lpstr>PowerPoint 演示文稿</vt:lpstr>
      <vt:lpstr>1.	Summary </vt:lpstr>
      <vt:lpstr>Historically China attaches much importance to education and education is one of the most active areas of spending for an average Chinese household. To meet the Chinese people's growing demand for education, we believe that educational programs from advanced nations such as Finland, the US and Singapore have a big potential in China, particularly when they are adapted to the individual needs of Chinese. </vt:lpstr>
      <vt:lpstr>PowerPoint 演示文稿</vt:lpstr>
      <vt:lpstr>NHC Education Center： Core products and services     </vt:lpstr>
      <vt:lpstr>2+2 Bachelor Program - Finnish Foundation Module</vt:lpstr>
      <vt:lpstr>EMBA</vt:lpstr>
      <vt:lpstr>EDP</vt:lpstr>
      <vt:lpstr>Consulting Center</vt:lpstr>
      <vt:lpstr>PowerPoint 演示文稿</vt:lpstr>
      <vt:lpstr>PowerPoint 演示文稿</vt:lpstr>
      <vt:lpstr>PowerPoint 演示文稿</vt:lpstr>
      <vt:lpstr>PowerPoint 演示文稿</vt:lpstr>
      <vt:lpstr>Financial forecast（Million yuan）</vt:lpstr>
      <vt:lpstr>PowerPoint 演示文稿</vt:lpstr>
      <vt:lpstr>Investment Stategy</vt:lpstr>
      <vt:lpstr>Our partners</vt:lpstr>
      <vt:lpstr>Our Partners and Customers</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15</cp:lastModifiedBy>
  <cp:revision>36</cp:revision>
  <dcterms:created xsi:type="dcterms:W3CDTF">2020-03-27T05:23:00Z</dcterms:created>
  <dcterms:modified xsi:type="dcterms:W3CDTF">2020-04-23T01:21:35Z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2020-03-27T00:00:00Z</vt:filetime>
  </property>
  <property fmtid="{D5CDD505-2E9C-101B-9397-08002B2CF9AE}" pid="3" name="Creator">
    <vt:lpwstr>WPS 演示</vt:lpwstr>
  </property>
  <property fmtid="{D5CDD505-2E9C-101B-9397-08002B2CF9AE}" pid="4" name="LastSaved">
    <vt:filetime>2020-03-27T00:00:00Z</vt:filetime>
  </property>
  <property fmtid="{D5CDD505-2E9C-101B-9397-08002B2CF9AE}" pid="5" name="KSOProductBuildVer">
    <vt:lpwstr>2052-11.1.0.9584</vt:lpwstr>
  </property>
</Properties>
</file>