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60" r:id="rId3"/>
    <p:sldId id="806" r:id="rId5"/>
    <p:sldId id="757" r:id="rId6"/>
    <p:sldId id="758" r:id="rId7"/>
    <p:sldId id="759" r:id="rId8"/>
    <p:sldId id="807" r:id="rId9"/>
    <p:sldId id="808" r:id="rId10"/>
    <p:sldId id="809" r:id="rId11"/>
    <p:sldId id="810" r:id="rId12"/>
    <p:sldId id="747" r:id="rId13"/>
    <p:sldId id="794" r:id="rId14"/>
    <p:sldId id="773" r:id="rId15"/>
    <p:sldId id="733" r:id="rId16"/>
    <p:sldId id="760" r:id="rId17"/>
    <p:sldId id="782" r:id="rId18"/>
    <p:sldId id="761" r:id="rId19"/>
    <p:sldId id="720" r:id="rId20"/>
    <p:sldId id="827" r:id="rId21"/>
    <p:sldId id="790" r:id="rId22"/>
    <p:sldId id="812" r:id="rId23"/>
    <p:sldId id="703" r:id="rId24"/>
    <p:sldId id="606" r:id="rId25"/>
  </p:sldIdLst>
  <p:sldSz cx="12192000" cy="6858000"/>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A9800"/>
    <a:srgbClr val="FF9393"/>
    <a:srgbClr val="FF4F4F"/>
    <a:srgbClr val="FF2525"/>
    <a:srgbClr val="FE0000"/>
    <a:srgbClr val="DE0000"/>
    <a:srgbClr val="00B0F0"/>
    <a:srgbClr val="00A4DE"/>
    <a:srgbClr val="B50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9477" autoAdjust="0"/>
  </p:normalViewPr>
  <p:slideViewPr>
    <p:cSldViewPr showGuides="1">
      <p:cViewPr>
        <p:scale>
          <a:sx n="84" d="100"/>
          <a:sy n="84" d="100"/>
        </p:scale>
        <p:origin x="-54" y="390"/>
      </p:cViewPr>
      <p:guideLst>
        <p:guide orient="horz" pos="2214"/>
        <p:guide pos="3689"/>
        <p:guide pos="387"/>
        <p:guide pos="741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2574" y="-90"/>
      </p:cViewPr>
      <p:guideLst>
        <p:guide orient="horz" pos="2952"/>
        <p:guide pos="207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964706-52F4-4F47-A914-30601E7F149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F0560-7FD7-413B-8FEE-0FC1B44CEF1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410A-F33F-4AB4-852F-D1CE6502B2C4}"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A3FDB-E1FF-41D5-9DDE-74331BAB0AA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AA3FDB-E1FF-41D5-9DDE-74331BAB0AAA}"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矩形 6"/>
          <p:cNvSpPr/>
          <p:nvPr userDrawn="1"/>
        </p:nvSpPr>
        <p:spPr>
          <a:xfrm>
            <a:off x="0" y="1124744"/>
            <a:ext cx="12192000" cy="7200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user\Desktop\文件\魏氏教育.jpg魏氏教育"/>
          <p:cNvPicPr>
            <a:picLocks noChangeAspect="1"/>
          </p:cNvPicPr>
          <p:nvPr userDrawn="1"/>
        </p:nvPicPr>
        <p:blipFill>
          <a:blip r:embed="rId2"/>
          <a:srcRect/>
          <a:stretch>
            <a:fillRect/>
          </a:stretch>
        </p:blipFill>
        <p:spPr>
          <a:xfrm>
            <a:off x="106680" y="524510"/>
            <a:ext cx="1847850" cy="4292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12.jpe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hyperlink" Target="http://www.haaga-helia.fi/en/frontpage" TargetMode="Externa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tags" Target="../tags/tag9.xml"/><Relationship Id="rId2" Type="http://schemas.openxmlformats.org/officeDocument/2006/relationships/image" Target="../media/image22.jpeg"/><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emf"/><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4.jpeg"/><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mailto:edwinngoi@ngoihealth.s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224790" y="2557780"/>
            <a:ext cx="9949180" cy="2177415"/>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将北欧与高端医疗生态系统导入中国</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402205" y="4214495"/>
            <a:ext cx="7351395" cy="1476375"/>
          </a:xfrm>
          <a:prstGeom prst="rect">
            <a:avLst/>
          </a:prstGeom>
          <a:noFill/>
        </p:spPr>
        <p:txBody>
          <a:bodyPr wrap="square" rtlCol="0">
            <a:spAutoFit/>
          </a:bodyPr>
          <a:lstStyle/>
          <a:p>
            <a:pPr algn="ctr"/>
            <a:r>
              <a:rPr lang="zh-CN" altLang="en-US" sz="5400" b="1" dirty="0" smtClean="0">
                <a:solidFill>
                  <a:schemeClr val="tx1"/>
                </a:solidFill>
                <a:latin typeface="宋体" panose="02010600030101010101" pitchFamily="2" charset="-122"/>
                <a:ea typeface="宋体" panose="02010600030101010101" pitchFamily="2" charset="-122"/>
                <a:cs typeface="华文隶书" panose="02010800040101010101" charset="-122"/>
              </a:rPr>
              <a:t>魏氏教育中心</a:t>
            </a:r>
            <a:endParaRPr lang="zh-CN" altLang="en-US" sz="5400" b="1" dirty="0" smtClean="0">
              <a:solidFill>
                <a:schemeClr val="tx1"/>
              </a:solidFill>
              <a:latin typeface="宋体" panose="02010600030101010101" pitchFamily="2" charset="-122"/>
              <a:ea typeface="宋体" panose="02010600030101010101" pitchFamily="2" charset="-122"/>
              <a:cs typeface="华文隶书" panose="02010800040101010101" charset="-122"/>
            </a:endParaRPr>
          </a:p>
          <a:p>
            <a:pPr algn="ctr"/>
            <a:r>
              <a:rPr lang="en-US" altLang="zh-CN" sz="3600" b="1" dirty="0" smtClean="0">
                <a:solidFill>
                  <a:schemeClr val="tx1"/>
                </a:solidFill>
                <a:latin typeface="宋体" panose="02010600030101010101" pitchFamily="2" charset="-122"/>
                <a:ea typeface="宋体" panose="02010600030101010101" pitchFamily="2" charset="-122"/>
                <a:cs typeface="华文隶书" panose="02010800040101010101" charset="-122"/>
              </a:rPr>
              <a:t>NHC Education Center</a:t>
            </a:r>
            <a:endParaRPr lang="en-US" altLang="zh-CN" sz="3600" b="1" dirty="0" smtClean="0">
              <a:solidFill>
                <a:schemeClr val="tx1"/>
              </a:solidFill>
              <a:latin typeface="宋体" panose="02010600030101010101" pitchFamily="2" charset="-122"/>
              <a:ea typeface="宋体" panose="02010600030101010101" pitchFamily="2" charset="-122"/>
              <a:cs typeface="华文隶书" panose="02010800040101010101" charset="-122"/>
            </a:endParaRPr>
          </a:p>
        </p:txBody>
      </p:sp>
      <p:sp>
        <p:nvSpPr>
          <p:cNvPr id="3" name="文本框 2"/>
          <p:cNvSpPr txBox="1"/>
          <p:nvPr/>
        </p:nvSpPr>
        <p:spPr>
          <a:xfrm>
            <a:off x="1462405" y="6312535"/>
            <a:ext cx="1217930" cy="368300"/>
          </a:xfrm>
          <a:prstGeom prst="rect">
            <a:avLst/>
          </a:prstGeom>
          <a:noFill/>
        </p:spPr>
        <p:txBody>
          <a:bodyPr wrap="none" rtlCol="0">
            <a:spAutoFit/>
          </a:bodyPr>
          <a:p>
            <a:r>
              <a:rPr lang="en-US" altLang="zh-CN"/>
              <a:t>2020</a:t>
            </a:r>
            <a:r>
              <a:rPr lang="zh-CN" altLang="en-US"/>
              <a:t>年</a:t>
            </a:r>
            <a:r>
              <a:rPr lang="en-US" altLang="zh-CN"/>
              <a:t>5</a:t>
            </a:r>
            <a:r>
              <a:rPr lang="zh-CN" altLang="en-US"/>
              <a:t>月</a:t>
            </a:r>
            <a:endParaRPr lang="zh-CN" altLang="en-US"/>
          </a:p>
        </p:txBody>
      </p:sp>
      <p:pic>
        <p:nvPicPr>
          <p:cNvPr id="5" name="图片 4"/>
          <p:cNvPicPr>
            <a:picLocks noChangeAspect="1"/>
          </p:cNvPicPr>
          <p:nvPr/>
        </p:nvPicPr>
        <p:blipFill>
          <a:blip r:embed="rId1"/>
          <a:srcRect l="747" t="21458" r="1281" b="14074"/>
          <a:stretch>
            <a:fillRect/>
          </a:stretch>
        </p:blipFill>
        <p:spPr>
          <a:xfrm>
            <a:off x="-38100" y="-635"/>
            <a:ext cx="12232640" cy="3971925"/>
          </a:xfrm>
          <a:prstGeom prst="rect">
            <a:avLst/>
          </a:prstGeom>
        </p:spPr>
      </p:pic>
      <p:sp>
        <p:nvSpPr>
          <p:cNvPr id="2" name="文本框 1"/>
          <p:cNvSpPr txBox="1"/>
          <p:nvPr/>
        </p:nvSpPr>
        <p:spPr>
          <a:xfrm>
            <a:off x="7798435" y="6312535"/>
            <a:ext cx="1325880" cy="368300"/>
          </a:xfrm>
          <a:prstGeom prst="rect">
            <a:avLst/>
          </a:prstGeom>
          <a:noFill/>
        </p:spPr>
        <p:txBody>
          <a:bodyPr wrap="none" rtlCol="0">
            <a:spAutoFit/>
          </a:bodyPr>
          <a:p>
            <a:r>
              <a:rPr lang="zh-CN" altLang="en-US"/>
              <a:t>商业计划书</a:t>
            </a:r>
            <a:endParaRPr lang="zh-CN" altLang="en-US"/>
          </a:p>
        </p:txBody>
      </p:sp>
      <p:pic>
        <p:nvPicPr>
          <p:cNvPr id="4" name="图片 3" descr="C:\Users\user\Desktop\文件\魏氏教育.jpg魏氏教育"/>
          <p:cNvPicPr>
            <a:picLocks noChangeAspect="1"/>
          </p:cNvPicPr>
          <p:nvPr/>
        </p:nvPicPr>
        <p:blipFill>
          <a:blip r:embed="rId2"/>
          <a:srcRect/>
          <a:stretch>
            <a:fillRect/>
          </a:stretch>
        </p:blipFill>
        <p:spPr>
          <a:xfrm>
            <a:off x="10175240" y="6251575"/>
            <a:ext cx="1847850" cy="4292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162555" y="1880268"/>
            <a:ext cx="4044600" cy="2933597"/>
            <a:chOff x="1662113" y="2627638"/>
            <a:chExt cx="3057525" cy="2217660"/>
          </a:xfrm>
          <a:solidFill>
            <a:schemeClr val="tx1">
              <a:lumMod val="50000"/>
              <a:lumOff val="50000"/>
            </a:schemeClr>
          </a:solidFill>
          <a:effectLst>
            <a:outerShdw blurRad="76200" dir="18900000" sy="23000" kx="-1200000" algn="bl" rotWithShape="0">
              <a:prstClr val="black">
                <a:alpha val="20000"/>
              </a:prstClr>
            </a:outerShdw>
          </a:effectLst>
        </p:grpSpPr>
        <p:sp>
          <p:nvSpPr>
            <p:cNvPr id="3" name="Freeform 7"/>
            <p:cNvSpPr/>
            <p:nvPr/>
          </p:nvSpPr>
          <p:spPr bwMode="auto">
            <a:xfrm>
              <a:off x="1662113" y="3197473"/>
              <a:ext cx="1533525" cy="1647825"/>
            </a:xfrm>
            <a:custGeom>
              <a:avLst/>
              <a:gdLst/>
              <a:ahLst/>
              <a:cxnLst>
                <a:cxn ang="0">
                  <a:pos x="0" y="37"/>
                </a:cxn>
                <a:cxn ang="0">
                  <a:pos x="161" y="173"/>
                </a:cxn>
                <a:cxn ang="0">
                  <a:pos x="160" y="104"/>
                </a:cxn>
                <a:cxn ang="0">
                  <a:pos x="36" y="0"/>
                </a:cxn>
                <a:cxn ang="0">
                  <a:pos x="0" y="37"/>
                </a:cxn>
              </a:cxnLst>
              <a:rect l="0" t="0" r="r" b="b"/>
              <a:pathLst>
                <a:path w="161" h="173">
                  <a:moveTo>
                    <a:pt x="0" y="37"/>
                  </a:moveTo>
                  <a:lnTo>
                    <a:pt x="161" y="173"/>
                  </a:lnTo>
                  <a:lnTo>
                    <a:pt x="160" y="104"/>
                  </a:lnTo>
                  <a:lnTo>
                    <a:pt x="36" y="0"/>
                  </a:lnTo>
                  <a:lnTo>
                    <a:pt x="0" y="37"/>
                  </a:lnTo>
                  <a:close/>
                </a:path>
              </a:pathLst>
            </a:custGeom>
            <a:solidFill>
              <a:schemeClr val="accent4">
                <a:lumMod val="40000"/>
                <a:lumOff val="60000"/>
              </a:schemeClr>
            </a:solidFill>
            <a:ln w="12700" algn="ctr">
              <a:solidFill>
                <a:schemeClr val="bg1">
                  <a:lumMod val="95000"/>
                </a:schemeClr>
              </a:solidFill>
              <a:miter lim="800000"/>
            </a:ln>
            <a:effectLst/>
          </p:spPr>
          <p:txBody>
            <a:bodyPr wrap="none" anchor="ctr"/>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pitchFamily="34" charset="-122"/>
              </a:endParaRPr>
            </a:p>
          </p:txBody>
        </p:sp>
        <p:sp>
          <p:nvSpPr>
            <p:cNvPr id="33" name="Freeform 8"/>
            <p:cNvSpPr/>
            <p:nvPr/>
          </p:nvSpPr>
          <p:spPr bwMode="auto">
            <a:xfrm>
              <a:off x="3195638" y="3197473"/>
              <a:ext cx="1524000" cy="1647825"/>
            </a:xfrm>
            <a:custGeom>
              <a:avLst/>
              <a:gdLst/>
              <a:ahLst/>
              <a:cxnLst>
                <a:cxn ang="0">
                  <a:pos x="160" y="37"/>
                </a:cxn>
                <a:cxn ang="0">
                  <a:pos x="0" y="173"/>
                </a:cxn>
                <a:cxn ang="0">
                  <a:pos x="0" y="104"/>
                </a:cxn>
                <a:cxn ang="0">
                  <a:pos x="124" y="0"/>
                </a:cxn>
                <a:cxn ang="0">
                  <a:pos x="160" y="37"/>
                </a:cxn>
              </a:cxnLst>
              <a:rect l="0" t="0" r="r" b="b"/>
              <a:pathLst>
                <a:path w="160" h="173">
                  <a:moveTo>
                    <a:pt x="160" y="37"/>
                  </a:moveTo>
                  <a:lnTo>
                    <a:pt x="0" y="173"/>
                  </a:lnTo>
                  <a:lnTo>
                    <a:pt x="0" y="104"/>
                  </a:lnTo>
                  <a:lnTo>
                    <a:pt x="124" y="0"/>
                  </a:lnTo>
                  <a:lnTo>
                    <a:pt x="160" y="37"/>
                  </a:lnTo>
                  <a:close/>
                </a:path>
              </a:pathLst>
            </a:custGeom>
            <a:solidFill>
              <a:schemeClr val="accent4">
                <a:lumMod val="40000"/>
                <a:lumOff val="60000"/>
              </a:schemeClr>
            </a:solidFill>
            <a:ln w="12700" algn="ctr">
              <a:solidFill>
                <a:schemeClr val="bg1">
                  <a:lumMod val="95000"/>
                </a:schemeClr>
              </a:solidFill>
              <a:miter lim="800000"/>
            </a:ln>
            <a:effectLst/>
            <a:scene3d>
              <a:camera prst="orthographicFront"/>
              <a:lightRig rig="flat" dir="t">
                <a:rot lat="0" lon="0" rev="4200000"/>
              </a:lightRig>
            </a:scene3d>
            <a:sp3d>
              <a:bevelT prst="relaxedInset"/>
            </a:sp3d>
          </p:spPr>
          <p:txBody>
            <a:bodyPr wrap="none" anchor="ctr"/>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pitchFamily="34" charset="-122"/>
              </a:endParaRPr>
            </a:p>
          </p:txBody>
        </p:sp>
        <p:sp>
          <p:nvSpPr>
            <p:cNvPr id="34" name="Freeform 9"/>
            <p:cNvSpPr/>
            <p:nvPr/>
          </p:nvSpPr>
          <p:spPr bwMode="auto">
            <a:xfrm>
              <a:off x="2017974" y="2627638"/>
              <a:ext cx="2371725" cy="1590675"/>
            </a:xfrm>
            <a:custGeom>
              <a:avLst/>
              <a:gdLst/>
              <a:ahLst/>
              <a:cxnLst>
                <a:cxn ang="0">
                  <a:pos x="124" y="0"/>
                </a:cxn>
                <a:cxn ang="0">
                  <a:pos x="0" y="63"/>
                </a:cxn>
                <a:cxn ang="0">
                  <a:pos x="125" y="167"/>
                </a:cxn>
                <a:cxn ang="0">
                  <a:pos x="249" y="63"/>
                </a:cxn>
                <a:cxn ang="0">
                  <a:pos x="124" y="0"/>
                </a:cxn>
              </a:cxnLst>
              <a:rect l="0" t="0" r="r" b="b"/>
              <a:pathLst>
                <a:path w="249" h="167">
                  <a:moveTo>
                    <a:pt x="124" y="0"/>
                  </a:moveTo>
                  <a:lnTo>
                    <a:pt x="0" y="63"/>
                  </a:lnTo>
                  <a:lnTo>
                    <a:pt x="125" y="167"/>
                  </a:lnTo>
                  <a:lnTo>
                    <a:pt x="249" y="63"/>
                  </a:lnTo>
                  <a:lnTo>
                    <a:pt x="124" y="0"/>
                  </a:lnTo>
                  <a:close/>
                </a:path>
              </a:pathLst>
            </a:custGeom>
            <a:solidFill>
              <a:schemeClr val="accent3">
                <a:lumMod val="60000"/>
                <a:lumOff val="40000"/>
              </a:schemeClr>
            </a:solidFill>
            <a:ln w="12700" algn="ctr">
              <a:solidFill>
                <a:schemeClr val="bg1">
                  <a:lumMod val="95000"/>
                </a:schemeClr>
              </a:solidFill>
              <a:miter lim="800000"/>
            </a:ln>
            <a:effectLst/>
          </p:spPr>
          <p:txBody>
            <a:bodyPr wrap="none" anchor="ctr"/>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pitchFamily="34" charset="-122"/>
              </a:endParaRPr>
            </a:p>
          </p:txBody>
        </p:sp>
      </p:grpSp>
      <p:sp>
        <p:nvSpPr>
          <p:cNvPr id="26" name="Freeform 8"/>
          <p:cNvSpPr/>
          <p:nvPr/>
        </p:nvSpPr>
        <p:spPr bwMode="auto">
          <a:xfrm>
            <a:off x="2249051" y="1546929"/>
            <a:ext cx="1085850" cy="1087437"/>
          </a:xfrm>
          <a:custGeom>
            <a:avLst/>
            <a:gdLst>
              <a:gd name="T0" fmla="*/ 1633061396 w 494"/>
              <a:gd name="T1" fmla="*/ 542714715 h 494"/>
              <a:gd name="T2" fmla="*/ 2147483647 w 494"/>
              <a:gd name="T3" fmla="*/ 125988605 h 494"/>
              <a:gd name="T4" fmla="*/ 2147483647 w 494"/>
              <a:gd name="T5" fmla="*/ 125988605 h 494"/>
              <a:gd name="T6" fmla="*/ 2147483647 w 494"/>
              <a:gd name="T7" fmla="*/ 121141367 h 494"/>
              <a:gd name="T8" fmla="*/ 2147483647 w 494"/>
              <a:gd name="T9" fmla="*/ 121141367 h 494"/>
              <a:gd name="T10" fmla="*/ 2147483647 w 494"/>
              <a:gd name="T11" fmla="*/ 121141367 h 494"/>
              <a:gd name="T12" fmla="*/ 1430137183 w 494"/>
              <a:gd name="T13" fmla="*/ 38764715 h 494"/>
              <a:gd name="T14" fmla="*/ 1512272703 w 494"/>
              <a:gd name="T15" fmla="*/ 87221706 h 494"/>
              <a:gd name="T16" fmla="*/ 1589576851 w 494"/>
              <a:gd name="T17" fmla="*/ 135678679 h 494"/>
              <a:gd name="T18" fmla="*/ 1579914107 w 494"/>
              <a:gd name="T19" fmla="*/ 140523716 h 494"/>
              <a:gd name="T20" fmla="*/ 1550925876 w 494"/>
              <a:gd name="T21" fmla="*/ 150216025 h 494"/>
              <a:gd name="T22" fmla="*/ 1439799926 w 494"/>
              <a:gd name="T23" fmla="*/ 193827962 h 494"/>
              <a:gd name="T24" fmla="*/ 1401146753 w 494"/>
              <a:gd name="T25" fmla="*/ 213210311 h 494"/>
              <a:gd name="T26" fmla="*/ 1343168093 w 494"/>
              <a:gd name="T27" fmla="*/ 242282734 h 494"/>
              <a:gd name="T28" fmla="*/ 1285189432 w 494"/>
              <a:gd name="T29" fmla="*/ 271357358 h 494"/>
              <a:gd name="T30" fmla="*/ 1159569367 w 494"/>
              <a:gd name="T31" fmla="*/ 339196749 h 494"/>
              <a:gd name="T32" fmla="*/ 1101592629 w 494"/>
              <a:gd name="T33" fmla="*/ 377963648 h 494"/>
              <a:gd name="T34" fmla="*/ 1038782597 w 494"/>
              <a:gd name="T35" fmla="*/ 416728346 h 494"/>
              <a:gd name="T36" fmla="*/ 917993904 w 494"/>
              <a:gd name="T37" fmla="*/ 508795054 h 494"/>
              <a:gd name="T38" fmla="*/ 855183871 w 494"/>
              <a:gd name="T39" fmla="*/ 557252028 h 494"/>
              <a:gd name="T40" fmla="*/ 797205210 w 494"/>
              <a:gd name="T41" fmla="*/ 605709138 h 494"/>
              <a:gd name="T42" fmla="*/ 574953174 w 494"/>
              <a:gd name="T43" fmla="*/ 833456692 h 494"/>
              <a:gd name="T44" fmla="*/ 236746083 w 494"/>
              <a:gd name="T45" fmla="*/ 1351944159 h 494"/>
              <a:gd name="T46" fmla="*/ 57978678 w 494"/>
              <a:gd name="T47" fmla="*/ 1865584113 h 494"/>
              <a:gd name="T48" fmla="*/ 4831374 w 494"/>
              <a:gd name="T49" fmla="*/ 2147483647 h 494"/>
              <a:gd name="T50" fmla="*/ 0 w 494"/>
              <a:gd name="T51" fmla="*/ 2147483647 h 494"/>
              <a:gd name="T52" fmla="*/ 0 w 494"/>
              <a:gd name="T53" fmla="*/ 2147483647 h 494"/>
              <a:gd name="T54" fmla="*/ 246408827 w 494"/>
              <a:gd name="T55" fmla="*/ 2147483647 h 494"/>
              <a:gd name="T56" fmla="*/ 246408827 w 494"/>
              <a:gd name="T57" fmla="*/ 2147483647 h 494"/>
              <a:gd name="T58" fmla="*/ 251240199 w 494"/>
              <a:gd name="T59" fmla="*/ 2147483647 h 494"/>
              <a:gd name="T60" fmla="*/ 299556185 w 494"/>
              <a:gd name="T61" fmla="*/ 1918888325 h 494"/>
              <a:gd name="T62" fmla="*/ 458995853 w 494"/>
              <a:gd name="T63" fmla="*/ 1463393217 h 494"/>
              <a:gd name="T64" fmla="*/ 763383409 w 494"/>
              <a:gd name="T65" fmla="*/ 993362723 h 494"/>
              <a:gd name="T66" fmla="*/ 961476251 w 494"/>
              <a:gd name="T67" fmla="*/ 794689793 h 494"/>
              <a:gd name="T68" fmla="*/ 1014623539 w 494"/>
              <a:gd name="T69" fmla="*/ 746235021 h 494"/>
              <a:gd name="T70" fmla="*/ 1067770828 w 494"/>
              <a:gd name="T71" fmla="*/ 702623085 h 494"/>
              <a:gd name="T72" fmla="*/ 1178897052 w 494"/>
              <a:gd name="T73" fmla="*/ 620246450 h 494"/>
              <a:gd name="T74" fmla="*/ 1232044341 w 494"/>
              <a:gd name="T75" fmla="*/ 586326789 h 494"/>
              <a:gd name="T76" fmla="*/ 1285189432 w 494"/>
              <a:gd name="T77" fmla="*/ 552406991 h 494"/>
              <a:gd name="T78" fmla="*/ 1396315381 w 494"/>
              <a:gd name="T79" fmla="*/ 489412705 h 494"/>
              <a:gd name="T80" fmla="*/ 1449462670 w 494"/>
              <a:gd name="T81" fmla="*/ 460340282 h 494"/>
              <a:gd name="T82" fmla="*/ 1502609959 w 494"/>
              <a:gd name="T83" fmla="*/ 436110695 h 494"/>
              <a:gd name="T84" fmla="*/ 1536429562 w 494"/>
              <a:gd name="T85" fmla="*/ 421573383 h 494"/>
              <a:gd name="T86" fmla="*/ 1633061396 w 494"/>
              <a:gd name="T87" fmla="*/ 382808685 h 494"/>
              <a:gd name="T88" fmla="*/ 1662049627 w 494"/>
              <a:gd name="T89" fmla="*/ 373116410 h 494"/>
              <a:gd name="T90" fmla="*/ 1671714569 w 494"/>
              <a:gd name="T91" fmla="*/ 368271373 h 494"/>
              <a:gd name="T92" fmla="*/ 1652386884 w 494"/>
              <a:gd name="T93" fmla="*/ 455493044 h 494"/>
              <a:gd name="T94" fmla="*/ 1633061396 w 494"/>
              <a:gd name="T95" fmla="*/ 542714715 h 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494"/>
              <a:gd name="T146" fmla="*/ 494 w 494"/>
              <a:gd name="T147" fmla="*/ 494 h 4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accent1">
              <a:alpha val="39999"/>
            </a:schemeClr>
          </a:solidFill>
          <a:ln w="9525">
            <a:noFill/>
            <a:round/>
          </a:ln>
        </p:spPr>
        <p:txBody>
          <a:bodyPr anchor="ctr"/>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000000"/>
              </a:solidFill>
              <a:effectLst/>
              <a:uLnTx/>
              <a:uFillTx/>
              <a:latin typeface="Calibri" panose="020F0502020204030204" charset="0"/>
              <a:ea typeface="微软雅黑" panose="020B0503020204020204" pitchFamily="34" charset="-122"/>
            </a:endParaRPr>
          </a:p>
        </p:txBody>
      </p:sp>
      <p:sp>
        <p:nvSpPr>
          <p:cNvPr id="27" name="Freeform 9"/>
          <p:cNvSpPr/>
          <p:nvPr/>
        </p:nvSpPr>
        <p:spPr bwMode="auto">
          <a:xfrm>
            <a:off x="5977771" y="3296036"/>
            <a:ext cx="360363" cy="1257300"/>
          </a:xfrm>
          <a:custGeom>
            <a:avLst/>
            <a:gdLst>
              <a:gd name="T0" fmla="*/ 239497671 w 163"/>
              <a:gd name="T1" fmla="*/ 1937448467 h 572"/>
              <a:gd name="T2" fmla="*/ 0 w 163"/>
              <a:gd name="T3" fmla="*/ 2147483647 h 572"/>
              <a:gd name="T4" fmla="*/ 0 w 163"/>
              <a:gd name="T5" fmla="*/ 2147483647 h 572"/>
              <a:gd name="T6" fmla="*/ 0 w 163"/>
              <a:gd name="T7" fmla="*/ 2147483647 h 572"/>
              <a:gd name="T8" fmla="*/ 0 w 163"/>
              <a:gd name="T9" fmla="*/ 2147483647 h 572"/>
              <a:gd name="T10" fmla="*/ 0 w 163"/>
              <a:gd name="T11" fmla="*/ 2147483647 h 572"/>
              <a:gd name="T12" fmla="*/ 742931434 w 163"/>
              <a:gd name="T13" fmla="*/ 2147483647 h 572"/>
              <a:gd name="T14" fmla="*/ 650066144 w 163"/>
              <a:gd name="T15" fmla="*/ 2147483647 h 572"/>
              <a:gd name="T16" fmla="*/ 557198506 w 163"/>
              <a:gd name="T17" fmla="*/ 2147483647 h 572"/>
              <a:gd name="T18" fmla="*/ 576748744 w 163"/>
              <a:gd name="T19" fmla="*/ 2147483647 h 572"/>
              <a:gd name="T20" fmla="*/ 625625583 w 163"/>
              <a:gd name="T21" fmla="*/ 2043743025 h 572"/>
              <a:gd name="T22" fmla="*/ 630513695 w 163"/>
              <a:gd name="T23" fmla="*/ 2029246714 h 572"/>
              <a:gd name="T24" fmla="*/ 640289920 w 163"/>
              <a:gd name="T25" fmla="*/ 2009921230 h 572"/>
              <a:gd name="T26" fmla="*/ 669616382 w 163"/>
              <a:gd name="T27" fmla="*/ 1913289414 h 572"/>
              <a:gd name="T28" fmla="*/ 703828746 w 163"/>
              <a:gd name="T29" fmla="*/ 1811828424 h 572"/>
              <a:gd name="T30" fmla="*/ 718493083 w 163"/>
              <a:gd name="T31" fmla="*/ 1758681145 h 572"/>
              <a:gd name="T32" fmla="*/ 733155209 w 163"/>
              <a:gd name="T33" fmla="*/ 1705533866 h 572"/>
              <a:gd name="T34" fmla="*/ 772257896 w 163"/>
              <a:gd name="T35" fmla="*/ 1473619265 h 572"/>
              <a:gd name="T36" fmla="*/ 791808134 w 163"/>
              <a:gd name="T37" fmla="*/ 1236875491 h 572"/>
              <a:gd name="T38" fmla="*/ 757593559 w 163"/>
              <a:gd name="T39" fmla="*/ 763383272 h 572"/>
              <a:gd name="T40" fmla="*/ 654952046 w 163"/>
              <a:gd name="T41" fmla="*/ 367197523 h 572"/>
              <a:gd name="T42" fmla="*/ 537648268 w 163"/>
              <a:gd name="T43" fmla="*/ 96631851 h 572"/>
              <a:gd name="T44" fmla="*/ 498545581 w 163"/>
              <a:gd name="T45" fmla="*/ 24156864 h 572"/>
              <a:gd name="T46" fmla="*/ 488771567 w 163"/>
              <a:gd name="T47" fmla="*/ 0 h 572"/>
              <a:gd name="T48" fmla="*/ 268824134 w 163"/>
              <a:gd name="T49" fmla="*/ 120788706 h 572"/>
              <a:gd name="T50" fmla="*/ 283486260 w 163"/>
              <a:gd name="T51" fmla="*/ 144945595 h 572"/>
              <a:gd name="T52" fmla="*/ 317700904 w 163"/>
              <a:gd name="T53" fmla="*/ 207755617 h 572"/>
              <a:gd name="T54" fmla="*/ 420342418 w 163"/>
              <a:gd name="T55" fmla="*/ 449333028 h 572"/>
              <a:gd name="T56" fmla="*/ 542536380 w 163"/>
              <a:gd name="T57" fmla="*/ 1227212749 h 572"/>
              <a:gd name="T58" fmla="*/ 527872043 w 163"/>
              <a:gd name="T59" fmla="*/ 1444631039 h 572"/>
              <a:gd name="T60" fmla="*/ 488771567 w 163"/>
              <a:gd name="T61" fmla="*/ 1647555216 h 572"/>
              <a:gd name="T62" fmla="*/ 478995343 w 163"/>
              <a:gd name="T63" fmla="*/ 1695871124 h 572"/>
              <a:gd name="T64" fmla="*/ 464333217 w 163"/>
              <a:gd name="T65" fmla="*/ 1744187032 h 572"/>
              <a:gd name="T66" fmla="*/ 435006754 w 163"/>
              <a:gd name="T67" fmla="*/ 1835985279 h 572"/>
              <a:gd name="T68" fmla="*/ 405680292 w 163"/>
              <a:gd name="T69" fmla="*/ 1918122983 h 572"/>
              <a:gd name="T70" fmla="*/ 395904067 w 163"/>
              <a:gd name="T71" fmla="*/ 1937448467 h 572"/>
              <a:gd name="T72" fmla="*/ 391015955 w 163"/>
              <a:gd name="T73" fmla="*/ 1956773951 h 572"/>
              <a:gd name="T74" fmla="*/ 351915479 w 163"/>
              <a:gd name="T75" fmla="*/ 2048574396 h 572"/>
              <a:gd name="T76" fmla="*/ 332363030 w 163"/>
              <a:gd name="T77" fmla="*/ 2087225364 h 572"/>
              <a:gd name="T78" fmla="*/ 288374372 w 163"/>
              <a:gd name="T79" fmla="*/ 2009921230 h 572"/>
              <a:gd name="T80" fmla="*/ 254159797 w 163"/>
              <a:gd name="T81" fmla="*/ 1961605322 h 572"/>
              <a:gd name="T82" fmla="*/ 239497671 w 163"/>
              <a:gd name="T83" fmla="*/ 1937448467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572"/>
              <a:gd name="T128" fmla="*/ 163 w 163"/>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accent1">
              <a:alpha val="39999"/>
            </a:schemeClr>
          </a:solidFill>
          <a:ln w="9525">
            <a:noFill/>
            <a:round/>
          </a:ln>
        </p:spPr>
        <p:txBody>
          <a:bodyPr anchor="ctr"/>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000000"/>
              </a:solidFill>
              <a:effectLst/>
              <a:uLnTx/>
              <a:uFillTx/>
              <a:latin typeface="Calibri" panose="020F0502020204030204" charset="0"/>
              <a:ea typeface="微软雅黑" panose="020B0503020204020204" pitchFamily="34" charset="-122"/>
            </a:endParaRPr>
          </a:p>
        </p:txBody>
      </p:sp>
      <p:pic>
        <p:nvPicPr>
          <p:cNvPr id="30" name="Group 46"/>
          <p:cNvPicPr>
            <a:picLocks noChangeArrowheads="1"/>
          </p:cNvPicPr>
          <p:nvPr/>
        </p:nvPicPr>
        <p:blipFill>
          <a:blip r:embed="rId1"/>
          <a:srcRect/>
          <a:stretch>
            <a:fillRect/>
          </a:stretch>
        </p:blipFill>
        <p:spPr bwMode="auto">
          <a:xfrm>
            <a:off x="10212269" y="5855086"/>
            <a:ext cx="639762" cy="731838"/>
          </a:xfrm>
          <a:prstGeom prst="rect">
            <a:avLst/>
          </a:prstGeom>
          <a:solidFill>
            <a:schemeClr val="accent1"/>
          </a:solidFill>
          <a:ln w="9525">
            <a:noFill/>
            <a:miter lim="800000"/>
            <a:headEnd/>
            <a:tailEnd/>
          </a:ln>
        </p:spPr>
      </p:pic>
      <p:pic>
        <p:nvPicPr>
          <p:cNvPr id="31" name="Group 49"/>
          <p:cNvPicPr>
            <a:picLocks noChangeArrowheads="1"/>
          </p:cNvPicPr>
          <p:nvPr/>
        </p:nvPicPr>
        <p:blipFill>
          <a:blip r:embed="rId2"/>
          <a:srcRect/>
          <a:stretch>
            <a:fillRect/>
          </a:stretch>
        </p:blipFill>
        <p:spPr bwMode="auto">
          <a:xfrm flipV="1">
            <a:off x="8437880" y="6021070"/>
            <a:ext cx="704215" cy="401320"/>
          </a:xfrm>
          <a:prstGeom prst="rect">
            <a:avLst/>
          </a:prstGeom>
          <a:solidFill>
            <a:schemeClr val="accent1"/>
          </a:solidFill>
          <a:ln w="9525">
            <a:noFill/>
            <a:miter lim="800000"/>
            <a:headEnd/>
            <a:tailEnd/>
          </a:ln>
        </p:spPr>
      </p:pic>
      <p:sp>
        <p:nvSpPr>
          <p:cNvPr id="32" name="Freeform 51"/>
          <p:cNvSpPr>
            <a:spLocks noEditPoints="1"/>
          </p:cNvSpPr>
          <p:nvPr/>
        </p:nvSpPr>
        <p:spPr bwMode="auto">
          <a:xfrm flipH="1">
            <a:off x="5654040" y="6256655"/>
            <a:ext cx="596265" cy="423545"/>
          </a:xfrm>
          <a:custGeom>
            <a:avLst/>
            <a:gdLst>
              <a:gd name="T0" fmla="*/ 207930379 w 576"/>
              <a:gd name="T1" fmla="*/ 176948780 h 681"/>
              <a:gd name="T2" fmla="*/ 207930379 w 576"/>
              <a:gd name="T3" fmla="*/ 66759652 h 681"/>
              <a:gd name="T4" fmla="*/ 103965490 w 576"/>
              <a:gd name="T5" fmla="*/ 0 h 681"/>
              <a:gd name="T6" fmla="*/ 0 w 576"/>
              <a:gd name="T7" fmla="*/ 66759652 h 681"/>
              <a:gd name="T8" fmla="*/ 0 w 576"/>
              <a:gd name="T9" fmla="*/ 176948780 h 681"/>
              <a:gd name="T10" fmla="*/ 103965490 w 576"/>
              <a:gd name="T11" fmla="*/ 244426137 h 681"/>
              <a:gd name="T12" fmla="*/ 207930379 w 576"/>
              <a:gd name="T13" fmla="*/ 176948780 h 681"/>
              <a:gd name="T14" fmla="*/ 192046985 w 576"/>
              <a:gd name="T15" fmla="*/ 72861497 h 681"/>
              <a:gd name="T16" fmla="*/ 104687080 w 576"/>
              <a:gd name="T17" fmla="*/ 129930090 h 681"/>
              <a:gd name="T18" fmla="*/ 68949425 w 576"/>
              <a:gd name="T19" fmla="*/ 106599895 h 681"/>
              <a:gd name="T20" fmla="*/ 155947615 w 576"/>
              <a:gd name="T21" fmla="*/ 49531302 h 681"/>
              <a:gd name="T22" fmla="*/ 192046985 w 576"/>
              <a:gd name="T23" fmla="*/ 72861497 h 681"/>
              <a:gd name="T24" fmla="*/ 49816773 w 576"/>
              <a:gd name="T25" fmla="*/ 93319620 h 681"/>
              <a:gd name="T26" fmla="*/ 16966685 w 576"/>
              <a:gd name="T27" fmla="*/ 72143175 h 681"/>
              <a:gd name="T28" fmla="*/ 103965490 w 576"/>
              <a:gd name="T29" fmla="*/ 15792310 h 681"/>
              <a:gd name="T30" fmla="*/ 136454468 w 576"/>
              <a:gd name="T31" fmla="*/ 36968741 h 681"/>
              <a:gd name="T32" fmla="*/ 49816773 w 576"/>
              <a:gd name="T33" fmla="*/ 93319620 h 681"/>
              <a:gd name="T34" fmla="*/ 13717427 w 576"/>
              <a:gd name="T35" fmla="*/ 169411489 h 681"/>
              <a:gd name="T36" fmla="*/ 13717427 w 576"/>
              <a:gd name="T37" fmla="*/ 80039945 h 681"/>
              <a:gd name="T38" fmla="*/ 46207020 w 576"/>
              <a:gd name="T39" fmla="*/ 100856911 h 681"/>
              <a:gd name="T40" fmla="*/ 46207020 w 576"/>
              <a:gd name="T41" fmla="*/ 139620550 h 681"/>
              <a:gd name="T42" fmla="*/ 65700167 w 576"/>
              <a:gd name="T43" fmla="*/ 150388195 h 681"/>
              <a:gd name="T44" fmla="*/ 65700167 w 576"/>
              <a:gd name="T45" fmla="*/ 113778324 h 681"/>
              <a:gd name="T46" fmla="*/ 99994040 w 576"/>
              <a:gd name="T47" fmla="*/ 136031336 h 681"/>
              <a:gd name="T48" fmla="*/ 99994040 w 576"/>
              <a:gd name="T49" fmla="*/ 225403479 h 681"/>
              <a:gd name="T50" fmla="*/ 13717427 w 576"/>
              <a:gd name="T51" fmla="*/ 169411489 h 681"/>
              <a:gd name="T52" fmla="*/ 107214147 w 576"/>
              <a:gd name="T53" fmla="*/ 136390796 h 681"/>
              <a:gd name="T54" fmla="*/ 194573451 w 576"/>
              <a:gd name="T55" fmla="*/ 80039945 h 681"/>
              <a:gd name="T56" fmla="*/ 194573451 w 576"/>
              <a:gd name="T57" fmla="*/ 169411489 h 681"/>
              <a:gd name="T58" fmla="*/ 107214147 w 576"/>
              <a:gd name="T59" fmla="*/ 226480064 h 681"/>
              <a:gd name="T60" fmla="*/ 107214147 w 576"/>
              <a:gd name="T61" fmla="*/ 136390796 h 6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6"/>
              <a:gd name="T94" fmla="*/ 0 h 681"/>
              <a:gd name="T95" fmla="*/ 576 w 576"/>
              <a:gd name="T96" fmla="*/ 681 h 6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accent1">
              <a:alpha val="70195"/>
            </a:schemeClr>
          </a:solidFill>
          <a:ln w="9525">
            <a:noFill/>
            <a:round/>
          </a:ln>
        </p:spPr>
        <p:txBody>
          <a:bodyPr anchor="ctr"/>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000000"/>
              </a:solidFill>
              <a:effectLst/>
              <a:uLnTx/>
              <a:uFillTx/>
              <a:latin typeface="Calibri" panose="020F0502020204030204" charset="0"/>
              <a:ea typeface="微软雅黑" panose="020B0503020204020204" pitchFamily="34" charset="-122"/>
            </a:endParaRPr>
          </a:p>
        </p:txBody>
      </p:sp>
      <p:grpSp>
        <p:nvGrpSpPr>
          <p:cNvPr id="39" name="组合 10"/>
          <p:cNvGrpSpPr/>
          <p:nvPr/>
        </p:nvGrpSpPr>
        <p:grpSpPr bwMode="auto">
          <a:xfrm>
            <a:off x="3347085" y="1420773"/>
            <a:ext cx="1700213" cy="1549400"/>
            <a:chOff x="2547938" y="2259013"/>
            <a:chExt cx="1285875" cy="1171575"/>
          </a:xfrm>
          <a:solidFill>
            <a:schemeClr val="accent6">
              <a:lumMod val="60000"/>
              <a:lumOff val="40000"/>
            </a:schemeClr>
          </a:solidFill>
        </p:grpSpPr>
        <p:sp>
          <p:nvSpPr>
            <p:cNvPr id="40" name="Freeform 11"/>
            <p:cNvSpPr/>
            <p:nvPr/>
          </p:nvSpPr>
          <p:spPr bwMode="auto">
            <a:xfrm>
              <a:off x="2547938" y="2259013"/>
              <a:ext cx="638735" cy="1171575"/>
            </a:xfrm>
            <a:custGeom>
              <a:avLst/>
              <a:gdLst/>
              <a:ahLst/>
              <a:cxnLst>
                <a:cxn ang="0">
                  <a:pos x="67" y="123"/>
                </a:cxn>
                <a:cxn ang="0">
                  <a:pos x="67" y="0"/>
                </a:cxn>
                <a:cxn ang="0">
                  <a:pos x="0" y="69"/>
                </a:cxn>
                <a:cxn ang="0">
                  <a:pos x="67" y="123"/>
                </a:cxn>
              </a:cxnLst>
              <a:rect l="0" t="0" r="r" b="b"/>
              <a:pathLst>
                <a:path w="67" h="123">
                  <a:moveTo>
                    <a:pt x="67" y="123"/>
                  </a:moveTo>
                  <a:lnTo>
                    <a:pt x="67" y="0"/>
                  </a:lnTo>
                  <a:lnTo>
                    <a:pt x="0" y="69"/>
                  </a:lnTo>
                  <a:lnTo>
                    <a:pt x="67" y="123"/>
                  </a:lnTo>
                  <a:close/>
                </a:path>
              </a:pathLst>
            </a:custGeom>
            <a:grpFill/>
            <a:ln w="12700" algn="ctr">
              <a:solidFill>
                <a:schemeClr val="bg1">
                  <a:lumMod val="95000"/>
                </a:schemeClr>
              </a:solidFill>
              <a:miter lim="800000"/>
            </a:ln>
            <a:effectLst/>
          </p:spPr>
          <p:txBody>
            <a:bodyPr wrap="none" anchor="ctr"/>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pitchFamily="34" charset="-122"/>
              </a:endParaRPr>
            </a:p>
          </p:txBody>
        </p:sp>
        <p:sp>
          <p:nvSpPr>
            <p:cNvPr id="41" name="Freeform 12"/>
            <p:cNvSpPr/>
            <p:nvPr/>
          </p:nvSpPr>
          <p:spPr bwMode="auto">
            <a:xfrm>
              <a:off x="3195638" y="2259013"/>
              <a:ext cx="638175" cy="1171575"/>
            </a:xfrm>
            <a:custGeom>
              <a:avLst/>
              <a:gdLst/>
              <a:ahLst/>
              <a:cxnLst>
                <a:cxn ang="0">
                  <a:pos x="0" y="123"/>
                </a:cxn>
                <a:cxn ang="0">
                  <a:pos x="0" y="0"/>
                </a:cxn>
                <a:cxn ang="0">
                  <a:pos x="67" y="69"/>
                </a:cxn>
                <a:cxn ang="0">
                  <a:pos x="0" y="123"/>
                </a:cxn>
              </a:cxnLst>
              <a:rect l="0" t="0" r="r" b="b"/>
              <a:pathLst>
                <a:path w="67" h="123">
                  <a:moveTo>
                    <a:pt x="0" y="123"/>
                  </a:moveTo>
                  <a:lnTo>
                    <a:pt x="0" y="0"/>
                  </a:lnTo>
                  <a:lnTo>
                    <a:pt x="67" y="69"/>
                  </a:lnTo>
                  <a:lnTo>
                    <a:pt x="0" y="123"/>
                  </a:lnTo>
                  <a:close/>
                </a:path>
              </a:pathLst>
            </a:custGeom>
            <a:grpFill/>
            <a:ln w="12700" algn="ctr">
              <a:solidFill>
                <a:schemeClr val="bg1">
                  <a:lumMod val="95000"/>
                </a:schemeClr>
              </a:solidFill>
              <a:miter lim="800000"/>
            </a:ln>
            <a:effectLst/>
            <a:scene3d>
              <a:camera prst="orthographicFront"/>
              <a:lightRig rig="flat" dir="t">
                <a:rot lat="0" lon="0" rev="4200000"/>
              </a:lightRig>
            </a:scene3d>
            <a:sp3d>
              <a:bevelT prst="relaxedInset"/>
            </a:sp3d>
          </p:spPr>
          <p:txBody>
            <a:bodyPr wrap="none" anchor="ctr"/>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pitchFamily="34" charset="-122"/>
              </a:endParaRPr>
            </a:p>
          </p:txBody>
        </p:sp>
      </p:grpSp>
      <p:sp>
        <p:nvSpPr>
          <p:cNvPr id="51" name="TextBox 43"/>
          <p:cNvSpPr txBox="1">
            <a:spLocks noChangeArrowheads="1"/>
          </p:cNvSpPr>
          <p:nvPr/>
        </p:nvSpPr>
        <p:spPr bwMode="auto">
          <a:xfrm>
            <a:off x="5403850" y="1420495"/>
            <a:ext cx="4128770" cy="82994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p>
            <a:pPr fontAlgn="ctr">
              <a:spcBef>
                <a:spcPts val="0"/>
              </a:spcBef>
              <a:spcAft>
                <a:spcPts val="0"/>
              </a:spcAft>
              <a:buClr>
                <a:srgbClr val="FF0000"/>
              </a:buClr>
              <a:buSzPct val="70000"/>
              <a:defRPr/>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Service Experience Lab / 服务体验实验室</a:t>
            </a:r>
            <a:endParaRPr lang="id-ID" altLang="en-US" sz="1600" b="1">
              <a:solidFill>
                <a:srgbClr val="FFFFFF"/>
              </a:solidFill>
              <a:latin typeface="微软雅黑" panose="020B0503020204020204" pitchFamily="34" charset="-122"/>
              <a:ea typeface="微软雅黑" panose="020B0503020204020204" pitchFamily="34" charset="-122"/>
            </a:endParaRPr>
          </a:p>
          <a:p>
            <a:pPr fontAlgn="ctr">
              <a:spcBef>
                <a:spcPts val="0"/>
              </a:spcBef>
              <a:spcAft>
                <a:spcPts val="0"/>
              </a:spcAft>
              <a:buClr>
                <a:srgbClr val="FF0000"/>
              </a:buClr>
              <a:buSzPct val="70000"/>
              <a:defRPr/>
            </a:pP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52" name="TextBox 23"/>
          <p:cNvSpPr txBox="1">
            <a:spLocks noChangeArrowheads="1"/>
          </p:cNvSpPr>
          <p:nvPr/>
        </p:nvSpPr>
        <p:spPr bwMode="auto">
          <a:xfrm>
            <a:off x="5403850" y="1757680"/>
            <a:ext cx="3644265" cy="306705"/>
          </a:xfrm>
          <a:prstGeom prst="rect">
            <a:avLst/>
          </a:prstGeom>
          <a:solidFill>
            <a:schemeClr val="tx1">
              <a:lumMod val="50000"/>
              <a:lumOff val="50000"/>
            </a:schemeClr>
          </a:solidFill>
          <a:ln w="9525">
            <a:noFill/>
            <a:miter lim="800000"/>
          </a:ln>
        </p:spPr>
        <p:txBody>
          <a:bodyPr wrap="square">
            <a:spAutoFit/>
          </a:bodyPr>
          <a:p>
            <a:pPr marL="285750" indent="-285750">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利用AR/VR</a:t>
            </a:r>
            <a:r>
              <a:rPr lang="en-US" sz="1400">
                <a:solidFill>
                  <a:schemeClr val="bg1"/>
                </a:solidFill>
                <a:latin typeface="微软雅黑" panose="020B0503020204020204" pitchFamily="34" charset="-122"/>
                <a:ea typeface="微软雅黑" panose="020B0503020204020204" pitchFamily="34" charset="-122"/>
              </a:rPr>
              <a:t>/MR</a:t>
            </a:r>
            <a:r>
              <a:rPr lang="zh-CN" altLang="en-US" sz="1400">
                <a:solidFill>
                  <a:schemeClr val="bg1"/>
                </a:solidFill>
                <a:latin typeface="微软雅黑" panose="020B0503020204020204" pitchFamily="34" charset="-122"/>
                <a:ea typeface="微软雅黑" panose="020B0503020204020204" pitchFamily="34" charset="-122"/>
              </a:rPr>
              <a:t>提升消费者的体验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3" name="TextBox 43"/>
          <p:cNvSpPr txBox="1">
            <a:spLocks noChangeArrowheads="1"/>
          </p:cNvSpPr>
          <p:nvPr/>
        </p:nvSpPr>
        <p:spPr bwMode="auto">
          <a:xfrm>
            <a:off x="6840220" y="3555365"/>
            <a:ext cx="2691765" cy="33718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p>
            <a:pPr fontAlgn="ctr">
              <a:spcBef>
                <a:spcPts val="0"/>
              </a:spcBef>
              <a:spcAft>
                <a:spcPts val="0"/>
              </a:spcAft>
              <a:buClr>
                <a:srgbClr val="FF0000"/>
              </a:buClr>
              <a:buSzPct val="70000"/>
              <a:defRPr/>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eComLab/电商实验室</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TextBox 25"/>
          <p:cNvSpPr txBox="1">
            <a:spLocks noChangeArrowheads="1"/>
          </p:cNvSpPr>
          <p:nvPr/>
        </p:nvSpPr>
        <p:spPr bwMode="auto">
          <a:xfrm>
            <a:off x="6840220" y="3888105"/>
            <a:ext cx="2692400" cy="521970"/>
          </a:xfrm>
          <a:prstGeom prst="rect">
            <a:avLst/>
          </a:prstGeom>
          <a:solidFill>
            <a:schemeClr val="tx1">
              <a:lumMod val="50000"/>
              <a:lumOff val="50000"/>
            </a:schemeClr>
          </a:solidFill>
          <a:ln w="9525">
            <a:noFill/>
            <a:miter lim="800000"/>
          </a:ln>
        </p:spPr>
        <p:txBody>
          <a:bodyPr wrap="square">
            <a:spAutoFit/>
          </a:bodyPr>
          <a:p>
            <a:pPr marL="285750" indent="-285750">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一个针对消费者全过程购物检测与分析的平台</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TextBox 43"/>
          <p:cNvSpPr txBox="1">
            <a:spLocks noChangeArrowheads="1"/>
          </p:cNvSpPr>
          <p:nvPr/>
        </p:nvSpPr>
        <p:spPr bwMode="auto">
          <a:xfrm>
            <a:off x="6360160" y="2289810"/>
            <a:ext cx="3171825" cy="58356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p>
            <a:pPr fontAlgn="ctr">
              <a:spcBef>
                <a:spcPts val="0"/>
              </a:spcBef>
              <a:spcAft>
                <a:spcPts val="0"/>
              </a:spcAft>
              <a:buClr>
                <a:srgbClr val="FF0000"/>
              </a:buClr>
              <a:buSzPct val="70000"/>
              <a:defRPr/>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SalesLab / 销售实验室</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ctr">
              <a:spcBef>
                <a:spcPts val="0"/>
              </a:spcBef>
              <a:spcAft>
                <a:spcPts val="0"/>
              </a:spcAft>
              <a:buClr>
                <a:srgbClr val="FF0000"/>
              </a:buClr>
              <a:buSzPct val="70000"/>
              <a:defRPr/>
            </a:pPr>
            <a:endParaRPr lang="en-US" altLang="zh-CN" sz="1600" dirty="0">
              <a:solidFill>
                <a:srgbClr val="FFF050"/>
              </a:solidFill>
              <a:latin typeface="微软雅黑" panose="020B0503020204020204" pitchFamily="34" charset="-122"/>
              <a:ea typeface="微软雅黑" panose="020B0503020204020204" pitchFamily="34" charset="-122"/>
            </a:endParaRPr>
          </a:p>
        </p:txBody>
      </p:sp>
      <p:sp>
        <p:nvSpPr>
          <p:cNvPr id="56" name="TextBox 27"/>
          <p:cNvSpPr txBox="1">
            <a:spLocks noChangeArrowheads="1"/>
          </p:cNvSpPr>
          <p:nvPr/>
        </p:nvSpPr>
        <p:spPr bwMode="auto">
          <a:xfrm>
            <a:off x="6360160" y="2580640"/>
            <a:ext cx="3173095" cy="953135"/>
          </a:xfrm>
          <a:prstGeom prst="rect">
            <a:avLst/>
          </a:prstGeom>
          <a:solidFill>
            <a:schemeClr val="tx1">
              <a:lumMod val="50000"/>
              <a:lumOff val="50000"/>
            </a:schemeClr>
          </a:solidFill>
          <a:ln w="9525">
            <a:noFill/>
            <a:miter lim="800000"/>
          </a:ln>
        </p:spPr>
        <p:txBody>
          <a:bodyPr wrap="square">
            <a:spAutoFit/>
          </a:bodyPr>
          <a:p>
            <a:pPr marL="285750" indent="-285750">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关于销售研究、销售培训和销售发展（获客）的全新的创新的环境。</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结合了面部表情数据和针对生理激发和眼部动作的观测与跟踪数据</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 name="表格 4"/>
          <p:cNvGraphicFramePr/>
          <p:nvPr>
            <p:custDataLst>
              <p:tags r:id="rId3"/>
            </p:custDataLst>
          </p:nvPr>
        </p:nvGraphicFramePr>
        <p:xfrm>
          <a:off x="680720" y="4811395"/>
          <a:ext cx="11139170" cy="1986915"/>
        </p:xfrm>
        <a:graphic>
          <a:graphicData uri="http://schemas.openxmlformats.org/drawingml/2006/table">
            <a:tbl>
              <a:tblPr firstRow="1" bandRow="1">
                <a:tableStyleId>{5C22544A-7EE6-4342-B048-85BDC9FD1C3A}</a:tableStyleId>
              </a:tblPr>
              <a:tblGrid>
                <a:gridCol w="1955165"/>
                <a:gridCol w="9184005"/>
              </a:tblGrid>
              <a:tr h="368300">
                <a:tc>
                  <a:txBody>
                    <a:bodyPr/>
                    <a:p>
                      <a:pPr algn="ctr">
                        <a:buNone/>
                      </a:pPr>
                      <a:endParaRPr lang="zh-CN" altLang="en-US">
                        <a:solidFill>
                          <a:srgbClr val="FFFFFF"/>
                        </a:solidFill>
                      </a:endParaRPr>
                    </a:p>
                  </a:txBody>
                  <a:tcPr>
                    <a:lnL>
                      <a:noFill/>
                    </a:lnL>
                    <a:lnR w="19050">
                      <a:solidFill>
                        <a:srgbClr val="FFFFFF"/>
                      </a:solidFill>
                      <a:prstDash val="solid"/>
                    </a:lnR>
                    <a:lnT>
                      <a:noFill/>
                    </a:lnT>
                    <a:lnB>
                      <a:noFill/>
                    </a:lnB>
                    <a:noFill/>
                  </a:tcPr>
                </a:tc>
                <a:tc>
                  <a:txBody>
                    <a:bodyPr/>
                    <a:p>
                      <a:pPr algn="ctr">
                        <a:buNone/>
                      </a:pPr>
                      <a:endParaRPr lang="zh-CN" altLang="en-US">
                        <a:solidFill>
                          <a:schemeClr val="tx1"/>
                        </a:solidFill>
                      </a:endParaRPr>
                    </a:p>
                  </a:txBody>
                  <a:tcPr>
                    <a:lnL w="19050">
                      <a:solidFill>
                        <a:srgbClr val="FFFFFF"/>
                      </a:solidFill>
                      <a:prstDash val="solid"/>
                    </a:lnL>
                    <a:lnR>
                      <a:noFill/>
                    </a:lnR>
                    <a:lnT>
                      <a:noFill/>
                    </a:lnT>
                    <a:lnB>
                      <a:noFill/>
                    </a:lnB>
                    <a:noFill/>
                  </a:tcPr>
                </a:tc>
              </a:tr>
              <a:tr h="367665">
                <a:tc>
                  <a:txBody>
                    <a:bodyPr/>
                    <a:p>
                      <a:pPr algn="l">
                        <a:buNone/>
                      </a:pPr>
                      <a:r>
                        <a:rPr lang="en-US" altLang="zh-CN" sz="1800">
                          <a:solidFill>
                            <a:srgbClr val="404040"/>
                          </a:solidFill>
                          <a:sym typeface="+mn-ea"/>
                        </a:rPr>
                        <a:t>2020</a:t>
                      </a:r>
                      <a:r>
                        <a:rPr lang="zh-CN" altLang="en-US" sz="1800">
                          <a:solidFill>
                            <a:srgbClr val="404040"/>
                          </a:solidFill>
                          <a:ea typeface="宋体" panose="02010600030101010101" pitchFamily="2" charset="-122"/>
                          <a:sym typeface="+mn-ea"/>
                        </a:rPr>
                        <a:t>年</a:t>
                      </a:r>
                      <a:r>
                        <a:rPr lang="zh-CN" altLang="en-US" sz="1800">
                          <a:solidFill>
                            <a:srgbClr val="404040"/>
                          </a:solidFill>
                          <a:sym typeface="+mn-ea"/>
                        </a:rPr>
                        <a:t>第二季度</a:t>
                      </a:r>
                      <a:endParaRPr lang="zh-CN" altLang="en-US" sz="1800">
                        <a:solidFill>
                          <a:srgbClr val="404040"/>
                        </a:solidFill>
                        <a:sym typeface="+mn-ea"/>
                      </a:endParaRPr>
                    </a:p>
                  </a:txBody>
                  <a:tcPr anchor="ctr" anchorCtr="0">
                    <a:lnL>
                      <a:noFill/>
                    </a:lnL>
                    <a:lnR w="19050">
                      <a:solidFill>
                        <a:srgbClr val="FFFFFF"/>
                      </a:solidFill>
                      <a:prstDash val="solid"/>
                    </a:lnR>
                    <a:lnT>
                      <a:noFill/>
                    </a:lnT>
                    <a:lnB>
                      <a:noFill/>
                    </a:lnB>
                    <a:noFill/>
                  </a:tcPr>
                </a:tc>
                <a:tc>
                  <a:txBody>
                    <a:bodyPr/>
                    <a:p>
                      <a:pPr>
                        <a:buNone/>
                      </a:pPr>
                      <a:r>
                        <a:rPr lang="zh-CN" altLang="en-US" sz="1800">
                          <a:solidFill>
                            <a:srgbClr val="404040"/>
                          </a:solidFill>
                          <a:sym typeface="+mn-ea"/>
                        </a:rPr>
                        <a:t> 在苏州设立研发中心和基础设施</a:t>
                      </a:r>
                      <a:endParaRPr lang="zh-CN" altLang="en-US" sz="1800">
                        <a:solidFill>
                          <a:srgbClr val="404040"/>
                        </a:solidFill>
                        <a:sym typeface="+mn-ea"/>
                      </a:endParaRPr>
                    </a:p>
                  </a:txBody>
                  <a:tcPr>
                    <a:lnL w="19050">
                      <a:solidFill>
                        <a:srgbClr val="FFFFFF"/>
                      </a:solidFill>
                      <a:prstDash val="solid"/>
                    </a:lnL>
                    <a:lnR>
                      <a:noFill/>
                    </a:lnR>
                    <a:lnT>
                      <a:noFill/>
                    </a:lnT>
                    <a:lnB>
                      <a:noFill/>
                    </a:lnB>
                    <a:noFill/>
                  </a:tcPr>
                </a:tc>
              </a:tr>
              <a:tr h="737235">
                <a:tc>
                  <a:txBody>
                    <a:bodyPr/>
                    <a:p>
                      <a:pPr algn="l">
                        <a:buNone/>
                      </a:pPr>
                      <a:r>
                        <a:rPr lang="en-US" altLang="zh-CN" sz="1800">
                          <a:solidFill>
                            <a:srgbClr val="404040"/>
                          </a:solidFill>
                          <a:sym typeface="+mn-ea"/>
                        </a:rPr>
                        <a:t>2020</a:t>
                      </a:r>
                      <a:r>
                        <a:rPr lang="zh-CN" altLang="en-US" sz="1800">
                          <a:solidFill>
                            <a:srgbClr val="404040"/>
                          </a:solidFill>
                          <a:sym typeface="+mn-ea"/>
                        </a:rPr>
                        <a:t>年第三季度</a:t>
                      </a:r>
                      <a:endParaRPr lang="zh-CN" altLang="en-US" sz="1800">
                        <a:solidFill>
                          <a:srgbClr val="404040"/>
                        </a:solidFill>
                        <a:sym typeface="+mn-ea"/>
                      </a:endParaRPr>
                    </a:p>
                  </a:txBody>
                  <a:tcPr anchor="ctr" anchorCtr="0">
                    <a:lnL>
                      <a:noFill/>
                    </a:lnL>
                    <a:lnR w="19050">
                      <a:solidFill>
                        <a:srgbClr val="FFFFFF"/>
                      </a:solidFill>
                      <a:prstDash val="solid"/>
                    </a:lnR>
                    <a:lnT>
                      <a:noFill/>
                    </a:lnT>
                    <a:lnB>
                      <a:noFill/>
                    </a:lnB>
                    <a:noFill/>
                  </a:tcPr>
                </a:tc>
                <a:tc>
                  <a:txBody>
                    <a:bodyPr/>
                    <a:p>
                      <a:pPr>
                        <a:buNone/>
                      </a:pPr>
                      <a:r>
                        <a:rPr lang="zh-CN" altLang="en-US" sz="1800">
                          <a:solidFill>
                            <a:srgbClr val="404040"/>
                          </a:solidFill>
                          <a:sym typeface="+mn-ea"/>
                        </a:rPr>
                        <a:t>与客户公司合作、测试：率先开展增强现实、虚拟现实和混合现实，情绪人工智能、面部表情分析、眼球跟踪、皮肤电测试、语义分析、语音分析 </a:t>
                      </a:r>
                      <a:endParaRPr lang="zh-CN" altLang="en-US" sz="1800">
                        <a:solidFill>
                          <a:srgbClr val="404040"/>
                        </a:solidFill>
                        <a:sym typeface="+mn-ea"/>
                      </a:endParaRPr>
                    </a:p>
                  </a:txBody>
                  <a:tcPr>
                    <a:lnL w="19050">
                      <a:solidFill>
                        <a:srgbClr val="FFFFFF"/>
                      </a:solidFill>
                      <a:prstDash val="solid"/>
                    </a:lnL>
                    <a:lnR>
                      <a:noFill/>
                    </a:lnR>
                    <a:lnT>
                      <a:noFill/>
                    </a:lnT>
                    <a:lnB>
                      <a:noFill/>
                    </a:lnB>
                    <a:noFill/>
                  </a:tcPr>
                </a:tc>
              </a:tr>
              <a:tr h="513715">
                <a:tc>
                  <a:txBody>
                    <a:bodyPr/>
                    <a:p>
                      <a:pPr algn="l">
                        <a:buNone/>
                      </a:pPr>
                      <a:r>
                        <a:rPr lang="en-US" altLang="zh-CN" sz="1800">
                          <a:solidFill>
                            <a:srgbClr val="404040"/>
                          </a:solidFill>
                          <a:sym typeface="+mn-ea"/>
                        </a:rPr>
                        <a:t>2020</a:t>
                      </a:r>
                      <a:r>
                        <a:rPr lang="zh-CN" altLang="en-US" sz="1800">
                          <a:solidFill>
                            <a:srgbClr val="404040"/>
                          </a:solidFill>
                          <a:sym typeface="+mn-ea"/>
                        </a:rPr>
                        <a:t>年第四季度</a:t>
                      </a:r>
                      <a:endParaRPr lang="zh-CN" altLang="en-US" sz="1800">
                        <a:solidFill>
                          <a:srgbClr val="404040"/>
                        </a:solidFill>
                        <a:sym typeface="+mn-ea"/>
                      </a:endParaRPr>
                    </a:p>
                  </a:txBody>
                  <a:tcPr anchor="ctr" anchorCtr="0">
                    <a:lnL>
                      <a:noFill/>
                    </a:lnL>
                    <a:lnR w="19050">
                      <a:solidFill>
                        <a:srgbClr val="FFFFFF"/>
                      </a:solidFill>
                      <a:prstDash val="solid"/>
                    </a:lnR>
                    <a:lnT>
                      <a:noFill/>
                    </a:lnT>
                    <a:lnB w="19050">
                      <a:solidFill>
                        <a:srgbClr val="F58F33"/>
                      </a:solidFill>
                      <a:prstDash val="solid"/>
                    </a:lnB>
                    <a:noFill/>
                  </a:tcPr>
                </a:tc>
                <a:tc>
                  <a:txBody>
                    <a:bodyPr/>
                    <a:p>
                      <a:pPr>
                        <a:buNone/>
                      </a:pPr>
                      <a:r>
                        <a:rPr lang="zh-CN" altLang="en-US" sz="1800">
                          <a:solidFill>
                            <a:srgbClr val="404040"/>
                          </a:solidFill>
                          <a:sym typeface="+mn-ea"/>
                        </a:rPr>
                        <a:t>扩展规模：扩大研发合作</a:t>
                      </a:r>
                      <a:endParaRPr lang="zh-CN" altLang="en-US" sz="1800">
                        <a:solidFill>
                          <a:srgbClr val="404040"/>
                        </a:solidFill>
                        <a:sym typeface="+mn-ea"/>
                      </a:endParaRPr>
                    </a:p>
                  </a:txBody>
                  <a:tcPr>
                    <a:lnL w="19050">
                      <a:solidFill>
                        <a:srgbClr val="FFFFFF"/>
                      </a:solidFill>
                      <a:prstDash val="solid"/>
                    </a:lnL>
                    <a:lnR>
                      <a:noFill/>
                    </a:lnR>
                    <a:lnT>
                      <a:noFill/>
                    </a:lnT>
                    <a:lnB w="19050">
                      <a:solidFill>
                        <a:srgbClr val="F58F33"/>
                      </a:solidFill>
                      <a:prstDash val="solid"/>
                    </a:lnB>
                    <a:noFill/>
                  </a:tcPr>
                </a:tc>
              </a:tr>
            </a:tbl>
          </a:graphicData>
        </a:graphic>
      </p:graphicFrame>
      <p:sp>
        <p:nvSpPr>
          <p:cNvPr id="6" name="文本框 5"/>
          <p:cNvSpPr txBox="1"/>
          <p:nvPr/>
        </p:nvSpPr>
        <p:spPr>
          <a:xfrm>
            <a:off x="2196465" y="370840"/>
            <a:ext cx="9825990" cy="460375"/>
          </a:xfrm>
          <a:prstGeom prst="rect">
            <a:avLst/>
          </a:prstGeom>
          <a:noFill/>
        </p:spPr>
        <p:txBody>
          <a:bodyPr wrap="squar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rPr>
              <a:t>Haaga-Helia应用大学苏州实验室LAB8</a:t>
            </a:r>
            <a:r>
              <a:rPr lang="zh-CN" altLang="en-US" sz="2400" b="1" dirty="0">
                <a:latin typeface="微软雅黑" panose="020B0503020204020204" pitchFamily="34" charset="-122"/>
                <a:ea typeface="微软雅黑" panose="020B0503020204020204" pitchFamily="34" charset="-122"/>
                <a:sym typeface="+mn-ea"/>
              </a:rPr>
              <a:t>项目</a:t>
            </a:r>
            <a:endParaRPr lang="zh-CN" altLang="en-US" sz="2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14045" y="1677670"/>
            <a:ext cx="1624330" cy="2306955"/>
          </a:xfrm>
          <a:prstGeom prst="rect">
            <a:avLst/>
          </a:prstGeom>
          <a:solidFill>
            <a:schemeClr val="bg1"/>
          </a:solidFill>
        </p:spPr>
        <p:txBody>
          <a:bodyPr wrap="square" rtlCol="0">
            <a:spAutoFit/>
          </a:bodyPr>
          <a:p>
            <a:r>
              <a:rPr lang="zh-CN" altLang="en-US">
                <a:solidFill>
                  <a:schemeClr val="tx1"/>
                </a:solidFill>
              </a:rPr>
              <a:t>本项目在芬兰已在运营中，将引入中国。其</a:t>
            </a:r>
            <a:r>
              <a:rPr lang="zh-CN" altLang="en-US">
                <a:solidFill>
                  <a:schemeClr val="tx1"/>
                </a:solidFill>
                <a:sym typeface="+mn-ea"/>
              </a:rPr>
              <a:t>消费者调研技术帮助企业精准地设计营销策略，从而降低运营成本。</a:t>
            </a:r>
            <a:endParaRPr lang="zh-CN" altLang="en-US">
              <a:solidFill>
                <a:schemeClr val="tx1"/>
              </a:solidFill>
              <a:sym typeface="+mn-ea"/>
            </a:endParaRPr>
          </a:p>
        </p:txBody>
      </p:sp>
      <p:pic>
        <p:nvPicPr>
          <p:cNvPr id="7" name="图片 6"/>
          <p:cNvPicPr>
            <a:picLocks noChangeAspect="1"/>
          </p:cNvPicPr>
          <p:nvPr/>
        </p:nvPicPr>
        <p:blipFill>
          <a:blip r:embed="rId4"/>
          <a:srcRect l="16242" t="25391" r="61069" b="21450"/>
          <a:stretch>
            <a:fillRect/>
          </a:stretch>
        </p:blipFill>
        <p:spPr>
          <a:xfrm>
            <a:off x="9680575" y="1468120"/>
            <a:ext cx="2341880" cy="3085465"/>
          </a:xfrm>
          <a:prstGeom prst="rect">
            <a:avLst/>
          </a:prstGeom>
        </p:spPr>
      </p:pic>
      <p:graphicFrame>
        <p:nvGraphicFramePr>
          <p:cNvPr id="8" name="Content Placeholder 3"/>
          <p:cNvGraphicFramePr>
            <a:graphicFrameLocks noGrp="1"/>
          </p:cNvGraphicFramePr>
          <p:nvPr/>
        </p:nvGraphicFramePr>
        <p:xfrm>
          <a:off x="2569210" y="4785995"/>
          <a:ext cx="9183370" cy="363855"/>
        </p:xfrm>
        <a:graphic>
          <a:graphicData uri="http://schemas.openxmlformats.org/drawingml/2006/table">
            <a:tbl>
              <a:tblPr firstRow="1" firstCol="1" bandRow="1"/>
              <a:tblGrid>
                <a:gridCol w="9183370"/>
              </a:tblGrid>
              <a:tr h="363855">
                <a:tc>
                  <a:txBody>
                    <a:bodyPr/>
                    <a:lstStyle/>
                    <a:p>
                      <a:pPr algn="ctr">
                        <a:spcAft>
                          <a:spcPts val="0"/>
                        </a:spcAft>
                        <a:buClrTx/>
                        <a:buSzTx/>
                        <a:buFontTx/>
                      </a:pPr>
                      <a:endParaRPr lang="zh-CN" altLang="en-US" sz="2000" b="1" dirty="0" smtClean="0">
                        <a:solidFill>
                          <a:prstClr val="black"/>
                        </a:solidFill>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graphicFrame>
        <p:nvGraphicFramePr>
          <p:cNvPr id="10" name="Content Placeholder 3"/>
          <p:cNvGraphicFramePr>
            <a:graphicFrameLocks noGrp="1"/>
          </p:cNvGraphicFramePr>
          <p:nvPr/>
        </p:nvGraphicFramePr>
        <p:xfrm>
          <a:off x="822960" y="4845050"/>
          <a:ext cx="11120120" cy="304800"/>
        </p:xfrm>
        <a:graphic>
          <a:graphicData uri="http://schemas.openxmlformats.org/drawingml/2006/table">
            <a:tbl>
              <a:tblPr firstRow="1" firstCol="1" bandRow="1"/>
              <a:tblGrid>
                <a:gridCol w="1928495"/>
                <a:gridCol w="9191625"/>
              </a:tblGrid>
              <a:tr h="304800">
                <a:tc>
                  <a:txBody>
                    <a:bodyPr/>
                    <a:lstStyle/>
                    <a:p>
                      <a:pPr algn="ctr">
                        <a:spcAft>
                          <a:spcPts val="0"/>
                        </a:spcAft>
                        <a:buClrTx/>
                        <a:buSzTx/>
                        <a:buFontTx/>
                      </a:pPr>
                      <a:r>
                        <a:rPr lang="zh-CN" altLang="en-US" sz="2000" b="1" dirty="0" smtClean="0">
                          <a:solidFill>
                            <a:prstClr val="black"/>
                          </a:solidFill>
                          <a:latin typeface="微软雅黑" panose="020B0503020204020204" pitchFamily="34" charset="-122"/>
                          <a:ea typeface="微软雅黑" panose="020B0503020204020204" pitchFamily="34" charset="-122"/>
                        </a:rPr>
                        <a:t>时间</a:t>
                      </a:r>
                      <a:endParaRPr lang="zh-CN" altLang="en-US" sz="2000" b="1" dirty="0" smtClean="0">
                        <a:solidFill>
                          <a:prstClr val="black"/>
                        </a:solidFill>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9B23"/>
                    </a:solidFill>
                  </a:tcPr>
                </a:tc>
                <a:tc>
                  <a:txBody>
                    <a:bodyPr/>
                    <a:lstStyle/>
                    <a:p>
                      <a:pPr algn="ctr">
                        <a:spcAft>
                          <a:spcPts val="0"/>
                        </a:spcAft>
                        <a:buClrTx/>
                        <a:buSzTx/>
                        <a:buFontTx/>
                      </a:pPr>
                      <a:r>
                        <a:rPr lang="zh-CN" altLang="en-US" sz="2000" b="1" dirty="0">
                          <a:solidFill>
                            <a:prstClr val="black"/>
                          </a:solidFill>
                          <a:latin typeface="微软雅黑" panose="020B0503020204020204" pitchFamily="34" charset="-122"/>
                          <a:ea typeface="微软雅黑" panose="020B0503020204020204" pitchFamily="34" charset="-122"/>
                        </a:rPr>
                        <a:t>目标</a:t>
                      </a:r>
                      <a:endParaRPr lang="zh-CN" altLang="en-US" sz="2000" b="1" dirty="0">
                        <a:solidFill>
                          <a:prstClr val="black"/>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9B23"/>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196465" y="370840"/>
            <a:ext cx="9825990" cy="460375"/>
          </a:xfrm>
          <a:prstGeom prst="rect">
            <a:avLst/>
          </a:prstGeom>
          <a:noFill/>
        </p:spPr>
        <p:txBody>
          <a:bodyPr wrap="square" rtlCol="0" anchor="t">
            <a:spAutoFit/>
          </a:bodyPr>
          <a:p>
            <a:pPr algn="l">
              <a:buClrTx/>
              <a:buSzTx/>
              <a:buFontTx/>
            </a:pPr>
            <a:r>
              <a:rPr lang="zh-CN" altLang="en-US" sz="2400" b="1" dirty="0">
                <a:solidFill>
                  <a:schemeClr val="accent3">
                    <a:lumMod val="60000"/>
                    <a:lumOff val="40000"/>
                  </a:schemeClr>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Haaga-Helia ：大数据 - 大生意</a:t>
            </a:r>
            <a:endParaRPr lang="zh-CN" altLang="en-US" sz="2400" b="1" dirty="0">
              <a:latin typeface="微软雅黑" panose="020B0503020204020204" pitchFamily="34" charset="-122"/>
              <a:ea typeface="微软雅黑" panose="020B0503020204020204" pitchFamily="34" charset="-122"/>
            </a:endParaRPr>
          </a:p>
        </p:txBody>
      </p:sp>
      <p:sp>
        <p:nvSpPr>
          <p:cNvPr id="5" name="object 5"/>
          <p:cNvSpPr/>
          <p:nvPr/>
        </p:nvSpPr>
        <p:spPr>
          <a:xfrm>
            <a:off x="9557004" y="1871472"/>
            <a:ext cx="992124" cy="598931"/>
          </a:xfrm>
          <a:prstGeom prst="rect">
            <a:avLst/>
          </a:prstGeom>
          <a:blipFill>
            <a:blip r:embed="rId1" cstate="print"/>
            <a:stretch>
              <a:fillRect/>
            </a:stretch>
          </a:blipFill>
        </p:spPr>
        <p:txBody>
          <a:bodyPr wrap="square" lIns="0" tIns="0" rIns="0" bIns="0" rtlCol="0"/>
          <a:p/>
        </p:txBody>
      </p:sp>
      <p:sp>
        <p:nvSpPr>
          <p:cNvPr id="3" name="object 6"/>
          <p:cNvSpPr txBox="1"/>
          <p:nvPr/>
        </p:nvSpPr>
        <p:spPr>
          <a:xfrm>
            <a:off x="945896" y="2914015"/>
            <a:ext cx="10352405" cy="3756025"/>
          </a:xfrm>
          <a:prstGeom prst="rect">
            <a:avLst/>
          </a:prstGeom>
        </p:spPr>
        <p:txBody>
          <a:bodyPr vert="horz" wrap="square" lIns="0" tIns="9525" rIns="0" bIns="0" rtlCol="0">
            <a:spAutoFit/>
          </a:bodyPr>
          <a:p>
            <a:pPr marL="12700" marR="253365">
              <a:lnSpc>
                <a:spcPct val="101000"/>
              </a:lnSpc>
              <a:spcBef>
                <a:spcPts val="75"/>
              </a:spcBef>
            </a:pPr>
            <a:r>
              <a:rPr sz="1800" b="1" dirty="0">
                <a:latin typeface="宋体" panose="02010600030101010101" pitchFamily="2" charset="-122"/>
                <a:ea typeface="宋体" panose="02010600030101010101" pitchFamily="2" charset="-122"/>
                <a:cs typeface="宋体" panose="02010600030101010101" pitchFamily="2" charset="-122"/>
              </a:rPr>
              <a:t>芬</a:t>
            </a:r>
            <a:r>
              <a:rPr sz="1800" b="1" spc="-10" dirty="0">
                <a:latin typeface="宋体" panose="02010600030101010101" pitchFamily="2" charset="-122"/>
                <a:ea typeface="宋体" panose="02010600030101010101" pitchFamily="2" charset="-122"/>
                <a:cs typeface="宋体" panose="02010600030101010101" pitchFamily="2" charset="-122"/>
              </a:rPr>
              <a:t>兰</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数据</a:t>
            </a:r>
            <a:r>
              <a:rPr sz="1800" b="1" spc="-10" dirty="0">
                <a:latin typeface="宋体" panose="02010600030101010101" pitchFamily="2" charset="-122"/>
                <a:ea typeface="宋体" panose="02010600030101010101" pitchFamily="2" charset="-122"/>
                <a:cs typeface="宋体" panose="02010600030101010101" pitchFamily="2" charset="-122"/>
              </a:rPr>
              <a:t>项目</a:t>
            </a:r>
            <a:r>
              <a:rPr sz="1800" b="1" spc="30" dirty="0">
                <a:latin typeface="宋体" panose="02010600030101010101" pitchFamily="2" charset="-122"/>
                <a:ea typeface="宋体" panose="02010600030101010101" pitchFamily="2" charset="-122"/>
                <a:cs typeface="宋体" panose="02010600030101010101" pitchFamily="2" charset="-122"/>
              </a:rPr>
              <a:t> </a:t>
            </a:r>
            <a:r>
              <a:rPr sz="1800" b="1" spc="-5" dirty="0">
                <a:latin typeface="宋体" panose="02010600030101010101" pitchFamily="2" charset="-122"/>
                <a:ea typeface="宋体" panose="02010600030101010101" pitchFamily="2" charset="-122"/>
                <a:cs typeface="宋体" panose="02010600030101010101" pitchFamily="2" charset="-122"/>
              </a:rPr>
              <a:t>(2017-2019)</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目</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是</a:t>
            </a:r>
            <a:r>
              <a:rPr sz="1800" b="1" dirty="0">
                <a:latin typeface="宋体" panose="02010600030101010101" pitchFamily="2" charset="-122"/>
                <a:ea typeface="宋体" panose="02010600030101010101" pitchFamily="2" charset="-122"/>
                <a:cs typeface="宋体" panose="02010600030101010101" pitchFamily="2" charset="-122"/>
              </a:rPr>
              <a:t>，通</a:t>
            </a:r>
            <a:r>
              <a:rPr sz="1800" b="1" spc="-10" dirty="0">
                <a:latin typeface="宋体" panose="02010600030101010101" pitchFamily="2" charset="-122"/>
                <a:ea typeface="宋体" panose="02010600030101010101" pitchFamily="2" charset="-122"/>
                <a:cs typeface="宋体" panose="02010600030101010101" pitchFamily="2" charset="-122"/>
              </a:rPr>
              <a:t>过</a:t>
            </a:r>
            <a:r>
              <a:rPr sz="1800" b="1" dirty="0">
                <a:latin typeface="宋体" panose="02010600030101010101" pitchFamily="2" charset="-122"/>
                <a:ea typeface="宋体" panose="02010600030101010101" pitchFamily="2" charset="-122"/>
                <a:cs typeface="宋体" panose="02010600030101010101" pitchFamily="2" charset="-122"/>
              </a:rPr>
              <a:t>对</a:t>
            </a:r>
            <a:r>
              <a:rPr sz="1800" b="1" spc="-5" dirty="0">
                <a:latin typeface="宋体" panose="02010600030101010101" pitchFamily="2" charset="-122"/>
                <a:ea typeface="宋体" panose="02010600030101010101" pitchFamily="2" charset="-122"/>
                <a:cs typeface="宋体" panose="02010600030101010101" pitchFamily="2" charset="-122"/>
              </a:rPr>
              <a:t>B2B</a:t>
            </a:r>
            <a:r>
              <a:rPr sz="1800" b="1" dirty="0">
                <a:latin typeface="宋体" panose="02010600030101010101" pitchFamily="2" charset="-122"/>
                <a:ea typeface="宋体" panose="02010600030101010101" pitchFamily="2" charset="-122"/>
                <a:cs typeface="宋体" panose="02010600030101010101" pitchFamily="2" charset="-122"/>
              </a:rPr>
              <a:t>市</a:t>
            </a:r>
            <a:r>
              <a:rPr sz="1800" b="1" spc="-10" dirty="0">
                <a:latin typeface="宋体" panose="02010600030101010101" pitchFamily="2" charset="-122"/>
                <a:ea typeface="宋体" panose="02010600030101010101" pitchFamily="2" charset="-122"/>
                <a:cs typeface="宋体" panose="02010600030101010101" pitchFamily="2" charset="-122"/>
              </a:rPr>
              <a:t>场</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数据</a:t>
            </a:r>
            <a:r>
              <a:rPr sz="1800" b="1" spc="-10" dirty="0">
                <a:latin typeface="宋体" panose="02010600030101010101" pitchFamily="2" charset="-122"/>
                <a:ea typeface="宋体" panose="02010600030101010101" pitchFamily="2" charset="-122"/>
                <a:cs typeface="宋体" panose="02010600030101010101" pitchFamily="2" charset="-122"/>
              </a:rPr>
              <a:t>的</a:t>
            </a:r>
            <a:r>
              <a:rPr sz="1800" b="1" dirty="0">
                <a:latin typeface="宋体" panose="02010600030101010101" pitchFamily="2" charset="-122"/>
                <a:ea typeface="宋体" panose="02010600030101010101" pitchFamily="2" charset="-122"/>
                <a:cs typeface="宋体" panose="02010600030101010101" pitchFamily="2" charset="-122"/>
              </a:rPr>
              <a:t>收</a:t>
            </a:r>
            <a:r>
              <a:rPr sz="1800" b="1" spc="-10" dirty="0">
                <a:latin typeface="宋体" panose="02010600030101010101" pitchFamily="2" charset="-122"/>
                <a:ea typeface="宋体" panose="02010600030101010101" pitchFamily="2" charset="-122"/>
                <a:cs typeface="宋体" panose="02010600030101010101" pitchFamily="2" charset="-122"/>
              </a:rPr>
              <a:t>集</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分</a:t>
            </a:r>
            <a:r>
              <a:rPr sz="1800" b="1" dirty="0">
                <a:latin typeface="宋体" panose="02010600030101010101" pitchFamily="2" charset="-122"/>
                <a:ea typeface="宋体" panose="02010600030101010101" pitchFamily="2" charset="-122"/>
                <a:cs typeface="宋体" panose="02010600030101010101" pitchFamily="2" charset="-122"/>
              </a:rPr>
              <a:t>析，</a:t>
            </a:r>
            <a:r>
              <a:rPr sz="1800" b="1" spc="-10" dirty="0">
                <a:latin typeface="宋体" panose="02010600030101010101" pitchFamily="2" charset="-122"/>
                <a:ea typeface="宋体" panose="02010600030101010101" pitchFamily="2" charset="-122"/>
                <a:cs typeface="宋体" panose="02010600030101010101" pitchFamily="2" charset="-122"/>
              </a:rPr>
              <a:t>找</a:t>
            </a:r>
            <a:r>
              <a:rPr sz="1800" b="1" dirty="0">
                <a:latin typeface="宋体" panose="02010600030101010101" pitchFamily="2" charset="-122"/>
                <a:ea typeface="宋体" panose="02010600030101010101" pitchFamily="2" charset="-122"/>
                <a:cs typeface="宋体" panose="02010600030101010101" pitchFamily="2" charset="-122"/>
              </a:rPr>
              <a:t>出</a:t>
            </a:r>
            <a:r>
              <a:rPr sz="1800" b="1" spc="-10" dirty="0">
                <a:latin typeface="宋体" panose="02010600030101010101" pitchFamily="2" charset="-122"/>
                <a:ea typeface="宋体" panose="02010600030101010101" pitchFamily="2" charset="-122"/>
                <a:cs typeface="宋体" panose="02010600030101010101" pitchFamily="2" charset="-122"/>
              </a:rPr>
              <a:t>市</a:t>
            </a:r>
            <a:r>
              <a:rPr sz="1800" b="1" dirty="0">
                <a:latin typeface="宋体" panose="02010600030101010101" pitchFamily="2" charset="-122"/>
                <a:ea typeface="宋体" panose="02010600030101010101" pitchFamily="2" charset="-122"/>
                <a:cs typeface="宋体" panose="02010600030101010101" pitchFamily="2" charset="-122"/>
              </a:rPr>
              <a:t>场机</a:t>
            </a:r>
            <a:r>
              <a:rPr sz="1800" b="1" spc="-10" dirty="0">
                <a:latin typeface="宋体" panose="02010600030101010101" pitchFamily="2" charset="-122"/>
                <a:ea typeface="宋体" panose="02010600030101010101" pitchFamily="2" charset="-122"/>
                <a:cs typeface="宋体" panose="02010600030101010101" pitchFamily="2" charset="-122"/>
              </a:rPr>
              <a:t>遇和 </a:t>
            </a:r>
            <a:r>
              <a:rPr sz="1800" b="1" dirty="0">
                <a:latin typeface="宋体" panose="02010600030101010101" pitchFamily="2" charset="-122"/>
                <a:ea typeface="宋体" panose="02010600030101010101" pitchFamily="2" charset="-122"/>
                <a:cs typeface="宋体" panose="02010600030101010101" pitchFamily="2" charset="-122"/>
              </a:rPr>
              <a:t>空</a:t>
            </a:r>
            <a:r>
              <a:rPr sz="1800" b="1" spc="-10" dirty="0">
                <a:latin typeface="宋体" panose="02010600030101010101" pitchFamily="2" charset="-122"/>
                <a:ea typeface="宋体" panose="02010600030101010101" pitchFamily="2" charset="-122"/>
                <a:cs typeface="宋体" panose="02010600030101010101" pitchFamily="2" charset="-122"/>
              </a:rPr>
              <a:t>间</a:t>
            </a:r>
            <a:r>
              <a:rPr sz="1800" b="1" dirty="0">
                <a:latin typeface="宋体" panose="02010600030101010101" pitchFamily="2" charset="-122"/>
                <a:ea typeface="宋体" panose="02010600030101010101" pitchFamily="2" charset="-122"/>
                <a:cs typeface="宋体" panose="02010600030101010101" pitchFamily="2" charset="-122"/>
              </a:rPr>
              <a:t>，</a:t>
            </a:r>
            <a:r>
              <a:rPr sz="1800" b="1" spc="-10" dirty="0">
                <a:latin typeface="宋体" panose="02010600030101010101" pitchFamily="2" charset="-122"/>
                <a:ea typeface="宋体" panose="02010600030101010101" pitchFamily="2" charset="-122"/>
                <a:cs typeface="宋体" panose="02010600030101010101" pitchFamily="2" charset="-122"/>
              </a:rPr>
              <a:t>进</a:t>
            </a:r>
            <a:r>
              <a:rPr sz="1800" b="1" dirty="0">
                <a:latin typeface="宋体" panose="02010600030101010101" pitchFamily="2" charset="-122"/>
                <a:ea typeface="宋体" panose="02010600030101010101" pitchFamily="2" charset="-122"/>
                <a:cs typeface="宋体" panose="02010600030101010101" pitchFamily="2" charset="-122"/>
              </a:rPr>
              <a:t>而有</a:t>
            </a:r>
            <a:r>
              <a:rPr sz="1800" b="1" spc="-10" dirty="0">
                <a:latin typeface="宋体" panose="02010600030101010101" pitchFamily="2" charset="-122"/>
                <a:ea typeface="宋体" panose="02010600030101010101" pitchFamily="2" charset="-122"/>
                <a:cs typeface="宋体" panose="02010600030101010101" pitchFamily="2" charset="-122"/>
              </a:rPr>
              <a:t>针</a:t>
            </a:r>
            <a:r>
              <a:rPr sz="1800" b="1" dirty="0">
                <a:latin typeface="宋体" panose="02010600030101010101" pitchFamily="2" charset="-122"/>
                <a:ea typeface="宋体" panose="02010600030101010101" pitchFamily="2" charset="-122"/>
                <a:cs typeface="宋体" panose="02010600030101010101" pitchFamily="2" charset="-122"/>
              </a:rPr>
              <a:t>对</a:t>
            </a:r>
            <a:r>
              <a:rPr sz="1800" b="1" spc="-10" dirty="0">
                <a:latin typeface="宋体" panose="02010600030101010101" pitchFamily="2" charset="-122"/>
                <a:ea typeface="宋体" panose="02010600030101010101" pitchFamily="2" charset="-122"/>
                <a:cs typeface="宋体" panose="02010600030101010101" pitchFamily="2" charset="-122"/>
              </a:rPr>
              <a:t>性</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设</a:t>
            </a:r>
            <a:r>
              <a:rPr sz="1800" b="1" dirty="0">
                <a:latin typeface="宋体" panose="02010600030101010101" pitchFamily="2" charset="-122"/>
                <a:ea typeface="宋体" panose="02010600030101010101" pitchFamily="2" charset="-122"/>
                <a:cs typeface="宋体" panose="02010600030101010101" pitchFamily="2" charset="-122"/>
              </a:rPr>
              <a:t>立相</a:t>
            </a:r>
            <a:r>
              <a:rPr sz="1800" b="1" spc="-10" dirty="0">
                <a:latin typeface="宋体" panose="02010600030101010101" pitchFamily="2" charset="-122"/>
                <a:ea typeface="宋体" panose="02010600030101010101" pitchFamily="2" charset="-122"/>
                <a:cs typeface="宋体" panose="02010600030101010101" pitchFamily="2" charset="-122"/>
              </a:rPr>
              <a:t>关</a:t>
            </a:r>
            <a:r>
              <a:rPr sz="1800" b="1" dirty="0">
                <a:latin typeface="宋体" panose="02010600030101010101" pitchFamily="2" charset="-122"/>
                <a:ea typeface="宋体" panose="02010600030101010101" pitchFamily="2" charset="-122"/>
                <a:cs typeface="宋体" panose="02010600030101010101" pitchFamily="2" charset="-122"/>
              </a:rPr>
              <a:t>创</a:t>
            </a:r>
            <a:r>
              <a:rPr sz="1800" b="1" spc="-10" dirty="0">
                <a:latin typeface="宋体" panose="02010600030101010101" pitchFamily="2" charset="-122"/>
                <a:ea typeface="宋体" panose="02010600030101010101" pitchFamily="2" charset="-122"/>
                <a:cs typeface="宋体" panose="02010600030101010101" pitchFamily="2" charset="-122"/>
              </a:rPr>
              <a:t>业</a:t>
            </a:r>
            <a:r>
              <a:rPr sz="1800" b="1" dirty="0">
                <a:latin typeface="宋体" panose="02010600030101010101" pitchFamily="2" charset="-122"/>
                <a:ea typeface="宋体" panose="02010600030101010101" pitchFamily="2" charset="-122"/>
                <a:cs typeface="宋体" panose="02010600030101010101" pitchFamily="2" charset="-122"/>
              </a:rPr>
              <a:t>项目</a:t>
            </a:r>
            <a:r>
              <a:rPr sz="1800" b="1" spc="-1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0"/>
              </a:spcBef>
            </a:pPr>
            <a:endParaRPr sz="1850">
              <a:latin typeface="宋体" panose="02010600030101010101" pitchFamily="2" charset="-122"/>
              <a:ea typeface="宋体" panose="02010600030101010101" pitchFamily="2" charset="-122"/>
              <a:cs typeface="宋体" panose="02010600030101010101" pitchFamily="2" charset="-122"/>
            </a:endParaRPr>
          </a:p>
          <a:p>
            <a:pPr marL="12700" marR="5080">
              <a:lnSpc>
                <a:spcPct val="102000"/>
              </a:lnSpc>
            </a:pPr>
            <a:r>
              <a:rPr sz="1800" b="1" dirty="0">
                <a:latin typeface="宋体" panose="02010600030101010101" pitchFamily="2" charset="-122"/>
                <a:ea typeface="宋体" panose="02010600030101010101" pitchFamily="2" charset="-122"/>
                <a:cs typeface="宋体" panose="02010600030101010101" pitchFamily="2" charset="-122"/>
              </a:rPr>
              <a:t>该</a:t>
            </a:r>
            <a:r>
              <a:rPr sz="1800" b="1" spc="-10" dirty="0">
                <a:latin typeface="宋体" panose="02010600030101010101" pitchFamily="2" charset="-122"/>
                <a:ea typeface="宋体" panose="02010600030101010101" pitchFamily="2" charset="-122"/>
                <a:cs typeface="宋体" panose="02010600030101010101" pitchFamily="2" charset="-122"/>
              </a:rPr>
              <a:t>项</a:t>
            </a:r>
            <a:r>
              <a:rPr sz="1800" b="1" dirty="0">
                <a:latin typeface="宋体" panose="02010600030101010101" pitchFamily="2" charset="-122"/>
                <a:ea typeface="宋体" panose="02010600030101010101" pitchFamily="2" charset="-122"/>
                <a:cs typeface="宋体" panose="02010600030101010101" pitchFamily="2" charset="-122"/>
              </a:rPr>
              <a:t>目</a:t>
            </a:r>
            <a:r>
              <a:rPr sz="1800" b="1" spc="-10" dirty="0">
                <a:latin typeface="宋体" panose="02010600030101010101" pitchFamily="2" charset="-122"/>
                <a:ea typeface="宋体" panose="02010600030101010101" pitchFamily="2" charset="-122"/>
                <a:cs typeface="宋体" panose="02010600030101010101" pitchFamily="2" charset="-122"/>
              </a:rPr>
              <a:t>的</a:t>
            </a:r>
            <a:r>
              <a:rPr sz="1800" b="1" dirty="0">
                <a:latin typeface="宋体" panose="02010600030101010101" pitchFamily="2" charset="-122"/>
                <a:ea typeface="宋体" panose="02010600030101010101" pitchFamily="2" charset="-122"/>
                <a:cs typeface="宋体" panose="02010600030101010101" pitchFamily="2" charset="-122"/>
              </a:rPr>
              <a:t>实施</a:t>
            </a:r>
            <a:r>
              <a:rPr sz="1800" b="1" spc="-10" dirty="0">
                <a:latin typeface="宋体" panose="02010600030101010101" pitchFamily="2" charset="-122"/>
                <a:ea typeface="宋体" panose="02010600030101010101" pitchFamily="2" charset="-122"/>
                <a:cs typeface="宋体" panose="02010600030101010101" pitchFamily="2" charset="-122"/>
              </a:rPr>
              <a:t>依</a:t>
            </a:r>
            <a:r>
              <a:rPr sz="1800" b="1" dirty="0">
                <a:latin typeface="宋体" panose="02010600030101010101" pitchFamily="2" charset="-122"/>
                <a:ea typeface="宋体" panose="02010600030101010101" pitchFamily="2" charset="-122"/>
                <a:cs typeface="宋体" panose="02010600030101010101" pitchFamily="2" charset="-122"/>
              </a:rPr>
              <a:t>赖</a:t>
            </a:r>
            <a:r>
              <a:rPr sz="1800" b="1" spc="-10" dirty="0">
                <a:latin typeface="宋体" panose="02010600030101010101" pitchFamily="2" charset="-122"/>
                <a:ea typeface="宋体" panose="02010600030101010101" pitchFamily="2" charset="-122"/>
                <a:cs typeface="宋体" panose="02010600030101010101" pitchFamily="2" charset="-122"/>
              </a:rPr>
              <a:t>于</a:t>
            </a:r>
            <a:r>
              <a:rPr sz="1800" b="1" dirty="0">
                <a:latin typeface="宋体" panose="02010600030101010101" pitchFamily="2" charset="-122"/>
                <a:ea typeface="宋体" panose="02010600030101010101" pitchFamily="2" charset="-122"/>
                <a:cs typeface="宋体" panose="02010600030101010101" pitchFamily="2" charset="-122"/>
              </a:rPr>
              <a:t>一</a:t>
            </a:r>
            <a:r>
              <a:rPr sz="1800" b="1" spc="-10" dirty="0">
                <a:latin typeface="宋体" panose="02010600030101010101" pitchFamily="2" charset="-122"/>
                <a:ea typeface="宋体" panose="02010600030101010101" pitchFamily="2" charset="-122"/>
                <a:cs typeface="宋体" panose="02010600030101010101" pitchFamily="2" charset="-122"/>
              </a:rPr>
              <a:t>个</a:t>
            </a:r>
            <a:r>
              <a:rPr sz="1800" b="1" dirty="0">
                <a:latin typeface="宋体" panose="02010600030101010101" pitchFamily="2" charset="-122"/>
                <a:ea typeface="宋体" panose="02010600030101010101" pitchFamily="2" charset="-122"/>
                <a:cs typeface="宋体" panose="02010600030101010101" pitchFamily="2" charset="-122"/>
              </a:rPr>
              <a:t>多学</a:t>
            </a:r>
            <a:r>
              <a:rPr sz="1800" b="1" spc="-10" dirty="0">
                <a:latin typeface="宋体" panose="02010600030101010101" pitchFamily="2" charset="-122"/>
                <a:ea typeface="宋体" panose="02010600030101010101" pitchFamily="2" charset="-122"/>
                <a:cs typeface="宋体" panose="02010600030101010101" pitchFamily="2" charset="-122"/>
              </a:rPr>
              <a:t>科</a:t>
            </a:r>
            <a:r>
              <a:rPr sz="1800" b="1" dirty="0">
                <a:latin typeface="宋体" panose="02010600030101010101" pitchFamily="2" charset="-122"/>
                <a:ea typeface="宋体" panose="02010600030101010101" pitchFamily="2" charset="-122"/>
                <a:cs typeface="宋体" panose="02010600030101010101" pitchFamily="2" charset="-122"/>
              </a:rPr>
              <a:t>团</a:t>
            </a:r>
            <a:r>
              <a:rPr sz="1800" b="1" spc="-10" dirty="0">
                <a:latin typeface="宋体" panose="02010600030101010101" pitchFamily="2" charset="-122"/>
                <a:ea typeface="宋体" panose="02010600030101010101" pitchFamily="2" charset="-122"/>
                <a:cs typeface="宋体" panose="02010600030101010101" pitchFamily="2" charset="-122"/>
              </a:rPr>
              <a:t>队</a:t>
            </a:r>
            <a:r>
              <a:rPr sz="1800" b="1" dirty="0">
                <a:latin typeface="宋体" panose="02010600030101010101" pitchFamily="2" charset="-122"/>
                <a:ea typeface="宋体" panose="02010600030101010101" pitchFamily="2" charset="-122"/>
                <a:cs typeface="宋体" panose="02010600030101010101" pitchFamily="2" charset="-122"/>
              </a:rPr>
              <a:t>：大</a:t>
            </a:r>
            <a:r>
              <a:rPr sz="1800" b="1" spc="-10" dirty="0">
                <a:latin typeface="宋体" panose="02010600030101010101" pitchFamily="2" charset="-122"/>
                <a:ea typeface="宋体" panose="02010600030101010101" pitchFamily="2" charset="-122"/>
                <a:cs typeface="宋体" panose="02010600030101010101" pitchFamily="2" charset="-122"/>
              </a:rPr>
              <a:t>数</a:t>
            </a:r>
            <a:r>
              <a:rPr sz="1800" b="1" dirty="0">
                <a:latin typeface="宋体" panose="02010600030101010101" pitchFamily="2" charset="-122"/>
                <a:ea typeface="宋体" panose="02010600030101010101" pitchFamily="2" charset="-122"/>
                <a:cs typeface="宋体" panose="02010600030101010101" pitchFamily="2" charset="-122"/>
              </a:rPr>
              <a:t>据</a:t>
            </a:r>
            <a:r>
              <a:rPr sz="1800" b="1" spc="-10" dirty="0">
                <a:latin typeface="宋体" panose="02010600030101010101" pitchFamily="2" charset="-122"/>
                <a:ea typeface="宋体" panose="02010600030101010101" pitchFamily="2" charset="-122"/>
                <a:cs typeface="宋体" panose="02010600030101010101" pitchFamily="2" charset="-122"/>
              </a:rPr>
              <a:t>研</a:t>
            </a:r>
            <a:r>
              <a:rPr sz="1800" b="1" dirty="0">
                <a:latin typeface="宋体" panose="02010600030101010101" pitchFamily="2" charset="-122"/>
                <a:ea typeface="宋体" panose="02010600030101010101" pitchFamily="2" charset="-122"/>
                <a:cs typeface="宋体" panose="02010600030101010101" pitchFamily="2" charset="-122"/>
              </a:rPr>
              <a:t>究</a:t>
            </a:r>
            <a:r>
              <a:rPr sz="1800" b="1" spc="-10" dirty="0">
                <a:latin typeface="宋体" panose="02010600030101010101" pitchFamily="2" charset="-122"/>
                <a:ea typeface="宋体" panose="02010600030101010101" pitchFamily="2" charset="-122"/>
                <a:cs typeface="宋体" panose="02010600030101010101" pitchFamily="2" charset="-122"/>
              </a:rPr>
              <a:t>者</a:t>
            </a:r>
            <a:r>
              <a:rPr sz="1800" b="1" dirty="0">
                <a:latin typeface="宋体" panose="02010600030101010101" pitchFamily="2" charset="-122"/>
                <a:ea typeface="宋体" panose="02010600030101010101" pitchFamily="2" charset="-122"/>
                <a:cs typeface="宋体" panose="02010600030101010101" pitchFamily="2" charset="-122"/>
              </a:rPr>
              <a:t>、营</a:t>
            </a:r>
            <a:r>
              <a:rPr sz="1800" b="1" spc="-10" dirty="0">
                <a:latin typeface="宋体" panose="02010600030101010101" pitchFamily="2" charset="-122"/>
                <a:ea typeface="宋体" panose="02010600030101010101" pitchFamily="2" charset="-122"/>
                <a:cs typeface="宋体" panose="02010600030101010101" pitchFamily="2" charset="-122"/>
              </a:rPr>
              <a:t>销</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创</a:t>
            </a:r>
            <a:r>
              <a:rPr sz="1800" b="1" dirty="0">
                <a:latin typeface="宋体" panose="02010600030101010101" pitchFamily="2" charset="-122"/>
                <a:ea typeface="宋体" panose="02010600030101010101" pitchFamily="2" charset="-122"/>
                <a:cs typeface="宋体" panose="02010600030101010101" pitchFamily="2" charset="-122"/>
              </a:rPr>
              <a:t>新方</a:t>
            </a:r>
            <a:r>
              <a:rPr sz="1800" b="1" spc="-10" dirty="0">
                <a:latin typeface="宋体" panose="02010600030101010101" pitchFamily="2" charset="-122"/>
                <a:ea typeface="宋体" panose="02010600030101010101" pitchFamily="2" charset="-122"/>
                <a:cs typeface="宋体" panose="02010600030101010101" pitchFamily="2" charset="-122"/>
              </a:rPr>
              <a:t>面</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人</a:t>
            </a:r>
            <a:r>
              <a:rPr sz="1800" b="1" dirty="0">
                <a:latin typeface="宋体" panose="02010600030101010101" pitchFamily="2" charset="-122"/>
                <a:ea typeface="宋体" panose="02010600030101010101" pitchFamily="2" charset="-122"/>
                <a:cs typeface="宋体" panose="02010600030101010101" pitchFamily="2" charset="-122"/>
              </a:rPr>
              <a:t>才、</a:t>
            </a:r>
            <a:r>
              <a:rPr sz="1800" b="1" spc="-10" dirty="0">
                <a:latin typeface="宋体" panose="02010600030101010101" pitchFamily="2" charset="-122"/>
                <a:ea typeface="宋体" panose="02010600030101010101" pitchFamily="2" charset="-122"/>
                <a:cs typeface="宋体" panose="02010600030101010101" pitchFamily="2" charset="-122"/>
              </a:rPr>
              <a:t>数</a:t>
            </a:r>
            <a:r>
              <a:rPr sz="1800" b="1" dirty="0">
                <a:latin typeface="宋体" panose="02010600030101010101" pitchFamily="2" charset="-122"/>
                <a:ea typeface="宋体" panose="02010600030101010101" pitchFamily="2" charset="-122"/>
                <a:cs typeface="宋体" panose="02010600030101010101" pitchFamily="2" charset="-122"/>
              </a:rPr>
              <a:t>量</a:t>
            </a:r>
            <a:r>
              <a:rPr sz="1800" b="1" spc="-10" dirty="0">
                <a:latin typeface="宋体" panose="02010600030101010101" pitchFamily="2" charset="-122"/>
                <a:ea typeface="宋体" panose="02010600030101010101" pitchFamily="2" charset="-122"/>
                <a:cs typeface="宋体" panose="02010600030101010101" pitchFamily="2" charset="-122"/>
              </a:rPr>
              <a:t>和</a:t>
            </a:r>
            <a:r>
              <a:rPr sz="1800" b="1" dirty="0">
                <a:latin typeface="宋体" panose="02010600030101010101" pitchFamily="2" charset="-122"/>
                <a:ea typeface="宋体" panose="02010600030101010101" pitchFamily="2" charset="-122"/>
                <a:cs typeface="宋体" panose="02010600030101010101" pitchFamily="2" charset="-122"/>
              </a:rPr>
              <a:t>定</a:t>
            </a:r>
            <a:r>
              <a:rPr sz="1800" b="1" spc="-10" dirty="0">
                <a:latin typeface="宋体" panose="02010600030101010101" pitchFamily="2" charset="-122"/>
                <a:ea typeface="宋体" panose="02010600030101010101" pitchFamily="2" charset="-122"/>
                <a:cs typeface="宋体" panose="02010600030101010101" pitchFamily="2" charset="-122"/>
              </a:rPr>
              <a:t>量</a:t>
            </a:r>
            <a:r>
              <a:rPr sz="1800" b="1" dirty="0">
                <a:latin typeface="宋体" panose="02010600030101010101" pitchFamily="2" charset="-122"/>
                <a:ea typeface="宋体" panose="02010600030101010101" pitchFamily="2" charset="-122"/>
                <a:cs typeface="宋体" panose="02010600030101010101" pitchFamily="2" charset="-122"/>
              </a:rPr>
              <a:t>分析</a:t>
            </a:r>
            <a:r>
              <a:rPr sz="1800" b="1" spc="-10" dirty="0">
                <a:latin typeface="宋体" panose="02010600030101010101" pitchFamily="2" charset="-122"/>
                <a:ea typeface="宋体" panose="02010600030101010101" pitchFamily="2" charset="-122"/>
                <a:cs typeface="宋体" panose="02010600030101010101" pitchFamily="2" charset="-122"/>
              </a:rPr>
              <a:t>人</a:t>
            </a:r>
            <a:r>
              <a:rPr sz="1800" b="1" dirty="0">
                <a:latin typeface="宋体" panose="02010600030101010101" pitchFamily="2" charset="-122"/>
                <a:ea typeface="宋体" panose="02010600030101010101" pitchFamily="2" charset="-122"/>
                <a:cs typeface="宋体" panose="02010600030101010101" pitchFamily="2" charset="-122"/>
              </a:rPr>
              <a:t>员</a:t>
            </a:r>
            <a:r>
              <a:rPr sz="1800" b="1" spc="-10" dirty="0">
                <a:latin typeface="宋体" panose="02010600030101010101" pitchFamily="2" charset="-122"/>
                <a:ea typeface="宋体" panose="02010600030101010101" pitchFamily="2" charset="-122"/>
                <a:cs typeface="宋体" panose="02010600030101010101" pitchFamily="2" charset="-122"/>
              </a:rPr>
              <a:t>、 </a:t>
            </a:r>
            <a:r>
              <a:rPr sz="1800" b="1" dirty="0">
                <a:latin typeface="宋体" panose="02010600030101010101" pitchFamily="2" charset="-122"/>
                <a:ea typeface="宋体" panose="02010600030101010101" pitchFamily="2" charset="-122"/>
                <a:cs typeface="宋体" panose="02010600030101010101" pitchFamily="2" charset="-122"/>
              </a:rPr>
              <a:t>实</a:t>
            </a:r>
            <a:r>
              <a:rPr sz="1800" b="1" spc="-10" dirty="0">
                <a:latin typeface="宋体" panose="02010600030101010101" pitchFamily="2" charset="-122"/>
                <a:ea typeface="宋体" panose="02010600030101010101" pitchFamily="2" charset="-122"/>
                <a:cs typeface="宋体" panose="02010600030101010101" pitchFamily="2" charset="-122"/>
              </a:rPr>
              <a:t>证</a:t>
            </a:r>
            <a:r>
              <a:rPr sz="1800" b="1" dirty="0">
                <a:latin typeface="宋体" panose="02010600030101010101" pitchFamily="2" charset="-122"/>
                <a:ea typeface="宋体" panose="02010600030101010101" pitchFamily="2" charset="-122"/>
                <a:cs typeface="宋体" panose="02010600030101010101" pitchFamily="2" charset="-122"/>
              </a:rPr>
              <a:t>分</a:t>
            </a:r>
            <a:r>
              <a:rPr sz="1800" b="1" spc="-10" dirty="0">
                <a:latin typeface="宋体" panose="02010600030101010101" pitchFamily="2" charset="-122"/>
                <a:ea typeface="宋体" panose="02010600030101010101" pitchFamily="2" charset="-122"/>
                <a:cs typeface="宋体" panose="02010600030101010101" pitchFamily="2" charset="-122"/>
              </a:rPr>
              <a:t>析</a:t>
            </a:r>
            <a:r>
              <a:rPr sz="1800" b="1" dirty="0">
                <a:latin typeface="宋体" panose="02010600030101010101" pitchFamily="2" charset="-122"/>
                <a:ea typeface="宋体" panose="02010600030101010101" pitchFamily="2" charset="-122"/>
                <a:cs typeface="宋体" panose="02010600030101010101" pitchFamily="2" charset="-122"/>
              </a:rPr>
              <a:t>人员</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等</a:t>
            </a:r>
            <a:r>
              <a:rPr sz="1800" b="1" spc="-10" dirty="0">
                <a:latin typeface="宋体" panose="02010600030101010101" pitchFamily="2" charset="-122"/>
                <a:ea typeface="宋体" panose="02010600030101010101" pitchFamily="2" charset="-122"/>
                <a:cs typeface="宋体" panose="02010600030101010101" pitchFamily="2" charset="-122"/>
              </a:rPr>
              <a:t>等。</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0"/>
              </a:spcBef>
            </a:pPr>
            <a:endParaRPr sz="155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600" b="1" spc="-5" dirty="0">
                <a:latin typeface="宋体" panose="02010600030101010101" pitchFamily="2" charset="-122"/>
                <a:ea typeface="宋体" panose="02010600030101010101" pitchFamily="2" charset="-122"/>
                <a:cs typeface="宋体" panose="02010600030101010101" pitchFamily="2" charset="-122"/>
              </a:rPr>
              <a:t>项目益处</a:t>
            </a:r>
            <a:r>
              <a:rPr sz="1600" b="1" spc="-20" dirty="0">
                <a:latin typeface="宋体" panose="02010600030101010101" pitchFamily="2" charset="-122"/>
                <a:ea typeface="宋体" panose="02010600030101010101" pitchFamily="2" charset="-122"/>
                <a:cs typeface="宋体" panose="02010600030101010101" pitchFamily="2" charset="-122"/>
              </a:rPr>
              <a:t>/</a:t>
            </a:r>
            <a:r>
              <a:rPr sz="1600" b="1" spc="-5" dirty="0">
                <a:latin typeface="宋体" panose="02010600030101010101" pitchFamily="2" charset="-122"/>
                <a:ea typeface="宋体" panose="02010600030101010101" pitchFamily="2" charset="-122"/>
                <a:cs typeface="宋体" panose="02010600030101010101" pitchFamily="2" charset="-122"/>
              </a:rPr>
              <a:t>产出</a:t>
            </a:r>
            <a:r>
              <a:rPr sz="1600" b="1" spc="-15" dirty="0">
                <a:latin typeface="宋体" panose="02010600030101010101" pitchFamily="2" charset="-122"/>
                <a:ea typeface="宋体" panose="02010600030101010101" pitchFamily="2" charset="-122"/>
                <a:cs typeface="宋体" panose="02010600030101010101" pitchFamily="2" charset="-122"/>
              </a:rPr>
              <a:t>：</a:t>
            </a:r>
            <a:endParaRPr sz="1600">
              <a:latin typeface="宋体" panose="02010600030101010101" pitchFamily="2" charset="-122"/>
              <a:ea typeface="宋体" panose="02010600030101010101" pitchFamily="2" charset="-122"/>
              <a:cs typeface="宋体" panose="02010600030101010101" pitchFamily="2" charset="-122"/>
            </a:endParaRPr>
          </a:p>
          <a:p>
            <a:pPr marL="756285" indent="-286385">
              <a:lnSpc>
                <a:spcPct val="100000"/>
              </a:lnSpc>
              <a:spcBef>
                <a:spcPts val="60"/>
              </a:spcBef>
              <a:buFont typeface="Wingdings" panose="05000000000000000000"/>
              <a:buChar char=""/>
              <a:tabLst>
                <a:tab pos="756285" algn="l"/>
                <a:tab pos="756920" algn="l"/>
              </a:tabLst>
            </a:pPr>
            <a:r>
              <a:rPr sz="1600" spc="-5" dirty="0">
                <a:latin typeface="宋体" panose="02010600030101010101" pitchFamily="2" charset="-122"/>
                <a:ea typeface="宋体" panose="02010600030101010101" pitchFamily="2" charset="-122"/>
                <a:cs typeface="宋体" panose="02010600030101010101" pitchFamily="2" charset="-122"/>
              </a:rPr>
              <a:t>本</a:t>
            </a:r>
            <a:r>
              <a:rPr sz="1600" spc="5" dirty="0">
                <a:latin typeface="宋体" panose="02010600030101010101" pitchFamily="2" charset="-122"/>
                <a:ea typeface="宋体" panose="02010600030101010101" pitchFamily="2" charset="-122"/>
                <a:cs typeface="宋体" panose="02010600030101010101" pitchFamily="2" charset="-122"/>
              </a:rPr>
              <a:t>项</a:t>
            </a:r>
            <a:r>
              <a:rPr sz="1600" spc="-5" dirty="0">
                <a:latin typeface="宋体" panose="02010600030101010101" pitchFamily="2" charset="-122"/>
                <a:ea typeface="宋体" panose="02010600030101010101" pitchFamily="2" charset="-122"/>
                <a:cs typeface="宋体" panose="02010600030101010101" pitchFamily="2" charset="-122"/>
              </a:rPr>
              <a:t>目将</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升大</a:t>
            </a:r>
            <a:r>
              <a:rPr sz="1600" spc="5" dirty="0">
                <a:latin typeface="宋体" panose="02010600030101010101" pitchFamily="2" charset="-122"/>
                <a:ea typeface="宋体" panose="02010600030101010101" pitchFamily="2" charset="-122"/>
                <a:cs typeface="宋体" panose="02010600030101010101" pitchFamily="2" charset="-122"/>
              </a:rPr>
              <a:t>数</a:t>
            </a:r>
            <a:r>
              <a:rPr sz="1600" spc="-5" dirty="0">
                <a:latin typeface="宋体" panose="02010600030101010101" pitchFamily="2" charset="-122"/>
                <a:ea typeface="宋体" panose="02010600030101010101" pitchFamily="2" charset="-122"/>
                <a:cs typeface="宋体" panose="02010600030101010101" pitchFamily="2" charset="-122"/>
              </a:rPr>
              <a:t>据应</a:t>
            </a:r>
            <a:r>
              <a:rPr sz="1600" spc="5" dirty="0">
                <a:latin typeface="宋体" panose="02010600030101010101" pitchFamily="2" charset="-122"/>
                <a:ea typeface="宋体" panose="02010600030101010101" pitchFamily="2" charset="-122"/>
                <a:cs typeface="宋体" panose="02010600030101010101" pitchFamily="2" charset="-122"/>
              </a:rPr>
              <a:t>用</a:t>
            </a:r>
            <a:r>
              <a:rPr sz="1600" spc="-5" dirty="0">
                <a:latin typeface="宋体" panose="02010600030101010101" pitchFamily="2" charset="-122"/>
                <a:ea typeface="宋体" panose="02010600030101010101" pitchFamily="2" charset="-122"/>
                <a:cs typeface="宋体" panose="02010600030101010101" pitchFamily="2" charset="-122"/>
              </a:rPr>
              <a:t>分析</a:t>
            </a:r>
            <a:r>
              <a:rPr sz="1600" spc="5" dirty="0">
                <a:latin typeface="宋体" panose="02010600030101010101" pitchFamily="2" charset="-122"/>
                <a:ea typeface="宋体" panose="02010600030101010101" pitchFamily="2" charset="-122"/>
                <a:cs typeface="宋体" panose="02010600030101010101" pitchFamily="2" charset="-122"/>
              </a:rPr>
              <a:t>水</a:t>
            </a:r>
            <a:r>
              <a:rPr sz="1600" spc="-5" dirty="0">
                <a:latin typeface="宋体" panose="02010600030101010101" pitchFamily="2" charset="-122"/>
                <a:ea typeface="宋体" panose="02010600030101010101" pitchFamily="2" charset="-122"/>
                <a:cs typeface="宋体" panose="02010600030101010101" pitchFamily="2" charset="-122"/>
              </a:rPr>
              <a:t>平，</a:t>
            </a:r>
            <a:r>
              <a:rPr sz="1600" spc="5" dirty="0">
                <a:latin typeface="宋体" panose="02010600030101010101" pitchFamily="2" charset="-122"/>
                <a:ea typeface="宋体" panose="02010600030101010101" pitchFamily="2" charset="-122"/>
                <a:cs typeface="宋体" panose="02010600030101010101" pitchFamily="2" charset="-122"/>
              </a:rPr>
              <a:t>帮</a:t>
            </a:r>
            <a:r>
              <a:rPr sz="1600" spc="-5" dirty="0">
                <a:latin typeface="宋体" panose="02010600030101010101" pitchFamily="2" charset="-122"/>
                <a:ea typeface="宋体" panose="02010600030101010101" pitchFamily="2" charset="-122"/>
                <a:cs typeface="宋体" panose="02010600030101010101" pitchFamily="2" charset="-122"/>
              </a:rPr>
              <a:t>助创</a:t>
            </a:r>
            <a:r>
              <a:rPr sz="1600" spc="5" dirty="0">
                <a:latin typeface="宋体" panose="02010600030101010101" pitchFamily="2" charset="-122"/>
                <a:ea typeface="宋体" panose="02010600030101010101" pitchFamily="2" charset="-122"/>
                <a:cs typeface="宋体" panose="02010600030101010101" pitchFamily="2" charset="-122"/>
              </a:rPr>
              <a:t>业</a:t>
            </a:r>
            <a:r>
              <a:rPr sz="1600" spc="-5" dirty="0">
                <a:latin typeface="宋体" panose="02010600030101010101" pitchFamily="2" charset="-122"/>
                <a:ea typeface="宋体" panose="02010600030101010101" pitchFamily="2" charset="-122"/>
                <a:cs typeface="宋体" panose="02010600030101010101" pitchFamily="2" charset="-122"/>
              </a:rPr>
              <a:t>者找</a:t>
            </a:r>
            <a:r>
              <a:rPr sz="1600" spc="5" dirty="0">
                <a:latin typeface="宋体" panose="02010600030101010101" pitchFamily="2" charset="-122"/>
                <a:ea typeface="宋体" panose="02010600030101010101" pitchFamily="2" charset="-122"/>
                <a:cs typeface="宋体" panose="02010600030101010101" pitchFamily="2" charset="-122"/>
              </a:rPr>
              <a:t>到</a:t>
            </a:r>
            <a:r>
              <a:rPr sz="1600" spc="-5" dirty="0">
                <a:latin typeface="宋体" panose="02010600030101010101" pitchFamily="2" charset="-122"/>
                <a:ea typeface="宋体" panose="02010600030101010101" pitchFamily="2" charset="-122"/>
                <a:cs typeface="宋体" panose="02010600030101010101" pitchFamily="2" charset="-122"/>
              </a:rPr>
              <a:t>新的B2B市</a:t>
            </a:r>
            <a:r>
              <a:rPr sz="1600" spc="5" dirty="0">
                <a:latin typeface="宋体" panose="02010600030101010101" pitchFamily="2" charset="-122"/>
                <a:ea typeface="宋体" panose="02010600030101010101" pitchFamily="2" charset="-122"/>
                <a:cs typeface="宋体" panose="02010600030101010101" pitchFamily="2" charset="-122"/>
              </a:rPr>
              <a:t>场</a:t>
            </a:r>
            <a:r>
              <a:rPr sz="1600" spc="-5" dirty="0">
                <a:latin typeface="宋体" panose="02010600030101010101" pitchFamily="2" charset="-122"/>
                <a:ea typeface="宋体" panose="02010600030101010101" pitchFamily="2" charset="-122"/>
                <a:cs typeface="宋体" panose="02010600030101010101" pitchFamily="2" charset="-122"/>
              </a:rPr>
              <a:t>的创</a:t>
            </a:r>
            <a:r>
              <a:rPr sz="1600" spc="5" dirty="0">
                <a:latin typeface="宋体" panose="02010600030101010101" pitchFamily="2" charset="-122"/>
                <a:ea typeface="宋体" panose="02010600030101010101" pitchFamily="2" charset="-122"/>
                <a:cs typeface="宋体" panose="02010600030101010101" pitchFamily="2" charset="-122"/>
              </a:rPr>
              <a:t>业</a:t>
            </a:r>
            <a:r>
              <a:rPr sz="1600" spc="-5" dirty="0">
                <a:latin typeface="宋体" panose="02010600030101010101" pitchFamily="2" charset="-122"/>
                <a:ea typeface="宋体" panose="02010600030101010101" pitchFamily="2" charset="-122"/>
                <a:cs typeface="宋体" panose="02010600030101010101" pitchFamily="2" charset="-122"/>
              </a:rPr>
              <a:t>机会。</a:t>
            </a:r>
            <a:endParaRPr sz="1600">
              <a:latin typeface="宋体" panose="02010600030101010101" pitchFamily="2" charset="-122"/>
              <a:ea typeface="宋体" panose="02010600030101010101" pitchFamily="2" charset="-122"/>
              <a:cs typeface="宋体" panose="02010600030101010101" pitchFamily="2" charset="-122"/>
            </a:endParaRPr>
          </a:p>
          <a:p>
            <a:pPr>
              <a:lnSpc>
                <a:spcPct val="100000"/>
              </a:lnSpc>
              <a:buFont typeface="Wingdings" panose="05000000000000000000"/>
              <a:buChar char=""/>
            </a:pPr>
            <a:endParaRPr sz="1650">
              <a:latin typeface="宋体" panose="02010600030101010101" pitchFamily="2" charset="-122"/>
              <a:ea typeface="宋体" panose="02010600030101010101" pitchFamily="2" charset="-122"/>
              <a:cs typeface="宋体" panose="02010600030101010101" pitchFamily="2" charset="-122"/>
            </a:endParaRPr>
          </a:p>
          <a:p>
            <a:pPr marL="756285" indent="-286385">
              <a:lnSpc>
                <a:spcPct val="100000"/>
              </a:lnSpc>
              <a:buFont typeface="Wingdings" panose="05000000000000000000"/>
              <a:buChar char=""/>
              <a:tabLst>
                <a:tab pos="756285" algn="l"/>
                <a:tab pos="756920" algn="l"/>
              </a:tabLst>
            </a:pPr>
            <a:r>
              <a:rPr sz="1600" spc="-5" dirty="0">
                <a:latin typeface="宋体" panose="02010600030101010101" pitchFamily="2" charset="-122"/>
                <a:ea typeface="宋体" panose="02010600030101010101" pitchFamily="2" charset="-122"/>
                <a:cs typeface="宋体" panose="02010600030101010101" pitchFamily="2" charset="-122"/>
              </a:rPr>
              <a:t>帮</a:t>
            </a:r>
            <a:r>
              <a:rPr sz="1600" spc="5" dirty="0">
                <a:latin typeface="宋体" panose="02010600030101010101" pitchFamily="2" charset="-122"/>
                <a:ea typeface="宋体" panose="02010600030101010101" pitchFamily="2" charset="-122"/>
                <a:cs typeface="宋体" panose="02010600030101010101" pitchFamily="2" charset="-122"/>
              </a:rPr>
              <a:t>助</a:t>
            </a:r>
            <a:r>
              <a:rPr sz="1600" spc="-5" dirty="0">
                <a:latin typeface="宋体" panose="02010600030101010101" pitchFamily="2" charset="-122"/>
                <a:ea typeface="宋体" panose="02010600030101010101" pitchFamily="2" charset="-122"/>
                <a:cs typeface="宋体" panose="02010600030101010101" pitchFamily="2" charset="-122"/>
              </a:rPr>
              <a:t>企业</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升他</a:t>
            </a:r>
            <a:r>
              <a:rPr sz="1600" spc="5" dirty="0">
                <a:latin typeface="宋体" panose="02010600030101010101" pitchFamily="2" charset="-122"/>
                <a:ea typeface="宋体" panose="02010600030101010101" pitchFamily="2" charset="-122"/>
                <a:cs typeface="宋体" panose="02010600030101010101" pitchFamily="2" charset="-122"/>
              </a:rPr>
              <a:t>们</a:t>
            </a:r>
            <a:r>
              <a:rPr sz="1600" spc="-5" dirty="0">
                <a:latin typeface="宋体" panose="02010600030101010101" pitchFamily="2" charset="-122"/>
                <a:ea typeface="宋体" panose="02010600030101010101" pitchFamily="2" charset="-122"/>
                <a:cs typeface="宋体" panose="02010600030101010101" pitchFamily="2" charset="-122"/>
              </a:rPr>
              <a:t>的销</a:t>
            </a:r>
            <a:r>
              <a:rPr sz="1600" spc="5" dirty="0">
                <a:latin typeface="宋体" panose="02010600030101010101" pitchFamily="2" charset="-122"/>
                <a:ea typeface="宋体" panose="02010600030101010101" pitchFamily="2" charset="-122"/>
                <a:cs typeface="宋体" panose="02010600030101010101" pitchFamily="2" charset="-122"/>
              </a:rPr>
              <a:t>售</a:t>
            </a:r>
            <a:r>
              <a:rPr sz="1600" spc="-5" dirty="0">
                <a:latin typeface="宋体" panose="02010600030101010101" pitchFamily="2" charset="-122"/>
                <a:ea typeface="宋体" panose="02010600030101010101" pitchFamily="2" charset="-122"/>
                <a:cs typeface="宋体" panose="02010600030101010101" pitchFamily="2" charset="-122"/>
              </a:rPr>
              <a:t>策略</a:t>
            </a:r>
            <a:r>
              <a:rPr sz="1600" spc="5" dirty="0">
                <a:latin typeface="宋体" panose="02010600030101010101" pitchFamily="2" charset="-122"/>
                <a:ea typeface="宋体" panose="02010600030101010101" pitchFamily="2" charset="-122"/>
                <a:cs typeface="宋体" panose="02010600030101010101" pitchFamily="2" charset="-122"/>
              </a:rPr>
              <a:t>和</a:t>
            </a:r>
            <a:r>
              <a:rPr sz="1600" spc="-5" dirty="0">
                <a:latin typeface="宋体" panose="02010600030101010101" pitchFamily="2" charset="-122"/>
                <a:ea typeface="宋体" panose="02010600030101010101" pitchFamily="2" charset="-122"/>
                <a:cs typeface="宋体" panose="02010600030101010101" pitchFamily="2" charset="-122"/>
              </a:rPr>
              <a:t>售端</a:t>
            </a:r>
            <a:r>
              <a:rPr sz="1600" spc="5" dirty="0">
                <a:latin typeface="宋体" panose="02010600030101010101" pitchFamily="2" charset="-122"/>
                <a:ea typeface="宋体" panose="02010600030101010101" pitchFamily="2" charset="-122"/>
                <a:cs typeface="宋体" panose="02010600030101010101" pitchFamily="2" charset="-122"/>
              </a:rPr>
              <a:t>，</a:t>
            </a:r>
            <a:r>
              <a:rPr sz="1600" spc="-5" dirty="0">
                <a:latin typeface="宋体" panose="02010600030101010101" pitchFamily="2" charset="-122"/>
                <a:ea typeface="宋体" panose="02010600030101010101" pitchFamily="2" charset="-122"/>
                <a:cs typeface="宋体" panose="02010600030101010101" pitchFamily="2" charset="-122"/>
              </a:rPr>
              <a:t>节省</a:t>
            </a:r>
            <a:r>
              <a:rPr sz="1600" spc="5" dirty="0">
                <a:latin typeface="宋体" panose="02010600030101010101" pitchFamily="2" charset="-122"/>
                <a:ea typeface="宋体" panose="02010600030101010101" pitchFamily="2" charset="-122"/>
                <a:cs typeface="宋体" panose="02010600030101010101" pitchFamily="2" charset="-122"/>
              </a:rPr>
              <a:t>成</a:t>
            </a:r>
            <a:r>
              <a:rPr sz="1600" spc="-5" dirty="0">
                <a:latin typeface="宋体" panose="02010600030101010101" pitchFamily="2" charset="-122"/>
                <a:ea typeface="宋体" panose="02010600030101010101" pitchFamily="2" charset="-122"/>
                <a:cs typeface="宋体" panose="02010600030101010101" pitchFamily="2" charset="-122"/>
              </a:rPr>
              <a:t>本，</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升效</a:t>
            </a:r>
            <a:r>
              <a:rPr sz="1600" spc="5" dirty="0">
                <a:latin typeface="宋体" panose="02010600030101010101" pitchFamily="2" charset="-122"/>
                <a:ea typeface="宋体" panose="02010600030101010101" pitchFamily="2" charset="-122"/>
                <a:cs typeface="宋体" panose="02010600030101010101" pitchFamily="2" charset="-122"/>
              </a:rPr>
              <a:t>益</a:t>
            </a:r>
            <a:r>
              <a:rPr sz="1600" spc="-5" dirty="0">
                <a:latin typeface="宋体" panose="02010600030101010101" pitchFamily="2" charset="-122"/>
                <a:ea typeface="宋体" panose="02010600030101010101" pitchFamily="2" charset="-122"/>
                <a:cs typeface="宋体" panose="02010600030101010101" pitchFamily="2" charset="-122"/>
              </a:rPr>
              <a:t>。</a:t>
            </a:r>
            <a:endParaRPr sz="16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5"/>
              </a:spcBef>
            </a:pPr>
            <a:endParaRPr sz="1650">
              <a:latin typeface="宋体" panose="02010600030101010101" pitchFamily="2" charset="-122"/>
              <a:ea typeface="宋体" panose="02010600030101010101" pitchFamily="2" charset="-122"/>
              <a:cs typeface="宋体" panose="02010600030101010101" pitchFamily="2" charset="-122"/>
            </a:endParaRPr>
          </a:p>
          <a:p>
            <a:pPr marL="12700" marR="234950">
              <a:lnSpc>
                <a:spcPct val="101000"/>
              </a:lnSpc>
            </a:pPr>
            <a:r>
              <a:rPr sz="1800" b="1" dirty="0">
                <a:latin typeface="宋体" panose="02010600030101010101" pitchFamily="2" charset="-122"/>
                <a:ea typeface="宋体" panose="02010600030101010101" pitchFamily="2" charset="-122"/>
                <a:cs typeface="宋体" panose="02010600030101010101" pitchFamily="2" charset="-122"/>
              </a:rPr>
              <a:t>现</a:t>
            </a:r>
            <a:r>
              <a:rPr sz="1800" b="1" spc="-10" dirty="0">
                <a:latin typeface="宋体" panose="02010600030101010101" pitchFamily="2" charset="-122"/>
                <a:ea typeface="宋体" panose="02010600030101010101" pitchFamily="2" charset="-122"/>
                <a:cs typeface="宋体" panose="02010600030101010101" pitchFamily="2" charset="-122"/>
              </a:rPr>
              <a:t>状</a:t>
            </a:r>
            <a:r>
              <a:rPr sz="1800" b="1" dirty="0">
                <a:latin typeface="宋体" panose="02010600030101010101" pitchFamily="2" charset="-122"/>
                <a:ea typeface="宋体" panose="02010600030101010101" pitchFamily="2" charset="-122"/>
                <a:cs typeface="宋体" panose="02010600030101010101" pitchFamily="2" charset="-122"/>
              </a:rPr>
              <a:t>：</a:t>
            </a:r>
            <a:r>
              <a:rPr sz="1800" b="1" spc="-10" dirty="0">
                <a:latin typeface="宋体" panose="02010600030101010101" pitchFamily="2" charset="-122"/>
                <a:ea typeface="宋体" panose="02010600030101010101" pitchFamily="2" charset="-122"/>
                <a:cs typeface="宋体" panose="02010600030101010101" pitchFamily="2" charset="-122"/>
              </a:rPr>
              <a:t>本</a:t>
            </a:r>
            <a:r>
              <a:rPr sz="1800" b="1" dirty="0">
                <a:latin typeface="宋体" panose="02010600030101010101" pitchFamily="2" charset="-122"/>
                <a:ea typeface="宋体" panose="02010600030101010101" pitchFamily="2" charset="-122"/>
                <a:cs typeface="宋体" panose="02010600030101010101" pitchFamily="2" charset="-122"/>
              </a:rPr>
              <a:t>项目</a:t>
            </a:r>
            <a:r>
              <a:rPr sz="1800" b="1" spc="-10" dirty="0">
                <a:latin typeface="宋体" panose="02010600030101010101" pitchFamily="2" charset="-122"/>
                <a:ea typeface="宋体" panose="02010600030101010101" pitchFamily="2" charset="-122"/>
                <a:cs typeface="宋体" panose="02010600030101010101" pitchFamily="2" charset="-122"/>
              </a:rPr>
              <a:t>在</a:t>
            </a:r>
            <a:r>
              <a:rPr sz="1800" b="1" dirty="0">
                <a:latin typeface="宋体" panose="02010600030101010101" pitchFamily="2" charset="-122"/>
                <a:ea typeface="宋体" panose="02010600030101010101" pitchFamily="2" charset="-122"/>
                <a:cs typeface="宋体" panose="02010600030101010101" pitchFamily="2" charset="-122"/>
              </a:rPr>
              <a:t>芬</a:t>
            </a:r>
            <a:r>
              <a:rPr sz="1800" b="1" spc="-10" dirty="0">
                <a:latin typeface="宋体" panose="02010600030101010101" pitchFamily="2" charset="-122"/>
                <a:ea typeface="宋体" panose="02010600030101010101" pitchFamily="2" charset="-122"/>
                <a:cs typeface="宋体" panose="02010600030101010101" pitchFamily="2" charset="-122"/>
              </a:rPr>
              <a:t>兰</a:t>
            </a:r>
            <a:r>
              <a:rPr sz="1800" b="1" dirty="0">
                <a:latin typeface="宋体" panose="02010600030101010101" pitchFamily="2" charset="-122"/>
                <a:ea typeface="宋体" panose="02010600030101010101" pitchFamily="2" charset="-122"/>
                <a:cs typeface="宋体" panose="02010600030101010101" pitchFamily="2" charset="-122"/>
              </a:rPr>
              <a:t>已</a:t>
            </a:r>
            <a:r>
              <a:rPr sz="1800" b="1" spc="-10" dirty="0">
                <a:latin typeface="宋体" panose="02010600030101010101" pitchFamily="2" charset="-122"/>
                <a:ea typeface="宋体" panose="02010600030101010101" pitchFamily="2" charset="-122"/>
                <a:cs typeface="宋体" panose="02010600030101010101" pitchFamily="2" charset="-122"/>
              </a:rPr>
              <a:t>经</a:t>
            </a:r>
            <a:r>
              <a:rPr sz="1800" b="1" dirty="0">
                <a:latin typeface="宋体" panose="02010600030101010101" pitchFamily="2" charset="-122"/>
                <a:ea typeface="宋体" panose="02010600030101010101" pitchFamily="2" charset="-122"/>
                <a:cs typeface="宋体" panose="02010600030101010101" pitchFamily="2" charset="-122"/>
              </a:rPr>
              <a:t>运营</a:t>
            </a:r>
            <a:r>
              <a:rPr sz="1800" b="1" spc="-10" dirty="0">
                <a:latin typeface="宋体" panose="02010600030101010101" pitchFamily="2" charset="-122"/>
                <a:ea typeface="宋体" panose="02010600030101010101" pitchFamily="2" charset="-122"/>
                <a:cs typeface="宋体" panose="02010600030101010101" pitchFamily="2" charset="-122"/>
              </a:rPr>
              <a:t>两</a:t>
            </a:r>
            <a:r>
              <a:rPr sz="1800" b="1" dirty="0">
                <a:latin typeface="宋体" panose="02010600030101010101" pitchFamily="2" charset="-122"/>
                <a:ea typeface="宋体" panose="02010600030101010101" pitchFamily="2" charset="-122"/>
                <a:cs typeface="宋体" panose="02010600030101010101" pitchFamily="2" charset="-122"/>
              </a:rPr>
              <a:t>年</a:t>
            </a:r>
            <a:r>
              <a:rPr sz="1800" b="1" spc="-10" dirty="0">
                <a:latin typeface="宋体" panose="02010600030101010101" pitchFamily="2" charset="-122"/>
                <a:ea typeface="宋体" panose="02010600030101010101" pitchFamily="2" charset="-122"/>
                <a:cs typeface="宋体" panose="02010600030101010101" pitchFamily="2" charset="-122"/>
              </a:rPr>
              <a:t>半</a:t>
            </a:r>
            <a:r>
              <a:rPr sz="1800" b="1" dirty="0">
                <a:latin typeface="宋体" panose="02010600030101010101" pitchFamily="2" charset="-122"/>
                <a:ea typeface="宋体" panose="02010600030101010101" pitchFamily="2" charset="-122"/>
                <a:cs typeface="宋体" panose="02010600030101010101" pitchFamily="2" charset="-122"/>
              </a:rPr>
              <a:t>，拥</a:t>
            </a:r>
            <a:r>
              <a:rPr sz="1800" b="1" spc="-10" dirty="0">
                <a:latin typeface="宋体" panose="02010600030101010101" pitchFamily="2" charset="-122"/>
                <a:ea typeface="宋体" panose="02010600030101010101" pitchFamily="2" charset="-122"/>
                <a:cs typeface="宋体" panose="02010600030101010101" pitchFamily="2" charset="-122"/>
              </a:rPr>
              <a:t>有</a:t>
            </a:r>
            <a:r>
              <a:rPr sz="1800" b="1" dirty="0">
                <a:latin typeface="宋体" panose="02010600030101010101" pitchFamily="2" charset="-122"/>
                <a:ea typeface="宋体" panose="02010600030101010101" pitchFamily="2" charset="-122"/>
                <a:cs typeface="宋体" panose="02010600030101010101" pitchFamily="2" charset="-122"/>
              </a:rPr>
              <a:t>十</a:t>
            </a:r>
            <a:r>
              <a:rPr sz="1800" b="1" spc="-10" dirty="0">
                <a:latin typeface="宋体" panose="02010600030101010101" pitchFamily="2" charset="-122"/>
                <a:ea typeface="宋体" panose="02010600030101010101" pitchFamily="2" charset="-122"/>
                <a:cs typeface="宋体" panose="02010600030101010101" pitchFamily="2" charset="-122"/>
              </a:rPr>
              <a:t>家</a:t>
            </a:r>
            <a:r>
              <a:rPr sz="1800" b="1" dirty="0">
                <a:latin typeface="宋体" panose="02010600030101010101" pitchFamily="2" charset="-122"/>
                <a:ea typeface="宋体" panose="02010600030101010101" pitchFamily="2" charset="-122"/>
                <a:cs typeface="宋体" panose="02010600030101010101" pitchFamily="2" charset="-122"/>
              </a:rPr>
              <a:t>左</a:t>
            </a:r>
            <a:r>
              <a:rPr sz="1800" b="1" spc="-10" dirty="0">
                <a:latin typeface="宋体" panose="02010600030101010101" pitchFamily="2" charset="-122"/>
                <a:ea typeface="宋体" panose="02010600030101010101" pitchFamily="2" charset="-122"/>
                <a:cs typeface="宋体" panose="02010600030101010101" pitchFamily="2" charset="-122"/>
              </a:rPr>
              <a:t>右</a:t>
            </a:r>
            <a:r>
              <a:rPr sz="1800" b="1" dirty="0">
                <a:latin typeface="宋体" panose="02010600030101010101" pitchFamily="2" charset="-122"/>
                <a:ea typeface="宋体" panose="02010600030101010101" pitchFamily="2" charset="-122"/>
                <a:cs typeface="宋体" panose="02010600030101010101" pitchFamily="2" charset="-122"/>
              </a:rPr>
              <a:t>来自</a:t>
            </a:r>
            <a:r>
              <a:rPr sz="1800" b="1" spc="-10" dirty="0">
                <a:latin typeface="宋体" panose="02010600030101010101" pitchFamily="2" charset="-122"/>
                <a:ea typeface="宋体" panose="02010600030101010101" pitchFamily="2" charset="-122"/>
                <a:cs typeface="宋体" panose="02010600030101010101" pitchFamily="2" charset="-122"/>
              </a:rPr>
              <a:t>芬</a:t>
            </a:r>
            <a:r>
              <a:rPr sz="1800" b="1" dirty="0">
                <a:latin typeface="宋体" panose="02010600030101010101" pitchFamily="2" charset="-122"/>
                <a:ea typeface="宋体" panose="02010600030101010101" pitchFamily="2" charset="-122"/>
                <a:cs typeface="宋体" panose="02010600030101010101" pitchFamily="2" charset="-122"/>
              </a:rPr>
              <a:t>兰</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比利</a:t>
            </a:r>
            <a:r>
              <a:rPr sz="1800" b="1" spc="-10" dirty="0">
                <a:latin typeface="宋体" panose="02010600030101010101" pitchFamily="2" charset="-122"/>
                <a:ea typeface="宋体" panose="02010600030101010101" pitchFamily="2" charset="-122"/>
                <a:cs typeface="宋体" panose="02010600030101010101" pitchFamily="2" charset="-122"/>
              </a:rPr>
              <a:t>时</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德</a:t>
            </a:r>
            <a:r>
              <a:rPr sz="1800" b="1" dirty="0">
                <a:latin typeface="宋体" panose="02010600030101010101" pitchFamily="2" charset="-122"/>
                <a:ea typeface="宋体" panose="02010600030101010101" pitchFamily="2" charset="-122"/>
                <a:cs typeface="宋体" panose="02010600030101010101" pitchFamily="2" charset="-122"/>
              </a:rPr>
              <a:t>国的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学</a:t>
            </a:r>
            <a:r>
              <a:rPr sz="1800" b="1" spc="-10" dirty="0">
                <a:latin typeface="宋体" panose="02010600030101010101" pitchFamily="2" charset="-122"/>
                <a:ea typeface="宋体" panose="02010600030101010101" pitchFamily="2" charset="-122"/>
                <a:cs typeface="宋体" panose="02010600030101010101" pitchFamily="2" charset="-122"/>
              </a:rPr>
              <a:t>和</a:t>
            </a:r>
            <a:r>
              <a:rPr sz="1800" b="1" dirty="0">
                <a:latin typeface="宋体" panose="02010600030101010101" pitchFamily="2" charset="-122"/>
                <a:ea typeface="宋体" panose="02010600030101010101" pitchFamily="2" charset="-122"/>
                <a:cs typeface="宋体" panose="02010600030101010101" pitchFamily="2" charset="-122"/>
              </a:rPr>
              <a:t>科</a:t>
            </a:r>
            <a:r>
              <a:rPr sz="1800" b="1" spc="-10" dirty="0">
                <a:latin typeface="宋体" panose="02010600030101010101" pitchFamily="2" charset="-122"/>
                <a:ea typeface="宋体" panose="02010600030101010101" pitchFamily="2" charset="-122"/>
                <a:cs typeface="宋体" panose="02010600030101010101" pitchFamily="2" charset="-122"/>
              </a:rPr>
              <a:t>研</a:t>
            </a:r>
            <a:r>
              <a:rPr sz="1800" b="1" dirty="0">
                <a:latin typeface="宋体" panose="02010600030101010101" pitchFamily="2" charset="-122"/>
                <a:ea typeface="宋体" panose="02010600030101010101" pitchFamily="2" charset="-122"/>
                <a:cs typeface="宋体" panose="02010600030101010101" pitchFamily="2" charset="-122"/>
              </a:rPr>
              <a:t>机构</a:t>
            </a:r>
            <a:r>
              <a:rPr sz="1800" b="1" spc="-10" dirty="0">
                <a:latin typeface="宋体" panose="02010600030101010101" pitchFamily="2" charset="-122"/>
                <a:ea typeface="宋体" panose="02010600030101010101" pitchFamily="2" charset="-122"/>
                <a:cs typeface="宋体" panose="02010600030101010101" pitchFamily="2" charset="-122"/>
              </a:rPr>
              <a:t>的战 </a:t>
            </a:r>
            <a:r>
              <a:rPr sz="1800" b="1" dirty="0">
                <a:latin typeface="宋体" panose="02010600030101010101" pitchFamily="2" charset="-122"/>
                <a:ea typeface="宋体" panose="02010600030101010101" pitchFamily="2" charset="-122"/>
                <a:cs typeface="宋体" panose="02010600030101010101" pitchFamily="2" charset="-122"/>
              </a:rPr>
              <a:t>略</a:t>
            </a:r>
            <a:r>
              <a:rPr sz="1800" b="1" spc="-10" dirty="0">
                <a:latin typeface="宋体" panose="02010600030101010101" pitchFamily="2" charset="-122"/>
                <a:ea typeface="宋体" panose="02010600030101010101" pitchFamily="2" charset="-122"/>
                <a:cs typeface="宋体" panose="02010600030101010101" pitchFamily="2" charset="-122"/>
              </a:rPr>
              <a:t>合</a:t>
            </a:r>
            <a:r>
              <a:rPr sz="1800" b="1" dirty="0">
                <a:latin typeface="宋体" panose="02010600030101010101" pitchFamily="2" charset="-122"/>
                <a:ea typeface="宋体" panose="02010600030101010101" pitchFamily="2" charset="-122"/>
                <a:cs typeface="宋体" panose="02010600030101010101" pitchFamily="2" charset="-122"/>
              </a:rPr>
              <a:t>作</a:t>
            </a:r>
            <a:r>
              <a:rPr sz="1800" b="1" spc="-10" dirty="0">
                <a:latin typeface="宋体" panose="02010600030101010101" pitchFamily="2" charset="-122"/>
                <a:ea typeface="宋体" panose="02010600030101010101" pitchFamily="2" charset="-122"/>
                <a:cs typeface="宋体" panose="02010600030101010101" pitchFamily="2" charset="-122"/>
              </a:rPr>
              <a:t>伙</a:t>
            </a:r>
            <a:r>
              <a:rPr sz="1800" b="1" dirty="0">
                <a:latin typeface="宋体" panose="02010600030101010101" pitchFamily="2" charset="-122"/>
                <a:ea typeface="宋体" panose="02010600030101010101" pitchFamily="2" charset="-122"/>
                <a:cs typeface="宋体" panose="02010600030101010101" pitchFamily="2" charset="-122"/>
              </a:rPr>
              <a:t>伴</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spc="-400" dirty="0">
                <a:latin typeface="宋体" panose="02010600030101010101" pitchFamily="2" charset="-122"/>
                <a:ea typeface="宋体" panose="02010600030101010101" pitchFamily="2" charset="-122"/>
                <a:cs typeface="宋体" panose="02010600030101010101" pitchFamily="2" charset="-122"/>
              </a:rPr>
              <a:t> </a:t>
            </a:r>
            <a:r>
              <a:rPr sz="1800" b="1" dirty="0">
                <a:latin typeface="宋体" panose="02010600030101010101" pitchFamily="2" charset="-122"/>
                <a:ea typeface="宋体" panose="02010600030101010101" pitchFamily="2" charset="-122"/>
                <a:cs typeface="宋体" panose="02010600030101010101" pitchFamily="2" charset="-122"/>
              </a:rPr>
              <a:t>运</a:t>
            </a:r>
            <a:r>
              <a:rPr sz="1800" b="1" spc="-10" dirty="0">
                <a:latin typeface="宋体" panose="02010600030101010101" pitchFamily="2" charset="-122"/>
                <a:ea typeface="宋体" panose="02010600030101010101" pitchFamily="2" charset="-122"/>
                <a:cs typeface="宋体" panose="02010600030101010101" pitchFamily="2" charset="-122"/>
              </a:rPr>
              <a:t>营</a:t>
            </a:r>
            <a:r>
              <a:rPr sz="1800" b="1" dirty="0">
                <a:latin typeface="宋体" panose="02010600030101010101" pitchFamily="2" charset="-122"/>
                <a:ea typeface="宋体" panose="02010600030101010101" pitchFamily="2" charset="-122"/>
                <a:cs typeface="宋体" panose="02010600030101010101" pitchFamily="2" charset="-122"/>
              </a:rPr>
              <a:t>资</a:t>
            </a:r>
            <a:r>
              <a:rPr sz="1800" b="1" spc="-10" dirty="0">
                <a:latin typeface="宋体" panose="02010600030101010101" pitchFamily="2" charset="-122"/>
                <a:ea typeface="宋体" panose="02010600030101010101" pitchFamily="2" charset="-122"/>
                <a:cs typeface="宋体" panose="02010600030101010101" pitchFamily="2" charset="-122"/>
              </a:rPr>
              <a:t>金</a:t>
            </a:r>
            <a:r>
              <a:rPr sz="1800" b="1" dirty="0">
                <a:latin typeface="宋体" panose="02010600030101010101" pitchFamily="2" charset="-122"/>
                <a:ea typeface="宋体" panose="02010600030101010101" pitchFamily="2" charset="-122"/>
                <a:cs typeface="宋体" panose="02010600030101010101" pitchFamily="2" charset="-122"/>
              </a:rPr>
              <a:t>充裕</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投</a:t>
            </a:r>
            <a:r>
              <a:rPr sz="1800" b="1" spc="-10" dirty="0">
                <a:latin typeface="宋体" panose="02010600030101010101" pitchFamily="2" charset="-122"/>
                <a:ea typeface="宋体" panose="02010600030101010101" pitchFamily="2" charset="-122"/>
                <a:cs typeface="宋体" panose="02010600030101010101" pitchFamily="2" charset="-122"/>
              </a:rPr>
              <a:t>资</a:t>
            </a:r>
            <a:r>
              <a:rPr sz="1800" b="1" dirty="0">
                <a:latin typeface="宋体" panose="02010600030101010101" pitchFamily="2" charset="-122"/>
                <a:ea typeface="宋体" panose="02010600030101010101" pitchFamily="2" charset="-122"/>
                <a:cs typeface="宋体" panose="02010600030101010101" pitchFamily="2" charset="-122"/>
              </a:rPr>
              <a:t>方</a:t>
            </a:r>
            <a:r>
              <a:rPr sz="1800" b="1" spc="-10" dirty="0">
                <a:latin typeface="宋体" panose="02010600030101010101" pitchFamily="2" charset="-122"/>
                <a:ea typeface="宋体" panose="02010600030101010101" pitchFamily="2" charset="-122"/>
                <a:cs typeface="宋体" panose="02010600030101010101" pitchFamily="2" charset="-122"/>
              </a:rPr>
              <a:t>是</a:t>
            </a:r>
            <a:r>
              <a:rPr sz="1800" b="1" dirty="0">
                <a:latin typeface="宋体" panose="02010600030101010101" pitchFamily="2" charset="-122"/>
                <a:ea typeface="宋体" panose="02010600030101010101" pitchFamily="2" charset="-122"/>
                <a:cs typeface="宋体" panose="02010600030101010101" pitchFamily="2" charset="-122"/>
              </a:rPr>
              <a:t>芬兰</a:t>
            </a:r>
            <a:r>
              <a:rPr sz="1800" b="1" spc="-25" dirty="0">
                <a:latin typeface="宋体" panose="02010600030101010101" pitchFamily="2" charset="-122"/>
                <a:ea typeface="宋体" panose="02010600030101010101" pitchFamily="2" charset="-122"/>
                <a:cs typeface="宋体" panose="02010600030101010101" pitchFamily="2" charset="-122"/>
              </a:rPr>
              <a:t>的</a:t>
            </a:r>
            <a:r>
              <a:rPr sz="1800" spc="-5" dirty="0">
                <a:latin typeface="宋体" panose="02010600030101010101" pitchFamily="2" charset="-122"/>
                <a:ea typeface="宋体" panose="02010600030101010101" pitchFamily="2" charset="-122"/>
                <a:cs typeface="宋体" panose="02010600030101010101" pitchFamily="2" charset="-122"/>
              </a:rPr>
              <a:t>TEKES</a:t>
            </a:r>
            <a:r>
              <a:rPr sz="180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4" name="object 4"/>
          <p:cNvSpPr/>
          <p:nvPr/>
        </p:nvSpPr>
        <p:spPr>
          <a:xfrm>
            <a:off x="3500628" y="1286255"/>
            <a:ext cx="4572000" cy="1476756"/>
          </a:xfrm>
          <a:prstGeom prst="rect">
            <a:avLst/>
          </a:prstGeom>
          <a:blipFill>
            <a:blip r:embed="rId2" cstate="print"/>
            <a:stretch>
              <a:fillRect/>
            </a:stretch>
          </a:blipFill>
        </p:spPr>
        <p:txBody>
          <a:bodyPr wrap="square" lIns="0" tIns="0" rIns="0" bIns="0" rtlCol="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1645" y="2831465"/>
            <a:ext cx="6825615" cy="203009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nchor="t">
            <a:spAutoFit/>
          </a:bodyPr>
          <a:p>
            <a:r>
              <a:rPr lang="zh-CN" altLang="en-US" b="1">
                <a:latin typeface="宋体" panose="02010600030101010101" pitchFamily="2" charset="-122"/>
                <a:ea typeface="宋体" panose="02010600030101010101" pitchFamily="2" charset="-122"/>
                <a:cs typeface="宋体" panose="02010600030101010101" pitchFamily="2" charset="-122"/>
              </a:rPr>
              <a:t>项目目标：</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召集全球</a:t>
            </a:r>
            <a:r>
              <a:rPr lang="en-US" altLang="zh-CN">
                <a:latin typeface="宋体" panose="02010600030101010101" pitchFamily="2" charset="-122"/>
                <a:ea typeface="宋体" panose="02010600030101010101" pitchFamily="2" charset="-122"/>
                <a:cs typeface="宋体" panose="02010600030101010101" pitchFamily="2" charset="-122"/>
              </a:rPr>
              <a:t>850</a:t>
            </a:r>
            <a:r>
              <a:rPr lang="zh-CN" altLang="en-US">
                <a:latin typeface="宋体" panose="02010600030101010101" pitchFamily="2" charset="-122"/>
                <a:ea typeface="宋体" panose="02010600030101010101" pitchFamily="2" charset="-122"/>
                <a:cs typeface="宋体" panose="02010600030101010101" pitchFamily="2" charset="-122"/>
              </a:rPr>
              <a:t>个创业者，参与各项创业培育模块，最终：</a:t>
            </a:r>
            <a:endParaRPr lang="zh-CN" altLang="en-US">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cs typeface="宋体" panose="02010600030101010101" pitchFamily="2" charset="-122"/>
              </a:rPr>
              <a:t>将创建</a:t>
            </a:r>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个具有全球发展潜力的跨国初创企业;</a:t>
            </a:r>
            <a:endParaRPr lang="zh-CN" altLang="en-US">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cs typeface="宋体" panose="02010600030101010101" pitchFamily="2" charset="-122"/>
              </a:rPr>
              <a:t>项目在芬兰支持15家早期创业公司，在中国至少支持</a:t>
            </a:r>
            <a:r>
              <a:rPr lang="en-US" altLang="zh-CN">
                <a:latin typeface="宋体" panose="02010600030101010101" pitchFamily="2" charset="-122"/>
                <a:ea typeface="宋体" panose="02010600030101010101" pitchFamily="2" charset="-122"/>
                <a:cs typeface="宋体" panose="02010600030101010101" pitchFamily="2" charset="-122"/>
              </a:rPr>
              <a:t>15</a:t>
            </a:r>
            <a:r>
              <a:rPr lang="zh-CN" altLang="en-US">
                <a:latin typeface="宋体" panose="02010600030101010101" pitchFamily="2" charset="-122"/>
                <a:ea typeface="宋体" panose="02010600030101010101" pitchFamily="2" charset="-122"/>
                <a:cs typeface="宋体" panose="02010600030101010101" pitchFamily="2" charset="-122"/>
              </a:rPr>
              <a:t>家企业</a:t>
            </a:r>
            <a:endParaRPr lang="zh-CN" altLang="en-US">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cs typeface="宋体" panose="02010600030101010101" pitchFamily="2" charset="-122"/>
              </a:rPr>
              <a:t>为生态系统伙伴举办6次联合示范活动;</a:t>
            </a:r>
            <a:endParaRPr lang="zh-CN" altLang="en-US">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cs typeface="宋体" panose="02010600030101010101" pitchFamily="2" charset="-122"/>
              </a:rPr>
              <a:t>与生态系统合作伙伴共同创建联合黑客马拉松挑战</a:t>
            </a:r>
            <a:endParaRPr lang="zh-CN" altLang="en-US">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cs typeface="宋体" panose="02010600030101010101" pitchFamily="2" charset="-122"/>
              </a:rPr>
              <a:t>制定具体的路线图，包括生态系统参与的责任和工作安排。</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856740" y="502920"/>
            <a:ext cx="5661025" cy="460375"/>
          </a:xfrm>
          <a:prstGeom prst="rect">
            <a:avLst/>
          </a:prstGeom>
          <a:noFill/>
        </p:spPr>
        <p:txBody>
          <a:bodyPr wrap="none" rtlCol="0" anchor="t">
            <a:spAutoFit/>
          </a:bodyPr>
          <a:p>
            <a:pPr algn="l">
              <a:buClrTx/>
              <a:buSzTx/>
              <a:buFontTx/>
            </a:pPr>
            <a:r>
              <a:rPr lang="en-US" altLang="zh-CN" sz="2400" b="1">
                <a:solidFill>
                  <a:srgbClr val="00B0F0"/>
                </a:solidFill>
                <a:latin typeface="Times New Roman" panose="02020603050405020304" charset="0"/>
                <a:cs typeface="Times New Roman" panose="02020603050405020304" charset="0"/>
                <a:sym typeface="+mn-ea"/>
              </a:rPr>
              <a:t> </a:t>
            </a:r>
            <a:r>
              <a:rPr lang="zh-CN" altLang="en-US" sz="2400" b="1" dirty="0">
                <a:latin typeface="微软雅黑" panose="020B0503020204020204" pitchFamily="34" charset="-122"/>
                <a:ea typeface="微软雅黑" panose="020B0503020204020204" pitchFamily="34" charset="-122"/>
                <a:sym typeface="+mn-ea"/>
              </a:rPr>
              <a:t>NICCAP - 北欧创新公司创立与加速项目</a:t>
            </a:r>
            <a:endParaRPr lang="zh-CN" altLang="en-US" sz="2400" b="1" dirty="0">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461645" y="1346835"/>
            <a:ext cx="11130280" cy="1291590"/>
          </a:xfrm>
          <a:prstGeom prst="rect">
            <a:avLst/>
          </a:prstGeom>
          <a:noFill/>
        </p:spPr>
        <p:txBody>
          <a:bodyPr wrap="square" rtlCol="0" anchor="t">
            <a:spAutoFit/>
          </a:bodyPr>
          <a:p>
            <a:r>
              <a:rPr lang="zh-CN" altLang="en-US" b="1">
                <a:latin typeface="宋体" panose="02010600030101010101" pitchFamily="2" charset="-122"/>
                <a:ea typeface="宋体" panose="02010600030101010101" pitchFamily="2" charset="-122"/>
                <a:cs typeface="宋体" panose="02010600030101010101" pitchFamily="2" charset="-122"/>
                <a:sym typeface="+mn-ea"/>
              </a:rPr>
              <a:t>NICC</a:t>
            </a:r>
            <a:r>
              <a:rPr lang="en-US" altLang="zh-CN" b="1">
                <a:latin typeface="宋体" panose="02010600030101010101" pitchFamily="2" charset="-122"/>
                <a:ea typeface="宋体" panose="02010600030101010101" pitchFamily="2" charset="-122"/>
                <a:cs typeface="宋体" panose="02010600030101010101" pitchFamily="2" charset="-122"/>
                <a:sym typeface="+mn-ea"/>
              </a:rPr>
              <a:t>A</a:t>
            </a:r>
            <a:r>
              <a:rPr lang="zh-CN" altLang="en-US" b="1">
                <a:latin typeface="宋体" panose="02010600030101010101" pitchFamily="2" charset="-122"/>
                <a:ea typeface="宋体" panose="02010600030101010101" pitchFamily="2" charset="-122"/>
                <a:cs typeface="宋体" panose="02010600030101010101" pitchFamily="2" charset="-122"/>
                <a:sym typeface="+mn-ea"/>
              </a:rPr>
              <a:t>P: </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一个创新的创业培育项目，帮助初创企业加速成长，为其提供人际网络、资源和技能。</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来自多个</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国家</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机构</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的创业者组成</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多学科跨代黑客马拉松及创意营，目的是</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创造</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新的跨境公司</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，拓宽</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创新生态系统的边界</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461645" y="5166995"/>
            <a:ext cx="5370195" cy="1198880"/>
          </a:xfrm>
          <a:prstGeom prst="rect">
            <a:avLst/>
          </a:prstGeom>
          <a:noFill/>
        </p:spPr>
        <p:txBody>
          <a:bodyPr wrap="square" rtlCol="0">
            <a:spAutoFit/>
          </a:bodyPr>
          <a:p>
            <a:pPr algn="l"/>
            <a:r>
              <a:rPr lang="zh-CN" altLang="en-US" b="1">
                <a:latin typeface="宋体" panose="02010600030101010101" pitchFamily="2" charset="-122"/>
                <a:ea typeface="宋体" panose="02010600030101010101" pitchFamily="2" charset="-122"/>
                <a:cs typeface="宋体" panose="02010600030101010101" pitchFamily="2" charset="-122"/>
              </a:rPr>
              <a:t>现状：</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a:r>
              <a:rPr lang="zh-CN" altLang="en-US">
                <a:latin typeface="宋体" panose="02010600030101010101" pitchFamily="2" charset="-122"/>
                <a:ea typeface="宋体" panose="02010600030101010101" pitchFamily="2" charset="-122"/>
                <a:cs typeface="宋体" panose="02010600030101010101" pitchFamily="2" charset="-122"/>
              </a:rPr>
              <a:t>本项目在芬兰已经启动，</a:t>
            </a:r>
            <a:r>
              <a:rPr lang="en-US" altLang="zh-CN">
                <a:latin typeface="宋体" panose="02010600030101010101" pitchFamily="2" charset="-122"/>
                <a:ea typeface="宋体" panose="02010600030101010101" pitchFamily="2" charset="-122"/>
                <a:cs typeface="宋体" panose="02010600030101010101" pitchFamily="2" charset="-122"/>
              </a:rPr>
              <a:t>Haaga-Helia</a:t>
            </a:r>
            <a:r>
              <a:rPr lang="zh-CN" altLang="en-US">
                <a:latin typeface="宋体" panose="02010600030101010101" pitchFamily="2" charset="-122"/>
                <a:ea typeface="宋体" panose="02010600030101010101" pitchFamily="2" charset="-122"/>
                <a:cs typeface="宋体" panose="02010600030101010101" pitchFamily="2" charset="-122"/>
              </a:rPr>
              <a:t>应用科技大学和其它三家机构提供支持，运营资金来自</a:t>
            </a:r>
            <a:r>
              <a:rPr lang="zh-CN" altLang="en-US">
                <a:latin typeface="宋体" panose="02010600030101010101" pitchFamily="2" charset="-122"/>
                <a:ea typeface="宋体" panose="02010600030101010101" pitchFamily="2" charset="-122"/>
                <a:cs typeface="宋体" panose="02010600030101010101" pitchFamily="2" charset="-122"/>
                <a:sym typeface="+mn-ea"/>
              </a:rPr>
              <a:t>Interreg Central Baltic</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1"/>
          <a:srcRect r="231" b="5220"/>
          <a:stretch>
            <a:fillRect/>
          </a:stretch>
        </p:blipFill>
        <p:spPr>
          <a:xfrm>
            <a:off x="7089140" y="2271395"/>
            <a:ext cx="3893820" cy="2590165"/>
          </a:xfrm>
          <a:prstGeom prst="rect">
            <a:avLst/>
          </a:prstGeom>
        </p:spPr>
      </p:pic>
      <p:sp>
        <p:nvSpPr>
          <p:cNvPr id="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pic>
        <p:nvPicPr>
          <p:cNvPr id="9" name="图片 8"/>
          <p:cNvPicPr>
            <a:picLocks noChangeAspect="1"/>
          </p:cNvPicPr>
          <p:nvPr/>
        </p:nvPicPr>
        <p:blipFill>
          <a:blip r:embed="rId2"/>
          <a:srcRect r="23901" b="1956"/>
          <a:stretch>
            <a:fillRect/>
          </a:stretch>
        </p:blipFill>
        <p:spPr>
          <a:xfrm>
            <a:off x="5964555" y="5102860"/>
            <a:ext cx="6142355" cy="1263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60320" y="370840"/>
            <a:ext cx="4733925" cy="460375"/>
          </a:xfrm>
          <a:prstGeom prst="rect">
            <a:avLst/>
          </a:prstGeom>
          <a:noFill/>
        </p:spPr>
        <p:txBody>
          <a:bodyPr wrap="squar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办公场地需求</a:t>
            </a:r>
            <a:endParaRPr lang="zh-CN" altLang="en-US" sz="2400" b="1" dirty="0">
              <a:latin typeface="微软雅黑" panose="020B0503020204020204" pitchFamily="34" charset="-122"/>
              <a:ea typeface="微软雅黑" panose="020B0503020204020204" pitchFamily="34" charset="-122"/>
              <a:sym typeface="+mn-ea"/>
            </a:endParaRPr>
          </a:p>
        </p:txBody>
      </p:sp>
      <p:sp>
        <p:nvSpPr>
          <p:cNvPr id="3" name="Content Placeholder 2"/>
          <p:cNvSpPr>
            <a:spLocks noGrp="1"/>
          </p:cNvSpPr>
          <p:nvPr/>
        </p:nvSpPr>
        <p:spPr>
          <a:xfrm>
            <a:off x="530860" y="1490345"/>
            <a:ext cx="4753610" cy="298577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rPr>
              <a:t>根据未来业务规划，我们的教育中心的办公面积将扩展到</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1000</a:t>
            </a:r>
            <a:r>
              <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rPr>
              <a:t>平方米</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sz="2000" spc="-5" dirty="0">
                <a:latin typeface="宋体" panose="02010600030101010101" pitchFamily="2" charset="-122"/>
                <a:ea typeface="宋体" panose="02010600030101010101" pitchFamily="2" charset="-122"/>
                <a:cs typeface="宋体" panose="02010600030101010101" pitchFamily="2" charset="-122"/>
                <a:sym typeface="+mn-ea"/>
              </a:rPr>
              <a:t>基本上分成三个部分</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rPr>
              <a:t>魏氏教育的管理层和员工：作为教育中心的管理方，我们下设教育管理、营销、IT等部门。</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rPr>
              <a:t>Haaga-Helia应用科技大学的研发中心</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大小会议室及大教室。</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73743046" name="图片 1073743045" descr="IMG_256"/>
          <p:cNvPicPr>
            <a:picLocks noChangeAspect="1"/>
          </p:cNvPicPr>
          <p:nvPr/>
        </p:nvPicPr>
        <p:blipFill>
          <a:blip r:embed="rId1"/>
          <a:stretch>
            <a:fillRect/>
          </a:stretch>
        </p:blipFill>
        <p:spPr>
          <a:xfrm>
            <a:off x="5538470" y="1490345"/>
            <a:ext cx="6231890" cy="35363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custDataLst>
              <p:tags r:id="rId1"/>
            </p:custDataLst>
          </p:nvPr>
        </p:nvGraphicFramePr>
        <p:xfrm>
          <a:off x="623392" y="1340769"/>
          <a:ext cx="10657205" cy="5145405"/>
        </p:xfrm>
        <a:graphic>
          <a:graphicData uri="http://schemas.openxmlformats.org/drawingml/2006/table">
            <a:tbl>
              <a:tblPr firstRow="1" firstCol="1" bandRow="1"/>
              <a:tblGrid>
                <a:gridCol w="5643899"/>
                <a:gridCol w="1671095"/>
                <a:gridCol w="1670376"/>
                <a:gridCol w="1671813"/>
              </a:tblGrid>
              <a:tr h="436245">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rPr>
                        <a:t>项目</a:t>
                      </a:r>
                      <a:endPar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2021</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2022</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2023</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r>
              <a:tr h="365760">
                <a:tc>
                  <a:txBody>
                    <a:bodyPr/>
                    <a:lstStyle/>
                    <a:p>
                      <a:pPr indent="0" algn="ctr">
                        <a:buNone/>
                      </a:pPr>
                      <a:r>
                        <a:rPr lang="en-US" sz="2800" b="0">
                          <a:latin typeface="Calibri" panose="020F0502020204030204" charset="0"/>
                          <a:cs typeface="Calibri" panose="020F0502020204030204" charset="0"/>
                        </a:rPr>
                        <a:t>2+2</a:t>
                      </a:r>
                      <a:r>
                        <a:rPr lang="zh-CN" altLang="en-US" sz="2800" b="0">
                          <a:latin typeface="Calibri" panose="020F0502020204030204" charset="0"/>
                          <a:ea typeface="宋体" panose="02010600030101010101" pitchFamily="2" charset="-122"/>
                          <a:cs typeface="Calibri" panose="020F0502020204030204" charset="0"/>
                        </a:rPr>
                        <a:t>本科</a:t>
                      </a:r>
                      <a:endParaRPr lang="zh-CN" altLang="en-US" sz="28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2</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4</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1437">
                <a:tc>
                  <a:txBody>
                    <a:bodyPr/>
                    <a:lstStyle/>
                    <a:p>
                      <a:pPr indent="0" algn="ctr">
                        <a:buNone/>
                      </a:pPr>
                      <a:r>
                        <a:rPr lang="zh-CN" altLang="en-US" sz="2800" b="0">
                          <a:latin typeface="Calibri" panose="020F0502020204030204" charset="0"/>
                          <a:ea typeface="宋体" panose="02010600030101010101" pitchFamily="2" charset="-122"/>
                          <a:cs typeface="Calibri" panose="020F0502020204030204" charset="0"/>
                        </a:rPr>
                        <a:t>预科</a:t>
                      </a:r>
                      <a:endParaRPr lang="zh-CN" altLang="en-US" sz="28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 </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 3</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6 </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2069">
                <a:tc>
                  <a:txBody>
                    <a:bodyPr/>
                    <a:lstStyle/>
                    <a:p>
                      <a:pPr indent="0" algn="ctr">
                        <a:buNone/>
                      </a:pPr>
                      <a:r>
                        <a:rPr lang="en-US" sz="2400" b="0">
                          <a:latin typeface="Calibri" panose="020F0502020204030204" charset="0"/>
                          <a:cs typeface="Calibri" panose="020F0502020204030204" charset="0"/>
                        </a:rPr>
                        <a:t>EMBA</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5</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5760">
                <a:tc>
                  <a:txBody>
                    <a:bodyPr/>
                    <a:lstStyle/>
                    <a:p>
                      <a:pPr indent="0" algn="ctr">
                        <a:buNone/>
                      </a:pPr>
                      <a:r>
                        <a:rPr lang="en-US" altLang="zh-CN" sz="2400" b="0">
                          <a:latin typeface="Calibri" panose="020F0502020204030204" charset="0"/>
                          <a:ea typeface="Calibri" panose="020F0502020204030204" charset="0"/>
                          <a:cs typeface="Calibri" panose="020F0502020204030204" charset="0"/>
                        </a:rPr>
                        <a:t>EDP</a:t>
                      </a:r>
                      <a:endParaRPr lang="en-US" altLang="zh-CN" sz="2400" b="0">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5</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5</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0835">
                <a:tc>
                  <a:txBody>
                    <a:bodyPr/>
                    <a:lstStyle/>
                    <a:p>
                      <a:pPr indent="0" algn="ctr">
                        <a:buNone/>
                      </a:pPr>
                      <a:r>
                        <a:rPr lang="zh-CN" altLang="en-US" sz="2800" b="0">
                          <a:latin typeface="Calibri" panose="020F0502020204030204" charset="0"/>
                          <a:cs typeface="Calibri" panose="020F0502020204030204" charset="0"/>
                        </a:rPr>
                        <a:t>总销售额</a:t>
                      </a:r>
                      <a:endParaRPr lang="zh-CN" altLang="en-US" sz="2800" b="0">
                        <a:latin typeface="Calibri" panose="020F0502020204030204" charset="0"/>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5</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15</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30</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2700">
                <a:tc>
                  <a:txBody>
                    <a:bodyPr/>
                    <a:lstStyle/>
                    <a:p>
                      <a:pPr indent="0" algn="ctr">
                        <a:buNone/>
                      </a:pPr>
                      <a:r>
                        <a:rPr lang="zh-CN" altLang="en-US" sz="2800" b="0">
                          <a:latin typeface="Calibri" panose="020F0502020204030204" charset="0"/>
                          <a:cs typeface="Calibri" panose="020F0502020204030204" charset="0"/>
                        </a:rPr>
                        <a:t>税后利润(20%)</a:t>
                      </a:r>
                      <a:endParaRPr lang="zh-CN" altLang="en-US" sz="2800" b="0">
                        <a:latin typeface="Calibri" panose="020F0502020204030204" charset="0"/>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3</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6</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1437">
                <a:tc>
                  <a:txBody>
                    <a:bodyPr/>
                    <a:lstStyle/>
                    <a:p>
                      <a:pPr indent="0" algn="ctr">
                        <a:buNone/>
                      </a:pPr>
                      <a:r>
                        <a:rPr lang="zh-CN" altLang="en-US" sz="2800" b="0">
                          <a:latin typeface="Calibri" panose="020F0502020204030204" charset="0"/>
                          <a:cs typeface="Calibri" panose="020F0502020204030204" charset="0"/>
                        </a:rPr>
                        <a:t>累计利润</a:t>
                      </a:r>
                      <a:endParaRPr lang="zh-CN" altLang="en-US" sz="2800" b="0">
                        <a:latin typeface="Calibri" panose="020F0502020204030204" charset="0"/>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10</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6" name="文本框 5"/>
          <p:cNvSpPr txBox="1"/>
          <p:nvPr/>
        </p:nvSpPr>
        <p:spPr>
          <a:xfrm>
            <a:off x="2106930" y="527685"/>
            <a:ext cx="3840480" cy="460375"/>
          </a:xfrm>
          <a:prstGeom prst="rect">
            <a:avLst/>
          </a:prstGeom>
          <a:noFill/>
        </p:spPr>
        <p:txBody>
          <a:bodyPr wrap="none" rtlCol="0" anchor="t">
            <a:spAutoFit/>
          </a:bodyPr>
          <a:p>
            <a:pPr algn="l"/>
            <a:r>
              <a:rPr lang="zh-CN" altLang="en-US" sz="2400" b="1" dirty="0">
                <a:latin typeface="微软雅黑" panose="020B0503020204020204" pitchFamily="34" charset="-122"/>
                <a:ea typeface="微软雅黑" panose="020B0503020204020204" pitchFamily="34" charset="-122"/>
                <a:sym typeface="+mn-ea"/>
              </a:rPr>
              <a:t>财务预测（百万元人民币） </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7565" y="501015"/>
            <a:ext cx="3931285" cy="460375"/>
          </a:xfrm>
          <a:prstGeom prst="rect">
            <a:avLst/>
          </a:prstGeom>
          <a:noFill/>
        </p:spPr>
        <p:txBody>
          <a:bodyPr wrap="square" rtlCol="0">
            <a:spAutoFit/>
          </a:bodyPr>
          <a:p>
            <a:pPr algn="l">
              <a:buClrTx/>
              <a:buSzTx/>
              <a:buFontTx/>
            </a:pPr>
            <a:r>
              <a:rPr lang="zh-CN" altLang="en-US" sz="2400" b="1" dirty="0">
                <a:latin typeface="微软雅黑" panose="020B0503020204020204" pitchFamily="34" charset="-122"/>
                <a:ea typeface="微软雅黑" panose="020B0503020204020204" pitchFamily="34" charset="-122"/>
              </a:rPr>
              <a:t>资金募集</a:t>
            </a:r>
            <a:endParaRPr lang="zh-CN" altLang="en-US" sz="2400" b="1" dirty="0">
              <a:latin typeface="微软雅黑" panose="020B0503020204020204" pitchFamily="34" charset="-122"/>
              <a:ea typeface="微软雅黑" panose="020B0503020204020204" pitchFamily="34" charset="-122"/>
            </a:endParaRPr>
          </a:p>
        </p:txBody>
      </p:sp>
      <p:sp>
        <p:nvSpPr>
          <p:cNvPr id="5" name="object 4"/>
          <p:cNvSpPr/>
          <p:nvPr>
            <p:custDataLst>
              <p:tags r:id="rId1"/>
            </p:custDataLst>
          </p:nvPr>
        </p:nvSpPr>
        <p:spPr>
          <a:xfrm>
            <a:off x="9409176" y="1200911"/>
            <a:ext cx="2782824" cy="5657088"/>
          </a:xfrm>
          <a:prstGeom prst="rect">
            <a:avLst/>
          </a:prstGeom>
          <a:blipFill>
            <a:blip r:embed="rId2" cstate="print"/>
            <a:stretch>
              <a:fillRect/>
            </a:stretch>
          </a:blipFill>
        </p:spPr>
        <p:txBody>
          <a:bodyPr wrap="square" lIns="0" tIns="0" rIns="0" bIns="0" rtlCol="0"/>
          <a:p/>
        </p:txBody>
      </p:sp>
      <p:graphicFrame>
        <p:nvGraphicFramePr>
          <p:cNvPr id="3" name="表格 2"/>
          <p:cNvGraphicFramePr/>
          <p:nvPr>
            <p:custDataLst>
              <p:tags r:id="rId3"/>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投资金额</a:t>
                      </a:r>
                      <a:endParaRPr sz="2000" b="1" dirty="0">
                        <a:solidFill>
                          <a:schemeClr val="tx1"/>
                        </a:solidFill>
                        <a:latin typeface="微软雅黑" panose="020B0503020204020204" pitchFamily="34" charset="-122"/>
                        <a:cs typeface="微软雅黑" panose="020B0503020204020204" pitchFamily="34" charset="-122"/>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 </a:t>
                      </a:r>
                      <a:r>
                        <a:rPr lang="en-US" sz="2000" b="1" dirty="0">
                          <a:solidFill>
                            <a:schemeClr val="tx1"/>
                          </a:solidFill>
                          <a:latin typeface="微软雅黑" panose="020B0503020204020204" pitchFamily="34" charset="-122"/>
                          <a:cs typeface="微软雅黑" panose="020B0503020204020204" pitchFamily="34" charset="-122"/>
                        </a:rPr>
                        <a:t>2</a:t>
                      </a:r>
                      <a:r>
                        <a:rPr sz="2000" b="1" dirty="0">
                          <a:solidFill>
                            <a:schemeClr val="tx1"/>
                          </a:solidFill>
                          <a:latin typeface="微软雅黑" panose="020B0503020204020204" pitchFamily="34" charset="-122"/>
                          <a:cs typeface="微软雅黑" panose="020B0503020204020204" pitchFamily="34" charset="-122"/>
                        </a:rPr>
                        <a:t>M  RMB </a:t>
                      </a:r>
                      <a:r>
                        <a:rPr lang="en-US" sz="2000" b="1" dirty="0">
                          <a:solidFill>
                            <a:schemeClr val="tx1"/>
                          </a:solidFill>
                          <a:latin typeface="微软雅黑" panose="020B0503020204020204" pitchFamily="34" charset="-122"/>
                          <a:cs typeface="微软雅黑" panose="020B0503020204020204" pitchFamily="34" charset="-122"/>
                        </a:rPr>
                        <a:t>1</a:t>
                      </a:r>
                      <a:r>
                        <a:rPr sz="2000" b="1" dirty="0">
                          <a:solidFill>
                            <a:schemeClr val="tx1"/>
                          </a:solidFill>
                          <a:latin typeface="微软雅黑" panose="020B0503020204020204" pitchFamily="34" charset="-122"/>
                          <a:cs typeface="微软雅黑" panose="020B0503020204020204" pitchFamily="34" charset="-122"/>
                        </a:rPr>
                        <a:t>0M</a:t>
                      </a:r>
                      <a:endParaRPr sz="2000" b="1" dirty="0">
                        <a:solidFill>
                          <a:schemeClr val="tx1"/>
                        </a:solidFill>
                        <a:latin typeface="微软雅黑" panose="020B0503020204020204" pitchFamily="34" charset="-122"/>
                        <a:cs typeface="微软雅黑" panose="020B0503020204020204" pitchFamily="3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投资人数量</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lang="en-US" sz="2000" b="1" dirty="0">
                          <a:solidFill>
                            <a:schemeClr val="tx1"/>
                          </a:solidFill>
                          <a:latin typeface="微软雅黑" panose="020B0503020204020204" pitchFamily="34" charset="-122"/>
                          <a:cs typeface="微软雅黑" panose="020B0503020204020204" pitchFamily="34" charset="-122"/>
                        </a:rPr>
                        <a:t>2</a:t>
                      </a:r>
                      <a:r>
                        <a:rPr sz="2000" b="1" dirty="0">
                          <a:solidFill>
                            <a:schemeClr val="tx1"/>
                          </a:solidFill>
                          <a:latin typeface="微软雅黑" panose="020B0503020204020204" pitchFamily="34" charset="-122"/>
                          <a:cs typeface="微软雅黑" panose="020B0503020204020204" pitchFamily="34" charset="-122"/>
                        </a:rPr>
                        <a:t>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每人投资</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S$100，000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基金</a:t>
                      </a:r>
                      <a:endParaRPr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lang="zh-CN" sz="2000" b="1" dirty="0">
                          <a:solidFill>
                            <a:schemeClr val="tx1"/>
                          </a:solidFill>
                          <a:latin typeface="微软雅黑" panose="020B0503020204020204" pitchFamily="34" charset="-122"/>
                          <a:ea typeface="宋体" panose="02010600030101010101" pitchFamily="2" charset="-122"/>
                          <a:cs typeface="微软雅黑" panose="020B0503020204020204" pitchFamily="34" charset="-122"/>
                        </a:rPr>
                        <a:t>创新教育</a:t>
                      </a:r>
                      <a:r>
                        <a:rPr sz="2000" b="1" dirty="0">
                          <a:solidFill>
                            <a:schemeClr val="tx1"/>
                          </a:solidFill>
                          <a:latin typeface="微软雅黑" panose="020B0503020204020204" pitchFamily="34" charset="-122"/>
                          <a:cs typeface="微软雅黑" panose="020B0503020204020204" pitchFamily="34" charset="-122"/>
                        </a:rPr>
                        <a:t>基金</a:t>
                      </a:r>
                      <a:endParaRPr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90270" y="2615565"/>
            <a:ext cx="9932670" cy="2030095"/>
          </a:xfrm>
          <a:prstGeom prst="rect">
            <a:avLst/>
          </a:prstGeom>
          <a:noFill/>
        </p:spPr>
        <p:txBody>
          <a:bodyPr wrap="square" rtlCol="0" anchor="t">
            <a:spAutoFit/>
          </a:bodyPr>
          <a:p>
            <a:pPr lvl="0"/>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3+2</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年投资期和</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年退出期</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将该项目作为</a:t>
            </a:r>
            <a:r>
              <a:rPr 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创新教育</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项目在新加坡上市   </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将企业溢价出售给上市企业</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在上海科创板上市</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graphicFrame>
        <p:nvGraphicFramePr>
          <p:cNvPr id="3" name="Content Placeholder 3"/>
          <p:cNvGraphicFramePr>
            <a:graphicFrameLocks noGrp="1"/>
          </p:cNvGraphicFramePr>
          <p:nvPr>
            <p:custDataLst>
              <p:tags r:id="rId1"/>
            </p:custDataLst>
          </p:nvPr>
        </p:nvGraphicFramePr>
        <p:xfrm>
          <a:off x="718185" y="1605280"/>
          <a:ext cx="10025380" cy="609600"/>
        </p:xfrm>
        <a:graphic>
          <a:graphicData uri="http://schemas.openxmlformats.org/drawingml/2006/table">
            <a:tbl>
              <a:tblPr firstRow="1" firstCol="1" bandRow="1"/>
              <a:tblGrid>
                <a:gridCol w="10025380"/>
              </a:tblGrid>
              <a:tr h="304800">
                <a:tc>
                  <a:txBody>
                    <a:bodyPr/>
                    <a:p>
                      <a:pPr algn="ctr">
                        <a:spcAft>
                          <a:spcPts val="0"/>
                        </a:spcAft>
                        <a:buClrTx/>
                        <a:buSzTx/>
                        <a:buFontTx/>
                      </a:pPr>
                      <a:r>
                        <a:rPr lang="zh-CN" altLang="en-US" sz="2000" b="1" dirty="0">
                          <a:solidFill>
                            <a:prstClr val="black"/>
                          </a:solidFill>
                          <a:latin typeface="微软雅黑" panose="020B0503020204020204" pitchFamily="34" charset="-122"/>
                          <a:ea typeface="微软雅黑" panose="020B0503020204020204" pitchFamily="34" charset="-122"/>
                          <a:sym typeface="+mn-ea"/>
                        </a:rPr>
                        <a:t>退出策略</a:t>
                      </a:r>
                      <a:endParaRPr lang="zh-CN" altLang="en-US" sz="2000" b="1" dirty="0">
                        <a:solidFill>
                          <a:prstClr val="black"/>
                        </a:solidFill>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9B23"/>
                    </a:solidFill>
                  </a:tcPr>
                </a:tc>
              </a:tr>
            </a:tbl>
          </a:graphicData>
        </a:graphic>
      </p:graphicFrame>
      <p:sp>
        <p:nvSpPr>
          <p:cNvPr id="2" name="文本框 1"/>
          <p:cNvSpPr txBox="1"/>
          <p:nvPr/>
        </p:nvSpPr>
        <p:spPr>
          <a:xfrm>
            <a:off x="2270125" y="550545"/>
            <a:ext cx="2673350" cy="460375"/>
          </a:xfrm>
          <a:prstGeom prst="rect">
            <a:avLst/>
          </a:prstGeom>
          <a:noFill/>
        </p:spPr>
        <p:txBody>
          <a:bodyPr wrap="square" rtlCol="0">
            <a:spAutoFit/>
          </a:bodyPr>
          <a:p>
            <a:pPr algn="l">
              <a:buClrTx/>
              <a:buSzTx/>
              <a:buFontTx/>
            </a:pPr>
            <a:r>
              <a:rPr lang="zh-CN" altLang="en-US" sz="2400" b="1" dirty="0">
                <a:latin typeface="微软雅黑" panose="020B0503020204020204" pitchFamily="34" charset="-122"/>
                <a:ea typeface="微软雅黑" panose="020B0503020204020204" pitchFamily="34" charset="-122"/>
              </a:rPr>
              <a:t>投资策略</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l="13836" t="20284" r="52708" b="72099"/>
          <a:stretch>
            <a:fillRect/>
          </a:stretch>
        </p:blipFill>
        <p:spPr>
          <a:xfrm>
            <a:off x="442595" y="3289935"/>
            <a:ext cx="2231390" cy="278765"/>
          </a:xfrm>
          <a:prstGeom prst="rect">
            <a:avLst/>
          </a:prstGeom>
        </p:spPr>
      </p:pic>
      <p:pic>
        <p:nvPicPr>
          <p:cNvPr id="9" name="图片 8"/>
          <p:cNvPicPr>
            <a:picLocks noChangeAspect="1"/>
          </p:cNvPicPr>
          <p:nvPr/>
        </p:nvPicPr>
        <p:blipFill>
          <a:blip r:embed="rId2"/>
          <a:stretch>
            <a:fillRect/>
          </a:stretch>
        </p:blipFill>
        <p:spPr>
          <a:xfrm>
            <a:off x="584835" y="1296035"/>
            <a:ext cx="1793240" cy="647700"/>
          </a:xfrm>
          <a:prstGeom prst="rect">
            <a:avLst/>
          </a:prstGeom>
        </p:spPr>
      </p:pic>
      <p:sp>
        <p:nvSpPr>
          <p:cNvPr id="3" name="文本框 2"/>
          <p:cNvSpPr txBox="1"/>
          <p:nvPr/>
        </p:nvSpPr>
        <p:spPr>
          <a:xfrm>
            <a:off x="2112010" y="466725"/>
            <a:ext cx="5080000" cy="460375"/>
          </a:xfrm>
          <a:prstGeom prst="rect">
            <a:avLst/>
          </a:prstGeom>
          <a:noFill/>
          <a:ln w="9525">
            <a:noFill/>
          </a:ln>
        </p:spPr>
        <p:txBody>
          <a:bodyPr>
            <a:spAutoFit/>
          </a:bodyPr>
          <a:p>
            <a:pPr algn="l">
              <a:buClrTx/>
              <a:buSzTx/>
              <a:buFontTx/>
            </a:pPr>
            <a:r>
              <a:rPr lang="zh-CN" altLang="en-US" sz="2400" b="1" dirty="0">
                <a:latin typeface="微软雅黑" panose="020B0503020204020204" pitchFamily="34" charset="-122"/>
                <a:ea typeface="微软雅黑" panose="020B0503020204020204" pitchFamily="34" charset="-122"/>
              </a:rPr>
              <a:t>我们的合作伙伴</a:t>
            </a:r>
            <a:endParaRPr lang="zh-CN" altLang="en-US" sz="2400" b="1" dirty="0">
              <a:latin typeface="微软雅黑" panose="020B0503020204020204" pitchFamily="34" charset="-122"/>
              <a:ea typeface="微软雅黑" panose="020B0503020204020204" pitchFamily="34" charset="-122"/>
            </a:endParaRPr>
          </a:p>
        </p:txBody>
      </p:sp>
      <p:sp>
        <p:nvSpPr>
          <p:cNvPr id="7" name="灯片编号占位符 1"/>
          <p:cNvSpPr>
            <a:spLocks noGrp="1"/>
          </p:cNvSpPr>
          <p:nvPr/>
        </p:nvSpPr>
        <p:spPr>
          <a:xfrm>
            <a:off x="9742805" y="6450013"/>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8" name="文本框 7"/>
          <p:cNvSpPr txBox="1"/>
          <p:nvPr/>
        </p:nvSpPr>
        <p:spPr>
          <a:xfrm>
            <a:off x="2763520" y="1296035"/>
            <a:ext cx="8538210" cy="5323205"/>
          </a:xfrm>
          <a:prstGeom prst="rect">
            <a:avLst/>
          </a:prstGeom>
          <a:noFill/>
        </p:spPr>
        <p:txBody>
          <a:bodyPr wrap="square" rtlCol="0" anchor="t">
            <a:spAutoFit/>
          </a:bodyPr>
          <a:p>
            <a:pPr marL="285750" indent="-285750">
              <a:lnSpc>
                <a:spcPct val="100000"/>
              </a:lnSpc>
              <a:buFont typeface="Arial" panose="020B0604020202020204" pitchFamily="34" charset="0"/>
              <a:buChar char="•"/>
            </a:pPr>
            <a:r>
              <a:rPr sz="2000">
                <a:latin typeface="宋体" panose="02010600030101010101" pitchFamily="2" charset="-122"/>
                <a:ea typeface="宋体" panose="02010600030101010101" pitchFamily="2" charset="-122"/>
                <a:cs typeface="宋体" panose="02010600030101010101" pitchFamily="2" charset="-122"/>
                <a:sym typeface="+mn-ea"/>
                <a:hlinkClick r:id="rId3"/>
              </a:rPr>
              <a:t>Haaga-Helia</a:t>
            </a:r>
            <a:r>
              <a:rPr lang="zh-CN" sz="2000">
                <a:latin typeface="宋体" panose="02010600030101010101" pitchFamily="2" charset="-122"/>
                <a:ea typeface="宋体" panose="02010600030101010101" pitchFamily="2" charset="-122"/>
                <a:cs typeface="宋体" panose="02010600030101010101" pitchFamily="2" charset="-122"/>
                <a:sym typeface="+mn-ea"/>
              </a:rPr>
              <a:t>实用科技大学是芬兰一所注重商业应用和实践的大学。在教学上强调未来的人才需要有合作精神、有创业创新意识和国际化的视角。在芬兰，本大学拥有一个由诺基亚等多个大型企业参与和支持的创新中心。本大学计划在</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苏州设立自己的</a:t>
            </a:r>
            <a:r>
              <a:rPr sz="2000">
                <a:latin typeface="宋体" panose="02010600030101010101" pitchFamily="2" charset="-122"/>
                <a:ea typeface="宋体" panose="02010600030101010101" pitchFamily="2" charset="-122"/>
                <a:cs typeface="宋体" panose="02010600030101010101" pitchFamily="2" charset="-122"/>
                <a:sym typeface="+mn-ea"/>
                <a:hlinkClick r:id="rId3"/>
              </a:rPr>
              <a:t>Haaga-Helia</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研发创新中心。</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成立于</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1877</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Regis</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大学被</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美国新闻与世界报道杂志</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连续评为美国西部地区顶级大学之一。教学上强调独立和批判性的思考和全球化的视野。在</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IT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教学和研究方面力量雄厚，计划</a:t>
            </a:r>
            <a:r>
              <a:rPr lang="zh-CN" sz="2000">
                <a:latin typeface="宋体" panose="02010600030101010101" pitchFamily="2" charset="-122"/>
                <a:ea typeface="宋体" panose="02010600030101010101" pitchFamily="2" charset="-122"/>
                <a:cs typeface="宋体" panose="02010600030101010101" pitchFamily="2" charset="-122"/>
                <a:sym typeface="+mn-ea"/>
              </a:rPr>
              <a:t>在</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苏州设立其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Regis</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大学研发创新中心。</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 旧金山大学，学校开设了17个本科专业和9个研究生专业，目前共有来自75个国家的8000多名学生在此学习。 旧金山大学是美国职业发展型大学的代表，它的本科教育以创业精神著称于世，被誉为华人董事长的摇篮，培养出了诸如Intel公司总裁、Adobe创始人等众多知名企业家</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en-US" altLang="zh-CN" sz="200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00000"/>
              </a:lnSpc>
              <a:buFont typeface="Arial" panose="020B0604020202020204" pitchFamily="34" charset="0"/>
              <a:buChar char="•"/>
            </a:pPr>
            <a:endParaRPr 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en-US" altLang="en-US" sz="20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3" name="图片 12" descr="微信图片_20200325102740"/>
          <p:cNvPicPr>
            <a:picLocks noChangeAspect="1"/>
          </p:cNvPicPr>
          <p:nvPr/>
        </p:nvPicPr>
        <p:blipFill>
          <a:blip r:embed="rId4"/>
          <a:stretch>
            <a:fillRect/>
          </a:stretch>
        </p:blipFill>
        <p:spPr>
          <a:xfrm>
            <a:off x="949960" y="4424680"/>
            <a:ext cx="1012190" cy="10121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4" name="object 2"/>
          <p:cNvSpPr/>
          <p:nvPr/>
        </p:nvSpPr>
        <p:spPr>
          <a:xfrm>
            <a:off x="8247380" y="4417695"/>
            <a:ext cx="2722245" cy="2440940"/>
          </a:xfrm>
          <a:custGeom>
            <a:avLst/>
            <a:gdLst/>
            <a:ahLst/>
            <a:cxnLst/>
            <a:rect l="l" t="t" r="r" b="b"/>
            <a:pathLst>
              <a:path w="2722245" h="2862579">
                <a:moveTo>
                  <a:pt x="0" y="0"/>
                </a:moveTo>
                <a:lnTo>
                  <a:pt x="2721863" y="0"/>
                </a:lnTo>
                <a:lnTo>
                  <a:pt x="2721863" y="2862072"/>
                </a:lnTo>
                <a:lnTo>
                  <a:pt x="0" y="2862072"/>
                </a:lnTo>
                <a:lnTo>
                  <a:pt x="0" y="0"/>
                </a:lnTo>
                <a:close/>
              </a:path>
            </a:pathLst>
          </a:custGeom>
          <a:solidFill>
            <a:srgbClr val="DAE2F3"/>
          </a:solidFill>
        </p:spPr>
        <p:txBody>
          <a:bodyPr wrap="square" lIns="0" tIns="0" rIns="0" bIns="0" rtlCol="0"/>
          <a:p/>
        </p:txBody>
      </p:sp>
      <p:sp>
        <p:nvSpPr>
          <p:cNvPr id="5" name="object 3"/>
          <p:cNvSpPr/>
          <p:nvPr/>
        </p:nvSpPr>
        <p:spPr>
          <a:xfrm>
            <a:off x="1211580" y="3997452"/>
            <a:ext cx="2722245" cy="2862580"/>
          </a:xfrm>
          <a:custGeom>
            <a:avLst/>
            <a:gdLst/>
            <a:ahLst/>
            <a:cxnLst/>
            <a:rect l="l" t="t" r="r" b="b"/>
            <a:pathLst>
              <a:path w="2722245" h="2862579">
                <a:moveTo>
                  <a:pt x="0" y="0"/>
                </a:moveTo>
                <a:lnTo>
                  <a:pt x="2721864" y="0"/>
                </a:lnTo>
                <a:lnTo>
                  <a:pt x="2721864" y="2862072"/>
                </a:lnTo>
                <a:lnTo>
                  <a:pt x="0" y="2862072"/>
                </a:lnTo>
                <a:lnTo>
                  <a:pt x="0" y="0"/>
                </a:lnTo>
                <a:close/>
              </a:path>
            </a:pathLst>
          </a:custGeom>
          <a:solidFill>
            <a:srgbClr val="DAE2F3"/>
          </a:solidFill>
        </p:spPr>
        <p:txBody>
          <a:bodyPr wrap="square" lIns="0" tIns="0" rIns="0" bIns="0" rtlCol="0"/>
          <a:p/>
        </p:txBody>
      </p:sp>
      <p:sp>
        <p:nvSpPr>
          <p:cNvPr id="6" name="object 4"/>
          <p:cNvSpPr/>
          <p:nvPr/>
        </p:nvSpPr>
        <p:spPr>
          <a:xfrm>
            <a:off x="1211580" y="954405"/>
            <a:ext cx="9756775" cy="3620135"/>
          </a:xfrm>
          <a:custGeom>
            <a:avLst/>
            <a:gdLst/>
            <a:ahLst/>
            <a:cxnLst/>
            <a:rect l="l" t="t" r="r" b="b"/>
            <a:pathLst>
              <a:path w="9756775" h="2585085">
                <a:moveTo>
                  <a:pt x="0" y="0"/>
                </a:moveTo>
                <a:lnTo>
                  <a:pt x="9756648" y="0"/>
                </a:lnTo>
                <a:lnTo>
                  <a:pt x="9756648" y="2584704"/>
                </a:lnTo>
                <a:lnTo>
                  <a:pt x="0" y="2584704"/>
                </a:lnTo>
                <a:lnTo>
                  <a:pt x="0" y="0"/>
                </a:lnTo>
                <a:close/>
              </a:path>
            </a:pathLst>
          </a:custGeom>
          <a:solidFill>
            <a:srgbClr val="DAE2F3"/>
          </a:solidFill>
        </p:spPr>
        <p:txBody>
          <a:bodyPr wrap="square" lIns="0" tIns="0" rIns="0" bIns="0" rtlCol="0"/>
          <a:p/>
        </p:txBody>
      </p:sp>
      <p:sp>
        <p:nvSpPr>
          <p:cNvPr id="8" name="object 6"/>
          <p:cNvSpPr/>
          <p:nvPr/>
        </p:nvSpPr>
        <p:spPr>
          <a:xfrm>
            <a:off x="3933190" y="4616450"/>
            <a:ext cx="4314825" cy="2117725"/>
          </a:xfrm>
          <a:prstGeom prst="rect">
            <a:avLst/>
          </a:prstGeom>
          <a:blipFill>
            <a:blip r:embed="rId1" cstate="print"/>
            <a:stretch>
              <a:fillRect/>
            </a:stretch>
          </a:blipFill>
        </p:spPr>
        <p:txBody>
          <a:bodyPr wrap="square" lIns="0" tIns="0" rIns="0" bIns="0" rtlCol="0"/>
          <a:p/>
        </p:txBody>
      </p:sp>
      <p:sp>
        <p:nvSpPr>
          <p:cNvPr id="9" name="object 7"/>
          <p:cNvSpPr txBox="1"/>
          <p:nvPr/>
        </p:nvSpPr>
        <p:spPr>
          <a:xfrm>
            <a:off x="7719060" y="1090930"/>
            <a:ext cx="4836795" cy="4401820"/>
          </a:xfrm>
          <a:prstGeom prst="rect">
            <a:avLst/>
          </a:prstGeom>
        </p:spPr>
        <p:txBody>
          <a:bodyPr vert="horz" wrap="square" lIns="0" tIns="12700" rIns="0" bIns="0" rtlCol="0">
            <a:spAutoFit/>
          </a:bodyPr>
          <a:p>
            <a:pPr marL="298450" indent="-285750">
              <a:lnSpc>
                <a:spcPct val="100000"/>
              </a:lnSpc>
              <a:spcBef>
                <a:spcPts val="100"/>
              </a:spcBef>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苏州吴江区卫生局</a:t>
            </a:r>
            <a:endParaRPr sz="1800">
              <a:latin typeface="宋体" panose="02010600030101010101" pitchFamily="2" charset="-122"/>
              <a:cs typeface="宋体" panose="02010600030101010101" pitchFamily="2" charset="-122"/>
            </a:endParaRPr>
          </a:p>
          <a:p>
            <a:pPr marL="298450" indent="-285750">
              <a:lnSpc>
                <a:spcPct val="100000"/>
              </a:lnSpc>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苏州第九医院</a:t>
            </a:r>
            <a:endParaRPr sz="180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无锡第八医院</a:t>
            </a:r>
            <a:endParaRPr sz="1800" dirty="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无锡第三医院</a:t>
            </a:r>
            <a:endParaRPr sz="1800" dirty="0">
              <a:latin typeface="宋体" panose="02010600030101010101" pitchFamily="2" charset="-122"/>
              <a:cs typeface="宋体" panose="02010600030101010101" pitchFamily="2" charset="-122"/>
            </a:endParaRPr>
          </a:p>
          <a:p>
            <a:pPr marL="285750" indent="-285750" algn="just">
              <a:lnSpc>
                <a:spcPct val="100000"/>
              </a:lnSpc>
              <a:spcBef>
                <a:spcPts val="5"/>
              </a:spcBef>
              <a:buFont typeface="Arial" panose="020B0604020202020204"/>
              <a:buChar char="•"/>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r>
              <a:rPr sz="1800" dirty="0">
                <a:latin typeface="宋体" panose="02010600030101010101" pitchFamily="2" charset="-122"/>
                <a:cs typeface="宋体" panose="02010600030101010101" pitchFamily="2" charset="-122"/>
              </a:rPr>
              <a:t>隆力奇集团</a:t>
            </a:r>
            <a:endParaRPr sz="1800" dirty="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sz="1800">
                <a:latin typeface="宋体" panose="02010600030101010101" pitchFamily="2" charset="-122"/>
                <a:cs typeface="宋体" panose="02010600030101010101" pitchFamily="2" charset="-122"/>
              </a:rPr>
              <a:t>WCI</a:t>
            </a:r>
            <a:r>
              <a:rPr lang="zh-CN" altLang="en-US" sz="1800">
                <a:latin typeface="宋体" panose="02010600030101010101" pitchFamily="2" charset="-122"/>
                <a:cs typeface="宋体" panose="02010600030101010101" pitchFamily="2" charset="-122"/>
              </a:rPr>
              <a:t>投资集团</a:t>
            </a:r>
            <a:endParaRPr lang="zh-CN" altLang="en-US" sz="1800">
              <a:latin typeface="宋体" panose="02010600030101010101" pitchFamily="2" charset="-122"/>
              <a:cs typeface="宋体" panose="02010600030101010101" pitchFamily="2" charset="-122"/>
            </a:endParaRPr>
          </a:p>
          <a:p>
            <a:pPr marL="774700" lvl="1" indent="-285750" algn="just">
              <a:lnSpc>
                <a:spcPct val="6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如新中国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altLang="zh-CN" sz="1800">
                <a:latin typeface="宋体" panose="02010600030101010101" pitchFamily="2" charset="-122"/>
                <a:cs typeface="宋体" panose="02010600030101010101" pitchFamily="2" charset="-122"/>
              </a:rPr>
              <a:t>NHD</a:t>
            </a:r>
            <a:r>
              <a:rPr lang="zh-CN" altLang="en-US" sz="1800">
                <a:latin typeface="宋体" panose="02010600030101010101" pitchFamily="2" charset="-122"/>
                <a:cs typeface="宋体" panose="02010600030101010101" pitchFamily="2" charset="-122"/>
              </a:rPr>
              <a:t>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妮维雅中国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联邦快递中国</a:t>
            </a:r>
            <a:endParaRPr lang="zh-CN" altLang="en-US" sz="1800">
              <a:latin typeface="宋体" panose="02010600030101010101" pitchFamily="2" charset="-122"/>
              <a:cs typeface="宋体" panose="02010600030101010101" pitchFamily="2" charset="-122"/>
            </a:endParaRPr>
          </a:p>
          <a:p>
            <a:pPr marL="774700" lvl="1" indent="-285750" algn="just">
              <a:lnSpc>
                <a:spcPct val="8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a:p>
            <a:pPr marL="774700" lvl="1" indent="-285750">
              <a:lnSpc>
                <a:spcPct val="10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p:txBody>
      </p:sp>
      <p:sp>
        <p:nvSpPr>
          <p:cNvPr id="11" name="object 8"/>
          <p:cNvSpPr txBox="1"/>
          <p:nvPr/>
        </p:nvSpPr>
        <p:spPr>
          <a:xfrm>
            <a:off x="3291840" y="1577340"/>
            <a:ext cx="996950" cy="843280"/>
          </a:xfrm>
          <a:prstGeom prst="rect">
            <a:avLst/>
          </a:prstGeom>
        </p:spPr>
        <p:txBody>
          <a:bodyPr vert="horz" wrap="square" lIns="0" tIns="12700" rIns="0" bIns="0" rtlCol="0">
            <a:spAutoFit/>
          </a:bodyPr>
          <a:p>
            <a:pPr marL="298450" marR="5080" indent="-285750" algn="just">
              <a:lnSpc>
                <a:spcPct val="100000"/>
              </a:lnSpc>
              <a:spcBef>
                <a:spcPts val="100"/>
              </a:spcBef>
              <a:buFont typeface="Arial" panose="020B0604020202020204"/>
              <a:buChar char="•"/>
              <a:tabLst>
                <a:tab pos="298450" algn="l"/>
              </a:tabLst>
            </a:pPr>
            <a:r>
              <a:rPr sz="1800" dirty="0">
                <a:latin typeface="宋体" panose="02010600030101010101" pitchFamily="2" charset="-122"/>
                <a:cs typeface="宋体" panose="02010600030101010101" pitchFamily="2" charset="-122"/>
              </a:rPr>
              <a:t>兰州</a:t>
            </a:r>
            <a:r>
              <a:rPr lang="zh-CN" sz="1800" dirty="0">
                <a:latin typeface="宋体" panose="02010600030101010101" pitchFamily="2" charset="-122"/>
                <a:cs typeface="宋体" panose="02010600030101010101" pitchFamily="2" charset="-122"/>
              </a:rPr>
              <a:t>军区总医院</a:t>
            </a:r>
            <a:endParaRPr lang="zh-CN" sz="1800" dirty="0">
              <a:latin typeface="宋体" panose="02010600030101010101" pitchFamily="2" charset="-122"/>
              <a:cs typeface="宋体" panose="02010600030101010101" pitchFamily="2" charset="-122"/>
            </a:endParaRPr>
          </a:p>
        </p:txBody>
      </p:sp>
      <p:sp>
        <p:nvSpPr>
          <p:cNvPr id="12" name="object 9"/>
          <p:cNvSpPr/>
          <p:nvPr/>
        </p:nvSpPr>
        <p:spPr>
          <a:xfrm>
            <a:off x="5180076" y="1196339"/>
            <a:ext cx="1043940" cy="646430"/>
          </a:xfrm>
          <a:custGeom>
            <a:avLst/>
            <a:gdLst/>
            <a:ahLst/>
            <a:cxnLst/>
            <a:rect l="l" t="t" r="r" b="b"/>
            <a:pathLst>
              <a:path w="1043939" h="646430">
                <a:moveTo>
                  <a:pt x="0" y="0"/>
                </a:moveTo>
                <a:lnTo>
                  <a:pt x="1043939" y="0"/>
                </a:lnTo>
                <a:lnTo>
                  <a:pt x="1043939" y="646176"/>
                </a:lnTo>
                <a:lnTo>
                  <a:pt x="0" y="646176"/>
                </a:lnTo>
                <a:lnTo>
                  <a:pt x="0" y="0"/>
                </a:lnTo>
                <a:close/>
              </a:path>
            </a:pathLst>
          </a:custGeom>
          <a:solidFill>
            <a:srgbClr val="538235"/>
          </a:solidFill>
        </p:spPr>
        <p:txBody>
          <a:bodyPr wrap="square" lIns="0" tIns="0" rIns="0" bIns="0" rtlCol="0"/>
          <a:p/>
        </p:txBody>
      </p:sp>
      <p:sp>
        <p:nvSpPr>
          <p:cNvPr id="13" name="object 10"/>
          <p:cNvSpPr/>
          <p:nvPr/>
        </p:nvSpPr>
        <p:spPr>
          <a:xfrm>
            <a:off x="5176520" y="1193164"/>
            <a:ext cx="1050925" cy="652780"/>
          </a:xfrm>
          <a:custGeom>
            <a:avLst/>
            <a:gdLst/>
            <a:ahLst/>
            <a:cxnLst/>
            <a:rect l="l" t="t" r="r" b="b"/>
            <a:pathLst>
              <a:path w="1050925" h="652780">
                <a:moveTo>
                  <a:pt x="1050925" y="652780"/>
                </a:moveTo>
                <a:lnTo>
                  <a:pt x="0" y="652780"/>
                </a:lnTo>
                <a:lnTo>
                  <a:pt x="0" y="0"/>
                </a:lnTo>
                <a:lnTo>
                  <a:pt x="1050925" y="0"/>
                </a:lnTo>
                <a:lnTo>
                  <a:pt x="1050925" y="3810"/>
                </a:lnTo>
                <a:lnTo>
                  <a:pt x="7619" y="3810"/>
                </a:lnTo>
                <a:lnTo>
                  <a:pt x="3809" y="7620"/>
                </a:lnTo>
                <a:lnTo>
                  <a:pt x="7619" y="7620"/>
                </a:lnTo>
                <a:lnTo>
                  <a:pt x="7619" y="645160"/>
                </a:lnTo>
                <a:lnTo>
                  <a:pt x="3809" y="645160"/>
                </a:lnTo>
                <a:lnTo>
                  <a:pt x="7619" y="648970"/>
                </a:lnTo>
                <a:lnTo>
                  <a:pt x="1050925" y="648970"/>
                </a:lnTo>
                <a:lnTo>
                  <a:pt x="1050925" y="652780"/>
                </a:lnTo>
                <a:close/>
              </a:path>
              <a:path w="1050925" h="652780">
                <a:moveTo>
                  <a:pt x="7619" y="7620"/>
                </a:moveTo>
                <a:lnTo>
                  <a:pt x="3809" y="7620"/>
                </a:lnTo>
                <a:lnTo>
                  <a:pt x="7619" y="3810"/>
                </a:lnTo>
                <a:lnTo>
                  <a:pt x="7619" y="7620"/>
                </a:lnTo>
                <a:close/>
              </a:path>
              <a:path w="1050925" h="652780">
                <a:moveTo>
                  <a:pt x="1043304" y="7620"/>
                </a:moveTo>
                <a:lnTo>
                  <a:pt x="7619" y="7620"/>
                </a:lnTo>
                <a:lnTo>
                  <a:pt x="7619" y="3810"/>
                </a:lnTo>
                <a:lnTo>
                  <a:pt x="1043304" y="3810"/>
                </a:lnTo>
                <a:lnTo>
                  <a:pt x="1043304" y="7620"/>
                </a:lnTo>
                <a:close/>
              </a:path>
              <a:path w="1050925" h="652780">
                <a:moveTo>
                  <a:pt x="1043304" y="648970"/>
                </a:moveTo>
                <a:lnTo>
                  <a:pt x="1043304" y="3810"/>
                </a:lnTo>
                <a:lnTo>
                  <a:pt x="1047114" y="7620"/>
                </a:lnTo>
                <a:lnTo>
                  <a:pt x="1050925" y="7620"/>
                </a:lnTo>
                <a:lnTo>
                  <a:pt x="1050925" y="645160"/>
                </a:lnTo>
                <a:lnTo>
                  <a:pt x="1047114" y="645160"/>
                </a:lnTo>
                <a:lnTo>
                  <a:pt x="1043304" y="648970"/>
                </a:lnTo>
                <a:close/>
              </a:path>
              <a:path w="1050925" h="652780">
                <a:moveTo>
                  <a:pt x="1050925" y="7620"/>
                </a:moveTo>
                <a:lnTo>
                  <a:pt x="1047114" y="7620"/>
                </a:lnTo>
                <a:lnTo>
                  <a:pt x="1043304" y="3810"/>
                </a:lnTo>
                <a:lnTo>
                  <a:pt x="1050925" y="3810"/>
                </a:lnTo>
                <a:lnTo>
                  <a:pt x="1050925" y="7620"/>
                </a:lnTo>
                <a:close/>
              </a:path>
              <a:path w="1050925" h="652780">
                <a:moveTo>
                  <a:pt x="7619" y="648970"/>
                </a:moveTo>
                <a:lnTo>
                  <a:pt x="3809" y="645160"/>
                </a:lnTo>
                <a:lnTo>
                  <a:pt x="7619" y="645160"/>
                </a:lnTo>
                <a:lnTo>
                  <a:pt x="7619" y="648970"/>
                </a:lnTo>
                <a:close/>
              </a:path>
              <a:path w="1050925" h="652780">
                <a:moveTo>
                  <a:pt x="1043304" y="648970"/>
                </a:moveTo>
                <a:lnTo>
                  <a:pt x="7619" y="648970"/>
                </a:lnTo>
                <a:lnTo>
                  <a:pt x="7619" y="645160"/>
                </a:lnTo>
                <a:lnTo>
                  <a:pt x="1043304" y="645160"/>
                </a:lnTo>
                <a:lnTo>
                  <a:pt x="1043304" y="648970"/>
                </a:lnTo>
                <a:close/>
              </a:path>
              <a:path w="1050925" h="652780">
                <a:moveTo>
                  <a:pt x="1050925" y="648970"/>
                </a:moveTo>
                <a:lnTo>
                  <a:pt x="1043304" y="648970"/>
                </a:lnTo>
                <a:lnTo>
                  <a:pt x="1047114" y="645160"/>
                </a:lnTo>
                <a:lnTo>
                  <a:pt x="1050925" y="645160"/>
                </a:lnTo>
                <a:lnTo>
                  <a:pt x="1050925" y="648970"/>
                </a:lnTo>
                <a:close/>
              </a:path>
            </a:pathLst>
          </a:custGeom>
          <a:solidFill>
            <a:srgbClr val="6FAC46"/>
          </a:solidFill>
        </p:spPr>
        <p:txBody>
          <a:bodyPr wrap="square" lIns="0" tIns="0" rIns="0" bIns="0" rtlCol="0"/>
          <a:p/>
        </p:txBody>
      </p:sp>
      <p:sp>
        <p:nvSpPr>
          <p:cNvPr id="14" name="object 11"/>
          <p:cNvSpPr txBox="1"/>
          <p:nvPr/>
        </p:nvSpPr>
        <p:spPr>
          <a:xfrm>
            <a:off x="5180076" y="1217295"/>
            <a:ext cx="1043940" cy="289560"/>
          </a:xfrm>
          <a:prstGeom prst="rect">
            <a:avLst/>
          </a:prstGeom>
        </p:spPr>
        <p:txBody>
          <a:bodyPr vert="horz" wrap="square" lIns="0" tIns="12700" rIns="0" bIns="0" rtlCol="0">
            <a:spAutoFit/>
          </a:bodyPr>
          <a:p>
            <a:pPr marL="291465">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客</a:t>
            </a:r>
            <a:r>
              <a:rPr sz="1800" b="1" spc="-10" dirty="0">
                <a:solidFill>
                  <a:srgbClr val="FFFFFF"/>
                </a:solidFill>
                <a:latin typeface="宋体" panose="02010600030101010101" pitchFamily="2" charset="-122"/>
                <a:cs typeface="宋体" panose="02010600030101010101" pitchFamily="2" charset="-122"/>
              </a:rPr>
              <a:t>户</a:t>
            </a:r>
            <a:endParaRPr sz="1800">
              <a:latin typeface="宋体" panose="02010600030101010101" pitchFamily="2" charset="-122"/>
              <a:cs typeface="宋体" panose="02010600030101010101" pitchFamily="2" charset="-122"/>
            </a:endParaRPr>
          </a:p>
        </p:txBody>
      </p:sp>
      <p:sp>
        <p:nvSpPr>
          <p:cNvPr id="15" name="object 12"/>
          <p:cNvSpPr txBox="1"/>
          <p:nvPr/>
        </p:nvSpPr>
        <p:spPr>
          <a:xfrm>
            <a:off x="5499100" y="1561464"/>
            <a:ext cx="405765" cy="228600"/>
          </a:xfrm>
          <a:prstGeom prst="rect">
            <a:avLst/>
          </a:prstGeom>
        </p:spPr>
        <p:txBody>
          <a:bodyPr vert="horz" wrap="square" lIns="0" tIns="0" rIns="0" bIns="0" rtlCol="0">
            <a:spAutoFit/>
          </a:bodyPr>
          <a:p>
            <a:pPr>
              <a:lnSpc>
                <a:spcPts val="1710"/>
              </a:lnSpc>
            </a:pPr>
            <a:r>
              <a:rPr sz="1800" b="1" spc="-5" dirty="0">
                <a:solidFill>
                  <a:srgbClr val="FFFFFF"/>
                </a:solidFill>
                <a:latin typeface="Calibri" panose="020F0502020204030204"/>
                <a:cs typeface="Calibri" panose="020F0502020204030204"/>
              </a:rPr>
              <a:t>e</a:t>
            </a:r>
            <a:r>
              <a:rPr sz="1800" b="1" spc="-25" dirty="0">
                <a:solidFill>
                  <a:srgbClr val="FFFFFF"/>
                </a:solidFill>
                <a:latin typeface="Calibri" panose="020F0502020204030204"/>
                <a:cs typeface="Calibri" panose="020F0502020204030204"/>
              </a:rPr>
              <a:t>n</a:t>
            </a:r>
            <a:r>
              <a:rPr sz="1800" b="1" dirty="0">
                <a:solidFill>
                  <a:srgbClr val="FFFFFF"/>
                </a:solidFill>
                <a:latin typeface="Calibri" panose="020F0502020204030204"/>
                <a:cs typeface="Calibri" panose="020F0502020204030204"/>
              </a:rPr>
              <a:t>ts</a:t>
            </a:r>
            <a:endParaRPr sz="1800">
              <a:latin typeface="Calibri" panose="020F0502020204030204"/>
              <a:cs typeface="Calibri" panose="020F0502020204030204"/>
            </a:endParaRPr>
          </a:p>
        </p:txBody>
      </p:sp>
      <p:sp>
        <p:nvSpPr>
          <p:cNvPr id="16" name="object 13"/>
          <p:cNvSpPr/>
          <p:nvPr/>
        </p:nvSpPr>
        <p:spPr>
          <a:xfrm>
            <a:off x="4874590" y="4617072"/>
            <a:ext cx="3528695" cy="333375"/>
          </a:xfrm>
          <a:custGeom>
            <a:avLst/>
            <a:gdLst/>
            <a:ahLst/>
            <a:cxnLst/>
            <a:rect l="l" t="t" r="r" b="b"/>
            <a:pathLst>
              <a:path w="3528695" h="333375">
                <a:moveTo>
                  <a:pt x="3506463" y="39248"/>
                </a:moveTo>
                <a:lnTo>
                  <a:pt x="3439617" y="7239"/>
                </a:lnTo>
                <a:lnTo>
                  <a:pt x="3438423" y="6350"/>
                </a:lnTo>
                <a:lnTo>
                  <a:pt x="3437661" y="5067"/>
                </a:lnTo>
                <a:lnTo>
                  <a:pt x="3437458" y="3606"/>
                </a:lnTo>
                <a:lnTo>
                  <a:pt x="3437826" y="2159"/>
                </a:lnTo>
                <a:lnTo>
                  <a:pt x="3438715" y="965"/>
                </a:lnTo>
                <a:lnTo>
                  <a:pt x="3439998" y="215"/>
                </a:lnTo>
                <a:lnTo>
                  <a:pt x="3441471" y="0"/>
                </a:lnTo>
                <a:lnTo>
                  <a:pt x="3442906" y="368"/>
                </a:lnTo>
                <a:lnTo>
                  <a:pt x="3521707" y="38100"/>
                </a:lnTo>
                <a:lnTo>
                  <a:pt x="3520516" y="38100"/>
                </a:lnTo>
                <a:lnTo>
                  <a:pt x="3506463" y="39248"/>
                </a:lnTo>
                <a:close/>
              </a:path>
              <a:path w="3528695" h="333375">
                <a:moveTo>
                  <a:pt x="3513299" y="42521"/>
                </a:moveTo>
                <a:lnTo>
                  <a:pt x="3506463" y="39248"/>
                </a:lnTo>
                <a:lnTo>
                  <a:pt x="3520516" y="38100"/>
                </a:lnTo>
                <a:lnTo>
                  <a:pt x="3520572" y="38785"/>
                </a:lnTo>
                <a:lnTo>
                  <a:pt x="3518649" y="38785"/>
                </a:lnTo>
                <a:lnTo>
                  <a:pt x="3513299" y="42521"/>
                </a:lnTo>
                <a:close/>
              </a:path>
              <a:path w="3528695" h="333375">
                <a:moveTo>
                  <a:pt x="3447834" y="96164"/>
                </a:moveTo>
                <a:lnTo>
                  <a:pt x="3446449" y="95618"/>
                </a:lnTo>
                <a:lnTo>
                  <a:pt x="3445382" y="94589"/>
                </a:lnTo>
                <a:lnTo>
                  <a:pt x="3444786" y="93230"/>
                </a:lnTo>
                <a:lnTo>
                  <a:pt x="3444748" y="91744"/>
                </a:lnTo>
                <a:lnTo>
                  <a:pt x="3445294" y="90360"/>
                </a:lnTo>
                <a:lnTo>
                  <a:pt x="3446322" y="89293"/>
                </a:lnTo>
                <a:lnTo>
                  <a:pt x="3507115" y="46840"/>
                </a:lnTo>
                <a:lnTo>
                  <a:pt x="3521138" y="45694"/>
                </a:lnTo>
                <a:lnTo>
                  <a:pt x="3520516" y="38100"/>
                </a:lnTo>
                <a:lnTo>
                  <a:pt x="3521707" y="38100"/>
                </a:lnTo>
                <a:lnTo>
                  <a:pt x="3528364" y="41287"/>
                </a:lnTo>
                <a:lnTo>
                  <a:pt x="3450678" y="95529"/>
                </a:lnTo>
                <a:lnTo>
                  <a:pt x="3449320" y="96126"/>
                </a:lnTo>
                <a:lnTo>
                  <a:pt x="3447834" y="96164"/>
                </a:lnTo>
                <a:close/>
              </a:path>
              <a:path w="3528695" h="333375">
                <a:moveTo>
                  <a:pt x="3519182" y="45339"/>
                </a:moveTo>
                <a:lnTo>
                  <a:pt x="3513299" y="42521"/>
                </a:lnTo>
                <a:lnTo>
                  <a:pt x="3518649" y="38785"/>
                </a:lnTo>
                <a:lnTo>
                  <a:pt x="3519182" y="45339"/>
                </a:lnTo>
                <a:close/>
              </a:path>
              <a:path w="3528695" h="333375">
                <a:moveTo>
                  <a:pt x="3521109" y="45339"/>
                </a:moveTo>
                <a:lnTo>
                  <a:pt x="3519182" y="45339"/>
                </a:lnTo>
                <a:lnTo>
                  <a:pt x="3518649" y="38785"/>
                </a:lnTo>
                <a:lnTo>
                  <a:pt x="3520572" y="38785"/>
                </a:lnTo>
                <a:lnTo>
                  <a:pt x="3521109" y="45339"/>
                </a:lnTo>
                <a:close/>
              </a:path>
              <a:path w="3528695" h="333375">
                <a:moveTo>
                  <a:pt x="609" y="333375"/>
                </a:moveTo>
                <a:lnTo>
                  <a:pt x="0" y="325780"/>
                </a:lnTo>
                <a:lnTo>
                  <a:pt x="3506463" y="39248"/>
                </a:lnTo>
                <a:lnTo>
                  <a:pt x="3513299" y="42521"/>
                </a:lnTo>
                <a:lnTo>
                  <a:pt x="3507115" y="46840"/>
                </a:lnTo>
                <a:lnTo>
                  <a:pt x="609" y="333375"/>
                </a:lnTo>
                <a:close/>
              </a:path>
              <a:path w="3528695" h="333375">
                <a:moveTo>
                  <a:pt x="3507115" y="46840"/>
                </a:moveTo>
                <a:lnTo>
                  <a:pt x="3513299" y="42521"/>
                </a:lnTo>
                <a:lnTo>
                  <a:pt x="3519182" y="45339"/>
                </a:lnTo>
                <a:lnTo>
                  <a:pt x="3521109" y="45339"/>
                </a:lnTo>
                <a:lnTo>
                  <a:pt x="3521138" y="45694"/>
                </a:lnTo>
                <a:lnTo>
                  <a:pt x="3507115" y="46840"/>
                </a:lnTo>
                <a:close/>
              </a:path>
            </a:pathLst>
          </a:custGeom>
          <a:solidFill>
            <a:srgbClr val="005290"/>
          </a:solidFill>
        </p:spPr>
        <p:txBody>
          <a:bodyPr wrap="square" lIns="0" tIns="0" rIns="0" bIns="0" rtlCol="0"/>
          <a:p/>
        </p:txBody>
      </p:sp>
      <p:sp>
        <p:nvSpPr>
          <p:cNvPr id="17" name="object 14"/>
          <p:cNvSpPr/>
          <p:nvPr/>
        </p:nvSpPr>
        <p:spPr>
          <a:xfrm>
            <a:off x="3147060" y="4968912"/>
            <a:ext cx="1584325" cy="120014"/>
          </a:xfrm>
          <a:custGeom>
            <a:avLst/>
            <a:gdLst/>
            <a:ahLst/>
            <a:cxnLst/>
            <a:rect l="l" t="t" r="r" b="b"/>
            <a:pathLst>
              <a:path w="1584325" h="120014">
                <a:moveTo>
                  <a:pt x="80975" y="96354"/>
                </a:moveTo>
                <a:lnTo>
                  <a:pt x="79590" y="95808"/>
                </a:lnTo>
                <a:lnTo>
                  <a:pt x="0" y="44411"/>
                </a:lnTo>
                <a:lnTo>
                  <a:pt x="83921" y="419"/>
                </a:lnTo>
                <a:lnTo>
                  <a:pt x="85343" y="0"/>
                </a:lnTo>
                <a:lnTo>
                  <a:pt x="86817" y="165"/>
                </a:lnTo>
                <a:lnTo>
                  <a:pt x="88125" y="876"/>
                </a:lnTo>
                <a:lnTo>
                  <a:pt x="89065" y="2032"/>
                </a:lnTo>
                <a:lnTo>
                  <a:pt x="89484" y="3454"/>
                </a:lnTo>
                <a:lnTo>
                  <a:pt x="89319" y="4940"/>
                </a:lnTo>
                <a:lnTo>
                  <a:pt x="88607" y="6235"/>
                </a:lnTo>
                <a:lnTo>
                  <a:pt x="87452" y="7175"/>
                </a:lnTo>
                <a:lnTo>
                  <a:pt x="23033" y="40944"/>
                </a:lnTo>
                <a:lnTo>
                  <a:pt x="7721" y="40944"/>
                </a:lnTo>
                <a:lnTo>
                  <a:pt x="7378" y="48564"/>
                </a:lnTo>
                <a:lnTo>
                  <a:pt x="83731" y="89408"/>
                </a:lnTo>
                <a:lnTo>
                  <a:pt x="85407" y="93294"/>
                </a:lnTo>
                <a:lnTo>
                  <a:pt x="84861" y="94678"/>
                </a:lnTo>
                <a:lnTo>
                  <a:pt x="83832" y="95745"/>
                </a:lnTo>
                <a:lnTo>
                  <a:pt x="82461" y="96329"/>
                </a:lnTo>
                <a:lnTo>
                  <a:pt x="80975" y="96354"/>
                </a:lnTo>
                <a:close/>
              </a:path>
              <a:path w="1584325" h="120014">
                <a:moveTo>
                  <a:pt x="21471" y="49203"/>
                </a:moveTo>
                <a:lnTo>
                  <a:pt x="7378" y="48564"/>
                </a:lnTo>
                <a:lnTo>
                  <a:pt x="7721" y="40944"/>
                </a:lnTo>
                <a:lnTo>
                  <a:pt x="21176" y="41554"/>
                </a:lnTo>
                <a:lnTo>
                  <a:pt x="9626" y="41554"/>
                </a:lnTo>
                <a:lnTo>
                  <a:pt x="9321" y="48133"/>
                </a:lnTo>
                <a:lnTo>
                  <a:pt x="19814" y="48133"/>
                </a:lnTo>
                <a:lnTo>
                  <a:pt x="21471" y="49203"/>
                </a:lnTo>
                <a:close/>
              </a:path>
              <a:path w="1584325" h="120014">
                <a:moveTo>
                  <a:pt x="21815" y="41583"/>
                </a:moveTo>
                <a:lnTo>
                  <a:pt x="7721" y="40944"/>
                </a:lnTo>
                <a:lnTo>
                  <a:pt x="23033" y="40944"/>
                </a:lnTo>
                <a:lnTo>
                  <a:pt x="21815" y="41583"/>
                </a:lnTo>
                <a:close/>
              </a:path>
              <a:path w="1584325" h="120014">
                <a:moveTo>
                  <a:pt x="9321" y="48133"/>
                </a:moveTo>
                <a:lnTo>
                  <a:pt x="9626" y="41554"/>
                </a:lnTo>
                <a:lnTo>
                  <a:pt x="15112" y="45097"/>
                </a:lnTo>
                <a:lnTo>
                  <a:pt x="9321" y="48133"/>
                </a:lnTo>
                <a:close/>
              </a:path>
              <a:path w="1584325" h="120014">
                <a:moveTo>
                  <a:pt x="15112" y="45097"/>
                </a:moveTo>
                <a:lnTo>
                  <a:pt x="9626" y="41554"/>
                </a:lnTo>
                <a:lnTo>
                  <a:pt x="21176" y="41554"/>
                </a:lnTo>
                <a:lnTo>
                  <a:pt x="21815" y="41583"/>
                </a:lnTo>
                <a:lnTo>
                  <a:pt x="15112" y="45097"/>
                </a:lnTo>
                <a:close/>
              </a:path>
              <a:path w="1584325" h="120014">
                <a:moveTo>
                  <a:pt x="1583512" y="119976"/>
                </a:moveTo>
                <a:lnTo>
                  <a:pt x="21471" y="49203"/>
                </a:lnTo>
                <a:lnTo>
                  <a:pt x="15112" y="45097"/>
                </a:lnTo>
                <a:lnTo>
                  <a:pt x="21815" y="41583"/>
                </a:lnTo>
                <a:lnTo>
                  <a:pt x="1583867" y="112356"/>
                </a:lnTo>
                <a:lnTo>
                  <a:pt x="1583512" y="119976"/>
                </a:lnTo>
                <a:close/>
              </a:path>
              <a:path w="1584325" h="120014">
                <a:moveTo>
                  <a:pt x="19814" y="48133"/>
                </a:moveTo>
                <a:lnTo>
                  <a:pt x="9321" y="48133"/>
                </a:lnTo>
                <a:lnTo>
                  <a:pt x="15112" y="45097"/>
                </a:lnTo>
                <a:lnTo>
                  <a:pt x="19814" y="48133"/>
                </a:lnTo>
                <a:close/>
              </a:path>
            </a:pathLst>
          </a:custGeom>
          <a:solidFill>
            <a:srgbClr val="005290"/>
          </a:solidFill>
        </p:spPr>
        <p:txBody>
          <a:bodyPr wrap="square" lIns="0" tIns="0" rIns="0" bIns="0" rtlCol="0"/>
          <a:p/>
        </p:txBody>
      </p:sp>
      <p:sp>
        <p:nvSpPr>
          <p:cNvPr id="18" name="object 15"/>
          <p:cNvSpPr/>
          <p:nvPr/>
        </p:nvSpPr>
        <p:spPr>
          <a:xfrm>
            <a:off x="8247888" y="4720082"/>
            <a:ext cx="1562100" cy="368935"/>
          </a:xfrm>
          <a:custGeom>
            <a:avLst/>
            <a:gdLst/>
            <a:ahLst/>
            <a:cxnLst/>
            <a:rect l="l" t="t" r="r" b="b"/>
            <a:pathLst>
              <a:path w="1562100" h="368935">
                <a:moveTo>
                  <a:pt x="0" y="0"/>
                </a:moveTo>
                <a:lnTo>
                  <a:pt x="1562100" y="0"/>
                </a:lnTo>
                <a:lnTo>
                  <a:pt x="1562100" y="368808"/>
                </a:lnTo>
                <a:lnTo>
                  <a:pt x="0" y="368808"/>
                </a:lnTo>
                <a:lnTo>
                  <a:pt x="0" y="0"/>
                </a:lnTo>
                <a:close/>
              </a:path>
            </a:pathLst>
          </a:custGeom>
          <a:solidFill>
            <a:srgbClr val="538235"/>
          </a:solidFill>
        </p:spPr>
        <p:txBody>
          <a:bodyPr wrap="square" lIns="0" tIns="0" rIns="0" bIns="0" rtlCol="0"/>
          <a:p/>
        </p:txBody>
      </p:sp>
      <p:sp>
        <p:nvSpPr>
          <p:cNvPr id="19" name="object 16"/>
          <p:cNvSpPr/>
          <p:nvPr/>
        </p:nvSpPr>
        <p:spPr>
          <a:xfrm>
            <a:off x="8044180" y="4727575"/>
            <a:ext cx="1569720" cy="375920"/>
          </a:xfrm>
          <a:custGeom>
            <a:avLst/>
            <a:gdLst/>
            <a:ahLst/>
            <a:cxnLst/>
            <a:rect l="l" t="t" r="r" b="b"/>
            <a:pathLst>
              <a:path w="1569720" h="375920">
                <a:moveTo>
                  <a:pt x="1569720" y="375920"/>
                </a:moveTo>
                <a:lnTo>
                  <a:pt x="0" y="375920"/>
                </a:lnTo>
                <a:lnTo>
                  <a:pt x="0" y="0"/>
                </a:lnTo>
                <a:lnTo>
                  <a:pt x="1569720" y="0"/>
                </a:lnTo>
                <a:lnTo>
                  <a:pt x="1569720" y="3810"/>
                </a:lnTo>
                <a:lnTo>
                  <a:pt x="7620" y="3810"/>
                </a:lnTo>
                <a:lnTo>
                  <a:pt x="3810" y="7620"/>
                </a:lnTo>
                <a:lnTo>
                  <a:pt x="7620" y="7620"/>
                </a:lnTo>
                <a:lnTo>
                  <a:pt x="7620" y="368300"/>
                </a:lnTo>
                <a:lnTo>
                  <a:pt x="3810" y="368300"/>
                </a:lnTo>
                <a:lnTo>
                  <a:pt x="7620" y="372110"/>
                </a:lnTo>
                <a:lnTo>
                  <a:pt x="1569720" y="372110"/>
                </a:lnTo>
                <a:lnTo>
                  <a:pt x="1569720" y="375920"/>
                </a:lnTo>
                <a:close/>
              </a:path>
              <a:path w="1569720" h="375920">
                <a:moveTo>
                  <a:pt x="7620" y="7620"/>
                </a:moveTo>
                <a:lnTo>
                  <a:pt x="3810" y="7620"/>
                </a:lnTo>
                <a:lnTo>
                  <a:pt x="7620" y="3810"/>
                </a:lnTo>
                <a:lnTo>
                  <a:pt x="7620" y="7620"/>
                </a:lnTo>
                <a:close/>
              </a:path>
              <a:path w="1569720" h="375920">
                <a:moveTo>
                  <a:pt x="1562100" y="7620"/>
                </a:moveTo>
                <a:lnTo>
                  <a:pt x="7620" y="7620"/>
                </a:lnTo>
                <a:lnTo>
                  <a:pt x="7620"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20" y="372110"/>
                </a:moveTo>
                <a:lnTo>
                  <a:pt x="3810" y="368300"/>
                </a:lnTo>
                <a:lnTo>
                  <a:pt x="7620" y="368300"/>
                </a:lnTo>
                <a:lnTo>
                  <a:pt x="7620" y="372110"/>
                </a:lnTo>
                <a:close/>
              </a:path>
              <a:path w="1569720" h="375920">
                <a:moveTo>
                  <a:pt x="1562100" y="372110"/>
                </a:moveTo>
                <a:lnTo>
                  <a:pt x="7620" y="372110"/>
                </a:lnTo>
                <a:lnTo>
                  <a:pt x="7620"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20" name="object 17"/>
          <p:cNvSpPr/>
          <p:nvPr/>
        </p:nvSpPr>
        <p:spPr>
          <a:xfrm>
            <a:off x="1271016" y="3997452"/>
            <a:ext cx="1562100" cy="368935"/>
          </a:xfrm>
          <a:custGeom>
            <a:avLst/>
            <a:gdLst/>
            <a:ahLst/>
            <a:cxnLst/>
            <a:rect l="l" t="t" r="r" b="b"/>
            <a:pathLst>
              <a:path w="1562100" h="368935">
                <a:moveTo>
                  <a:pt x="0" y="0"/>
                </a:moveTo>
                <a:lnTo>
                  <a:pt x="1562099" y="0"/>
                </a:lnTo>
                <a:lnTo>
                  <a:pt x="1562099" y="368808"/>
                </a:lnTo>
                <a:lnTo>
                  <a:pt x="0" y="368808"/>
                </a:lnTo>
                <a:lnTo>
                  <a:pt x="0" y="0"/>
                </a:lnTo>
                <a:close/>
              </a:path>
            </a:pathLst>
          </a:custGeom>
          <a:solidFill>
            <a:srgbClr val="538235"/>
          </a:solidFill>
        </p:spPr>
        <p:txBody>
          <a:bodyPr wrap="square" lIns="0" tIns="0" rIns="0" bIns="0" rtlCol="0"/>
          <a:p/>
        </p:txBody>
      </p:sp>
      <p:sp>
        <p:nvSpPr>
          <p:cNvPr id="21" name="object 18"/>
          <p:cNvSpPr/>
          <p:nvPr/>
        </p:nvSpPr>
        <p:spPr>
          <a:xfrm>
            <a:off x="1266825" y="3994150"/>
            <a:ext cx="1569720" cy="375920"/>
          </a:xfrm>
          <a:custGeom>
            <a:avLst/>
            <a:gdLst/>
            <a:ahLst/>
            <a:cxnLst/>
            <a:rect l="l" t="t" r="r" b="b"/>
            <a:pathLst>
              <a:path w="1569720" h="375920">
                <a:moveTo>
                  <a:pt x="1569720" y="375920"/>
                </a:moveTo>
                <a:lnTo>
                  <a:pt x="0" y="375920"/>
                </a:lnTo>
                <a:lnTo>
                  <a:pt x="0" y="0"/>
                </a:lnTo>
                <a:lnTo>
                  <a:pt x="1569720" y="0"/>
                </a:lnTo>
                <a:lnTo>
                  <a:pt x="1569720" y="3810"/>
                </a:lnTo>
                <a:lnTo>
                  <a:pt x="7619" y="3810"/>
                </a:lnTo>
                <a:lnTo>
                  <a:pt x="3809" y="7620"/>
                </a:lnTo>
                <a:lnTo>
                  <a:pt x="7619" y="7620"/>
                </a:lnTo>
                <a:lnTo>
                  <a:pt x="7619" y="368300"/>
                </a:lnTo>
                <a:lnTo>
                  <a:pt x="3809" y="368300"/>
                </a:lnTo>
                <a:lnTo>
                  <a:pt x="7619" y="372110"/>
                </a:lnTo>
                <a:lnTo>
                  <a:pt x="1569720" y="372110"/>
                </a:lnTo>
                <a:lnTo>
                  <a:pt x="1569720" y="375920"/>
                </a:lnTo>
                <a:close/>
              </a:path>
              <a:path w="1569720" h="375920">
                <a:moveTo>
                  <a:pt x="7619" y="7620"/>
                </a:moveTo>
                <a:lnTo>
                  <a:pt x="3809" y="7620"/>
                </a:lnTo>
                <a:lnTo>
                  <a:pt x="7619" y="3810"/>
                </a:lnTo>
                <a:lnTo>
                  <a:pt x="7619" y="7620"/>
                </a:lnTo>
                <a:close/>
              </a:path>
              <a:path w="1569720" h="375920">
                <a:moveTo>
                  <a:pt x="1562100" y="7620"/>
                </a:moveTo>
                <a:lnTo>
                  <a:pt x="7619" y="7620"/>
                </a:lnTo>
                <a:lnTo>
                  <a:pt x="7619"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19" y="372110"/>
                </a:moveTo>
                <a:lnTo>
                  <a:pt x="3809" y="368300"/>
                </a:lnTo>
                <a:lnTo>
                  <a:pt x="7619" y="368300"/>
                </a:lnTo>
                <a:lnTo>
                  <a:pt x="7619" y="372110"/>
                </a:lnTo>
                <a:close/>
              </a:path>
              <a:path w="1569720" h="375920">
                <a:moveTo>
                  <a:pt x="1562100" y="372110"/>
                </a:moveTo>
                <a:lnTo>
                  <a:pt x="7619" y="372110"/>
                </a:lnTo>
                <a:lnTo>
                  <a:pt x="7619"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22" name="object 19"/>
          <p:cNvSpPr txBox="1"/>
          <p:nvPr/>
        </p:nvSpPr>
        <p:spPr>
          <a:xfrm>
            <a:off x="1349375" y="4018279"/>
            <a:ext cx="1403350" cy="299720"/>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海外医院伙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p:txBody>
      </p:sp>
      <p:sp>
        <p:nvSpPr>
          <p:cNvPr id="23" name="object 20"/>
          <p:cNvSpPr txBox="1"/>
          <p:nvPr/>
        </p:nvSpPr>
        <p:spPr>
          <a:xfrm>
            <a:off x="1233805" y="4727575"/>
            <a:ext cx="2082800" cy="1738630"/>
          </a:xfrm>
          <a:prstGeom prst="rect">
            <a:avLst/>
          </a:prstGeom>
        </p:spPr>
        <p:txBody>
          <a:bodyPr vert="horz" wrap="square" lIns="0" tIns="12700" rIns="0" bIns="0" rtlCol="0">
            <a:spAutoFit/>
          </a:bodyPr>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新加坡伊丽莎白医院 </a:t>
            </a: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新加坡鹰阁医院</a:t>
            </a:r>
            <a:endParaRPr sz="1800">
              <a:latin typeface="宋体" panose="02010600030101010101" pitchFamily="2" charset="-122"/>
              <a:cs typeface="宋体" panose="02010600030101010101" pitchFamily="2" charset="-122"/>
            </a:endParaRPr>
          </a:p>
        </p:txBody>
      </p:sp>
      <p:sp>
        <p:nvSpPr>
          <p:cNvPr id="25" name="object 22"/>
          <p:cNvSpPr/>
          <p:nvPr/>
        </p:nvSpPr>
        <p:spPr>
          <a:xfrm>
            <a:off x="3985259" y="3997452"/>
            <a:ext cx="420624" cy="420624"/>
          </a:xfrm>
          <a:prstGeom prst="rect">
            <a:avLst/>
          </a:prstGeom>
          <a:blipFill>
            <a:blip r:embed="rId2" cstate="print"/>
            <a:stretch>
              <a:fillRect/>
            </a:stretch>
          </a:blipFill>
        </p:spPr>
        <p:txBody>
          <a:bodyPr wrap="square" lIns="0" tIns="0" rIns="0" bIns="0" rtlCol="0"/>
          <a:p/>
        </p:txBody>
      </p:sp>
      <p:sp>
        <p:nvSpPr>
          <p:cNvPr id="26" name="object 23"/>
          <p:cNvSpPr/>
          <p:nvPr/>
        </p:nvSpPr>
        <p:spPr>
          <a:xfrm>
            <a:off x="6890448" y="5297843"/>
            <a:ext cx="1440815" cy="255270"/>
          </a:xfrm>
          <a:custGeom>
            <a:avLst/>
            <a:gdLst/>
            <a:ahLst/>
            <a:cxnLst/>
            <a:rect l="l" t="t" r="r" b="b"/>
            <a:pathLst>
              <a:path w="1440815" h="255270">
                <a:moveTo>
                  <a:pt x="1418779" y="220224"/>
                </a:moveTo>
                <a:lnTo>
                  <a:pt x="0" y="7543"/>
                </a:lnTo>
                <a:lnTo>
                  <a:pt x="1130" y="0"/>
                </a:lnTo>
                <a:lnTo>
                  <a:pt x="1419887" y="212690"/>
                </a:lnTo>
                <a:lnTo>
                  <a:pt x="1425788" y="217431"/>
                </a:lnTo>
                <a:lnTo>
                  <a:pt x="1418779" y="220224"/>
                </a:lnTo>
                <a:close/>
              </a:path>
              <a:path w="1440815" h="255270">
                <a:moveTo>
                  <a:pt x="1434123" y="222313"/>
                </a:moveTo>
                <a:lnTo>
                  <a:pt x="1432712" y="222313"/>
                </a:lnTo>
                <a:lnTo>
                  <a:pt x="1433842" y="214782"/>
                </a:lnTo>
                <a:lnTo>
                  <a:pt x="1419887" y="212690"/>
                </a:lnTo>
                <a:lnTo>
                  <a:pt x="1362113" y="166268"/>
                </a:lnTo>
                <a:lnTo>
                  <a:pt x="1361160" y="165125"/>
                </a:lnTo>
                <a:lnTo>
                  <a:pt x="1360716" y="163702"/>
                </a:lnTo>
                <a:lnTo>
                  <a:pt x="1360843" y="162229"/>
                </a:lnTo>
                <a:lnTo>
                  <a:pt x="1361541" y="160908"/>
                </a:lnTo>
                <a:lnTo>
                  <a:pt x="1362671" y="159956"/>
                </a:lnTo>
                <a:lnTo>
                  <a:pt x="1364094" y="159512"/>
                </a:lnTo>
                <a:lnTo>
                  <a:pt x="1365567" y="159638"/>
                </a:lnTo>
                <a:lnTo>
                  <a:pt x="1366888" y="160324"/>
                </a:lnTo>
                <a:lnTo>
                  <a:pt x="1440751" y="219671"/>
                </a:lnTo>
                <a:lnTo>
                  <a:pt x="1434123" y="222313"/>
                </a:lnTo>
                <a:close/>
              </a:path>
              <a:path w="1440815" h="255270">
                <a:moveTo>
                  <a:pt x="1425788" y="217431"/>
                </a:moveTo>
                <a:lnTo>
                  <a:pt x="1419887" y="212690"/>
                </a:lnTo>
                <a:lnTo>
                  <a:pt x="1433842" y="214782"/>
                </a:lnTo>
                <a:lnTo>
                  <a:pt x="1433808" y="215011"/>
                </a:lnTo>
                <a:lnTo>
                  <a:pt x="1431861" y="215011"/>
                </a:lnTo>
                <a:lnTo>
                  <a:pt x="1425788" y="217431"/>
                </a:lnTo>
                <a:close/>
              </a:path>
              <a:path w="1440815" h="255270">
                <a:moveTo>
                  <a:pt x="1430883" y="221526"/>
                </a:moveTo>
                <a:lnTo>
                  <a:pt x="1425788" y="217431"/>
                </a:lnTo>
                <a:lnTo>
                  <a:pt x="1431861" y="215011"/>
                </a:lnTo>
                <a:lnTo>
                  <a:pt x="1430883" y="221526"/>
                </a:lnTo>
                <a:close/>
              </a:path>
              <a:path w="1440815" h="255270">
                <a:moveTo>
                  <a:pt x="1432830" y="221526"/>
                </a:moveTo>
                <a:lnTo>
                  <a:pt x="1430883" y="221526"/>
                </a:lnTo>
                <a:lnTo>
                  <a:pt x="1431861" y="215011"/>
                </a:lnTo>
                <a:lnTo>
                  <a:pt x="1433808" y="215011"/>
                </a:lnTo>
                <a:lnTo>
                  <a:pt x="1432830" y="221526"/>
                </a:lnTo>
                <a:close/>
              </a:path>
              <a:path w="1440815" h="255270">
                <a:moveTo>
                  <a:pt x="1432712" y="222313"/>
                </a:moveTo>
                <a:lnTo>
                  <a:pt x="1418779" y="220224"/>
                </a:lnTo>
                <a:lnTo>
                  <a:pt x="1425788" y="217431"/>
                </a:lnTo>
                <a:lnTo>
                  <a:pt x="1430883" y="221526"/>
                </a:lnTo>
                <a:lnTo>
                  <a:pt x="1432830" y="221526"/>
                </a:lnTo>
                <a:lnTo>
                  <a:pt x="1432712" y="222313"/>
                </a:lnTo>
                <a:close/>
              </a:path>
              <a:path w="1440815" h="255270">
                <a:moveTo>
                  <a:pt x="1351280" y="255015"/>
                </a:moveTo>
                <a:lnTo>
                  <a:pt x="1349819" y="254711"/>
                </a:lnTo>
                <a:lnTo>
                  <a:pt x="1348600" y="253872"/>
                </a:lnTo>
                <a:lnTo>
                  <a:pt x="1347787" y="252628"/>
                </a:lnTo>
                <a:lnTo>
                  <a:pt x="1347520" y="251155"/>
                </a:lnTo>
                <a:lnTo>
                  <a:pt x="1347825" y="249707"/>
                </a:lnTo>
                <a:lnTo>
                  <a:pt x="1348663" y="248488"/>
                </a:lnTo>
                <a:lnTo>
                  <a:pt x="1349908" y="247675"/>
                </a:lnTo>
                <a:lnTo>
                  <a:pt x="1418779" y="220224"/>
                </a:lnTo>
                <a:lnTo>
                  <a:pt x="1432712" y="222313"/>
                </a:lnTo>
                <a:lnTo>
                  <a:pt x="1434123" y="222313"/>
                </a:lnTo>
                <a:lnTo>
                  <a:pt x="1352740" y="254749"/>
                </a:lnTo>
                <a:lnTo>
                  <a:pt x="1351280" y="255015"/>
                </a:lnTo>
                <a:close/>
              </a:path>
            </a:pathLst>
          </a:custGeom>
          <a:solidFill>
            <a:srgbClr val="005290"/>
          </a:solidFill>
        </p:spPr>
        <p:txBody>
          <a:bodyPr wrap="square" lIns="0" tIns="0" rIns="0" bIns="0" rtlCol="0"/>
          <a:p/>
        </p:txBody>
      </p:sp>
      <p:sp>
        <p:nvSpPr>
          <p:cNvPr id="27" name="object 24"/>
          <p:cNvSpPr/>
          <p:nvPr/>
        </p:nvSpPr>
        <p:spPr>
          <a:xfrm>
            <a:off x="3142615" y="5553379"/>
            <a:ext cx="1939289" cy="843280"/>
          </a:xfrm>
          <a:custGeom>
            <a:avLst/>
            <a:gdLst/>
            <a:ahLst/>
            <a:cxnLst/>
            <a:rect l="l" t="t" r="r" b="b"/>
            <a:pathLst>
              <a:path w="1939289" h="843279">
                <a:moveTo>
                  <a:pt x="21414" y="826535"/>
                </a:moveTo>
                <a:lnTo>
                  <a:pt x="13905" y="825597"/>
                </a:lnTo>
                <a:lnTo>
                  <a:pt x="18409" y="819533"/>
                </a:lnTo>
                <a:lnTo>
                  <a:pt x="1935886" y="0"/>
                </a:lnTo>
                <a:lnTo>
                  <a:pt x="1938883" y="7010"/>
                </a:lnTo>
                <a:lnTo>
                  <a:pt x="21414" y="826535"/>
                </a:lnTo>
                <a:close/>
              </a:path>
              <a:path w="1939289" h="843279">
                <a:moveTo>
                  <a:pt x="94018" y="843279"/>
                </a:moveTo>
                <a:lnTo>
                  <a:pt x="0" y="831545"/>
                </a:lnTo>
                <a:lnTo>
                  <a:pt x="56489" y="755484"/>
                </a:lnTo>
                <a:lnTo>
                  <a:pt x="57594" y="754481"/>
                </a:lnTo>
                <a:lnTo>
                  <a:pt x="58991" y="753986"/>
                </a:lnTo>
                <a:lnTo>
                  <a:pt x="60477" y="754062"/>
                </a:lnTo>
                <a:lnTo>
                  <a:pt x="18409" y="819533"/>
                </a:lnTo>
                <a:lnTo>
                  <a:pt x="5461" y="825068"/>
                </a:lnTo>
                <a:lnTo>
                  <a:pt x="8445" y="832078"/>
                </a:lnTo>
                <a:lnTo>
                  <a:pt x="65781" y="832078"/>
                </a:lnTo>
                <a:lnTo>
                  <a:pt x="94957" y="835723"/>
                </a:lnTo>
                <a:lnTo>
                  <a:pt x="96367" y="836180"/>
                </a:lnTo>
                <a:lnTo>
                  <a:pt x="97497" y="837158"/>
                </a:lnTo>
                <a:lnTo>
                  <a:pt x="98158" y="838492"/>
                </a:lnTo>
                <a:lnTo>
                  <a:pt x="98272" y="839965"/>
                </a:lnTo>
                <a:lnTo>
                  <a:pt x="97802" y="841387"/>
                </a:lnTo>
                <a:lnTo>
                  <a:pt x="96824" y="842505"/>
                </a:lnTo>
                <a:lnTo>
                  <a:pt x="95503" y="843178"/>
                </a:lnTo>
                <a:lnTo>
                  <a:pt x="94018" y="843279"/>
                </a:lnTo>
                <a:close/>
              </a:path>
              <a:path w="1939289" h="843279">
                <a:moveTo>
                  <a:pt x="8445" y="832078"/>
                </a:moveTo>
                <a:lnTo>
                  <a:pt x="5461" y="825068"/>
                </a:lnTo>
                <a:lnTo>
                  <a:pt x="18409" y="819533"/>
                </a:lnTo>
                <a:lnTo>
                  <a:pt x="14506" y="824788"/>
                </a:lnTo>
                <a:lnTo>
                  <a:pt x="7429" y="824788"/>
                </a:lnTo>
                <a:lnTo>
                  <a:pt x="10007" y="830846"/>
                </a:lnTo>
                <a:lnTo>
                  <a:pt x="11327" y="830846"/>
                </a:lnTo>
                <a:lnTo>
                  <a:pt x="8445" y="832078"/>
                </a:lnTo>
                <a:close/>
              </a:path>
              <a:path w="1939289" h="843279">
                <a:moveTo>
                  <a:pt x="10007" y="830846"/>
                </a:moveTo>
                <a:lnTo>
                  <a:pt x="7429" y="824788"/>
                </a:lnTo>
                <a:lnTo>
                  <a:pt x="13905" y="825597"/>
                </a:lnTo>
                <a:lnTo>
                  <a:pt x="10007" y="830846"/>
                </a:lnTo>
                <a:close/>
              </a:path>
              <a:path w="1939289" h="843279">
                <a:moveTo>
                  <a:pt x="13905" y="825597"/>
                </a:moveTo>
                <a:lnTo>
                  <a:pt x="7429" y="824788"/>
                </a:lnTo>
                <a:lnTo>
                  <a:pt x="14506" y="824788"/>
                </a:lnTo>
                <a:lnTo>
                  <a:pt x="13905" y="825597"/>
                </a:lnTo>
                <a:close/>
              </a:path>
              <a:path w="1939289" h="843279">
                <a:moveTo>
                  <a:pt x="11327" y="830846"/>
                </a:moveTo>
                <a:lnTo>
                  <a:pt x="10007" y="830846"/>
                </a:lnTo>
                <a:lnTo>
                  <a:pt x="13905" y="825597"/>
                </a:lnTo>
                <a:lnTo>
                  <a:pt x="21414" y="826535"/>
                </a:lnTo>
                <a:lnTo>
                  <a:pt x="11327" y="830846"/>
                </a:lnTo>
                <a:close/>
              </a:path>
              <a:path w="1939289" h="843279">
                <a:moveTo>
                  <a:pt x="65781" y="832078"/>
                </a:moveTo>
                <a:lnTo>
                  <a:pt x="8445" y="832078"/>
                </a:lnTo>
                <a:lnTo>
                  <a:pt x="21414" y="826535"/>
                </a:lnTo>
                <a:lnTo>
                  <a:pt x="65781" y="832078"/>
                </a:lnTo>
                <a:close/>
              </a:path>
            </a:pathLst>
          </a:custGeom>
          <a:solidFill>
            <a:srgbClr val="005290"/>
          </a:solidFill>
        </p:spPr>
        <p:txBody>
          <a:bodyPr wrap="square" lIns="0" tIns="0" rIns="0" bIns="0" rtlCol="0"/>
          <a:p/>
        </p:txBody>
      </p:sp>
      <p:sp>
        <p:nvSpPr>
          <p:cNvPr id="28" name="object 25"/>
          <p:cNvSpPr/>
          <p:nvPr/>
        </p:nvSpPr>
        <p:spPr>
          <a:xfrm>
            <a:off x="4447032" y="1557527"/>
            <a:ext cx="3020567" cy="2232660"/>
          </a:xfrm>
          <a:prstGeom prst="rect">
            <a:avLst/>
          </a:prstGeom>
          <a:blipFill>
            <a:blip r:embed="rId3" cstate="print"/>
            <a:stretch>
              <a:fillRect/>
            </a:stretch>
          </a:blipFill>
        </p:spPr>
        <p:txBody>
          <a:bodyPr wrap="square" lIns="0" tIns="0" rIns="0" bIns="0" rtlCol="0"/>
          <a:p/>
        </p:txBody>
      </p:sp>
      <p:sp>
        <p:nvSpPr>
          <p:cNvPr id="30" name="object 27"/>
          <p:cNvSpPr/>
          <p:nvPr/>
        </p:nvSpPr>
        <p:spPr>
          <a:xfrm>
            <a:off x="6201155" y="1091183"/>
            <a:ext cx="473964" cy="473963"/>
          </a:xfrm>
          <a:prstGeom prst="rect">
            <a:avLst/>
          </a:prstGeom>
          <a:blipFill>
            <a:blip r:embed="rId4" cstate="print"/>
            <a:stretch>
              <a:fillRect/>
            </a:stretch>
          </a:blipFill>
        </p:spPr>
        <p:txBody>
          <a:bodyPr wrap="square" lIns="0" tIns="0" rIns="0" bIns="0" rtlCol="0"/>
          <a:p/>
        </p:txBody>
      </p:sp>
      <p:sp>
        <p:nvSpPr>
          <p:cNvPr id="31" name="object 28"/>
          <p:cNvSpPr/>
          <p:nvPr/>
        </p:nvSpPr>
        <p:spPr>
          <a:xfrm>
            <a:off x="6960806" y="5303430"/>
            <a:ext cx="1447165" cy="873125"/>
          </a:xfrm>
          <a:custGeom>
            <a:avLst/>
            <a:gdLst/>
            <a:ahLst/>
            <a:cxnLst/>
            <a:rect l="l" t="t" r="r" b="b"/>
            <a:pathLst>
              <a:path w="1447165" h="873125">
                <a:moveTo>
                  <a:pt x="1433638" y="864780"/>
                </a:moveTo>
                <a:lnTo>
                  <a:pt x="1426072" y="864677"/>
                </a:lnTo>
                <a:lnTo>
                  <a:pt x="0" y="6527"/>
                </a:lnTo>
                <a:lnTo>
                  <a:pt x="3936" y="0"/>
                </a:lnTo>
                <a:lnTo>
                  <a:pt x="1430004" y="858146"/>
                </a:lnTo>
                <a:lnTo>
                  <a:pt x="1433638" y="864780"/>
                </a:lnTo>
                <a:close/>
              </a:path>
              <a:path w="1447165" h="873125">
                <a:moveTo>
                  <a:pt x="1446245" y="871943"/>
                </a:moveTo>
                <a:lnTo>
                  <a:pt x="1438148" y="871943"/>
                </a:lnTo>
                <a:lnTo>
                  <a:pt x="1442084" y="865416"/>
                </a:lnTo>
                <a:lnTo>
                  <a:pt x="1430004" y="858146"/>
                </a:lnTo>
                <a:lnTo>
                  <a:pt x="1394396" y="793140"/>
                </a:lnTo>
                <a:lnTo>
                  <a:pt x="1393952" y="791717"/>
                </a:lnTo>
                <a:lnTo>
                  <a:pt x="1394091" y="790232"/>
                </a:lnTo>
                <a:lnTo>
                  <a:pt x="1394777" y="788924"/>
                </a:lnTo>
                <a:lnTo>
                  <a:pt x="1395907" y="787958"/>
                </a:lnTo>
                <a:lnTo>
                  <a:pt x="1397330" y="787514"/>
                </a:lnTo>
                <a:lnTo>
                  <a:pt x="1398816" y="787653"/>
                </a:lnTo>
                <a:lnTo>
                  <a:pt x="1400124" y="788339"/>
                </a:lnTo>
                <a:lnTo>
                  <a:pt x="1401089" y="789470"/>
                </a:lnTo>
                <a:lnTo>
                  <a:pt x="1446245" y="871943"/>
                </a:lnTo>
                <a:close/>
              </a:path>
              <a:path w="1447165" h="873125">
                <a:moveTo>
                  <a:pt x="1439013" y="870508"/>
                </a:moveTo>
                <a:lnTo>
                  <a:pt x="1436776" y="870508"/>
                </a:lnTo>
                <a:lnTo>
                  <a:pt x="1440167" y="864869"/>
                </a:lnTo>
                <a:lnTo>
                  <a:pt x="1433638" y="864780"/>
                </a:lnTo>
                <a:lnTo>
                  <a:pt x="1430004" y="858146"/>
                </a:lnTo>
                <a:lnTo>
                  <a:pt x="1442084" y="865416"/>
                </a:lnTo>
                <a:lnTo>
                  <a:pt x="1439013" y="870508"/>
                </a:lnTo>
                <a:close/>
              </a:path>
              <a:path w="1447165" h="873125">
                <a:moveTo>
                  <a:pt x="1446593" y="872578"/>
                </a:moveTo>
                <a:lnTo>
                  <a:pt x="1351851" y="871283"/>
                </a:lnTo>
                <a:lnTo>
                  <a:pt x="1348092" y="867422"/>
                </a:lnTo>
                <a:lnTo>
                  <a:pt x="1348409" y="865974"/>
                </a:lnTo>
                <a:lnTo>
                  <a:pt x="1349248" y="864742"/>
                </a:lnTo>
                <a:lnTo>
                  <a:pt x="1350492" y="863942"/>
                </a:lnTo>
                <a:lnTo>
                  <a:pt x="1351953" y="863663"/>
                </a:lnTo>
                <a:lnTo>
                  <a:pt x="1426072" y="864677"/>
                </a:lnTo>
                <a:lnTo>
                  <a:pt x="1438148" y="871943"/>
                </a:lnTo>
                <a:lnTo>
                  <a:pt x="1446245" y="871943"/>
                </a:lnTo>
                <a:lnTo>
                  <a:pt x="1446593" y="872578"/>
                </a:lnTo>
                <a:close/>
              </a:path>
              <a:path w="1447165" h="873125">
                <a:moveTo>
                  <a:pt x="1438148" y="871943"/>
                </a:moveTo>
                <a:lnTo>
                  <a:pt x="1426072" y="864677"/>
                </a:lnTo>
                <a:lnTo>
                  <a:pt x="1433638" y="864780"/>
                </a:lnTo>
                <a:lnTo>
                  <a:pt x="1436776" y="870508"/>
                </a:lnTo>
                <a:lnTo>
                  <a:pt x="1439013" y="870508"/>
                </a:lnTo>
                <a:lnTo>
                  <a:pt x="1438148" y="871943"/>
                </a:lnTo>
                <a:close/>
              </a:path>
              <a:path w="1447165" h="873125">
                <a:moveTo>
                  <a:pt x="1436776" y="870508"/>
                </a:moveTo>
                <a:lnTo>
                  <a:pt x="1433638" y="864780"/>
                </a:lnTo>
                <a:lnTo>
                  <a:pt x="1440167" y="864869"/>
                </a:lnTo>
                <a:lnTo>
                  <a:pt x="1436776" y="870508"/>
                </a:lnTo>
                <a:close/>
              </a:path>
            </a:pathLst>
          </a:custGeom>
          <a:solidFill>
            <a:srgbClr val="005290"/>
          </a:solidFill>
        </p:spPr>
        <p:txBody>
          <a:bodyPr wrap="square" lIns="0" tIns="0" rIns="0" bIns="0" rtlCol="0"/>
          <a:p/>
        </p:txBody>
      </p:sp>
      <p:sp>
        <p:nvSpPr>
          <p:cNvPr id="32" name="object 29"/>
          <p:cNvSpPr/>
          <p:nvPr/>
        </p:nvSpPr>
        <p:spPr>
          <a:xfrm>
            <a:off x="5428462" y="1308100"/>
            <a:ext cx="2018664" cy="1300480"/>
          </a:xfrm>
          <a:custGeom>
            <a:avLst/>
            <a:gdLst/>
            <a:ahLst/>
            <a:cxnLst/>
            <a:rect l="l" t="t" r="r" b="b"/>
            <a:pathLst>
              <a:path w="2018665" h="1300480">
                <a:moveTo>
                  <a:pt x="1923859" y="11734"/>
                </a:moveTo>
                <a:lnTo>
                  <a:pt x="1922386" y="11506"/>
                </a:lnTo>
                <a:lnTo>
                  <a:pt x="1921116" y="10731"/>
                </a:lnTo>
                <a:lnTo>
                  <a:pt x="1920239" y="9537"/>
                </a:lnTo>
                <a:lnTo>
                  <a:pt x="1919988" y="8511"/>
                </a:lnTo>
                <a:lnTo>
                  <a:pt x="1920008" y="7289"/>
                </a:lnTo>
                <a:lnTo>
                  <a:pt x="2018182" y="0"/>
                </a:lnTo>
                <a:lnTo>
                  <a:pt x="2017729" y="889"/>
                </a:lnTo>
                <a:lnTo>
                  <a:pt x="2009762" y="889"/>
                </a:lnTo>
                <a:lnTo>
                  <a:pt x="1997909" y="8511"/>
                </a:lnTo>
                <a:lnTo>
                  <a:pt x="1923859" y="11734"/>
                </a:lnTo>
                <a:close/>
              </a:path>
              <a:path w="2018665" h="1300480">
                <a:moveTo>
                  <a:pt x="1997909" y="8511"/>
                </a:moveTo>
                <a:lnTo>
                  <a:pt x="2009762" y="889"/>
                </a:lnTo>
                <a:lnTo>
                  <a:pt x="2010712" y="2362"/>
                </a:lnTo>
                <a:lnTo>
                  <a:pt x="2008428" y="2362"/>
                </a:lnTo>
                <a:lnTo>
                  <a:pt x="2005463" y="8183"/>
                </a:lnTo>
                <a:lnTo>
                  <a:pt x="1997909" y="8511"/>
                </a:lnTo>
                <a:close/>
              </a:path>
              <a:path w="2018665" h="1300480">
                <a:moveTo>
                  <a:pt x="1971484" y="86487"/>
                </a:moveTo>
                <a:lnTo>
                  <a:pt x="1970049" y="86093"/>
                </a:lnTo>
                <a:lnTo>
                  <a:pt x="1968881" y="85166"/>
                </a:lnTo>
                <a:lnTo>
                  <a:pt x="1968157" y="83870"/>
                </a:lnTo>
                <a:lnTo>
                  <a:pt x="1967979" y="82397"/>
                </a:lnTo>
                <a:lnTo>
                  <a:pt x="1968385" y="80962"/>
                </a:lnTo>
                <a:lnTo>
                  <a:pt x="2002033" y="14914"/>
                </a:lnTo>
                <a:lnTo>
                  <a:pt x="2013889" y="7289"/>
                </a:lnTo>
                <a:lnTo>
                  <a:pt x="2009762" y="889"/>
                </a:lnTo>
                <a:lnTo>
                  <a:pt x="2017729" y="889"/>
                </a:lnTo>
                <a:lnTo>
                  <a:pt x="1975167" y="84429"/>
                </a:lnTo>
                <a:lnTo>
                  <a:pt x="1974253" y="85598"/>
                </a:lnTo>
                <a:lnTo>
                  <a:pt x="1972957" y="86321"/>
                </a:lnTo>
                <a:lnTo>
                  <a:pt x="1971484" y="86487"/>
                </a:lnTo>
                <a:close/>
              </a:path>
              <a:path w="2018665" h="1300480">
                <a:moveTo>
                  <a:pt x="2005463" y="8183"/>
                </a:moveTo>
                <a:lnTo>
                  <a:pt x="2008428" y="2362"/>
                </a:lnTo>
                <a:lnTo>
                  <a:pt x="2011984" y="7899"/>
                </a:lnTo>
                <a:lnTo>
                  <a:pt x="2005463" y="8183"/>
                </a:lnTo>
                <a:close/>
              </a:path>
              <a:path w="2018665" h="1300480">
                <a:moveTo>
                  <a:pt x="2002033" y="14914"/>
                </a:moveTo>
                <a:lnTo>
                  <a:pt x="2005463" y="8183"/>
                </a:lnTo>
                <a:lnTo>
                  <a:pt x="2011984" y="7899"/>
                </a:lnTo>
                <a:lnTo>
                  <a:pt x="2008428" y="2362"/>
                </a:lnTo>
                <a:lnTo>
                  <a:pt x="2010712" y="2362"/>
                </a:lnTo>
                <a:lnTo>
                  <a:pt x="2013889" y="7289"/>
                </a:lnTo>
                <a:lnTo>
                  <a:pt x="2002033" y="14914"/>
                </a:lnTo>
                <a:close/>
              </a:path>
              <a:path w="2018665" h="1300480">
                <a:moveTo>
                  <a:pt x="4114" y="1299870"/>
                </a:moveTo>
                <a:lnTo>
                  <a:pt x="0" y="1293469"/>
                </a:lnTo>
                <a:lnTo>
                  <a:pt x="1997909" y="8511"/>
                </a:lnTo>
                <a:lnTo>
                  <a:pt x="2005463" y="8183"/>
                </a:lnTo>
                <a:lnTo>
                  <a:pt x="2002033" y="14914"/>
                </a:lnTo>
                <a:lnTo>
                  <a:pt x="4114" y="1299870"/>
                </a:lnTo>
                <a:close/>
              </a:path>
            </a:pathLst>
          </a:custGeom>
          <a:solidFill>
            <a:srgbClr val="005290"/>
          </a:solidFill>
        </p:spPr>
        <p:txBody>
          <a:bodyPr wrap="square" lIns="0" tIns="0" rIns="0" bIns="0" rtlCol="0"/>
          <a:p/>
        </p:txBody>
      </p:sp>
      <p:sp>
        <p:nvSpPr>
          <p:cNvPr id="33" name="object 30"/>
          <p:cNvSpPr/>
          <p:nvPr/>
        </p:nvSpPr>
        <p:spPr>
          <a:xfrm>
            <a:off x="6672592" y="1844675"/>
            <a:ext cx="1226820" cy="1083310"/>
          </a:xfrm>
          <a:custGeom>
            <a:avLst/>
            <a:gdLst/>
            <a:ahLst/>
            <a:cxnLst/>
            <a:rect l="l" t="t" r="r" b="b"/>
            <a:pathLst>
              <a:path w="1226820" h="1083310">
                <a:moveTo>
                  <a:pt x="1135329" y="25819"/>
                </a:moveTo>
                <a:lnTo>
                  <a:pt x="1133843" y="25819"/>
                </a:lnTo>
                <a:lnTo>
                  <a:pt x="1132471" y="25247"/>
                </a:lnTo>
                <a:lnTo>
                  <a:pt x="1131417" y="24193"/>
                </a:lnTo>
                <a:lnTo>
                  <a:pt x="1130846" y="22821"/>
                </a:lnTo>
                <a:lnTo>
                  <a:pt x="1130858" y="21336"/>
                </a:lnTo>
                <a:lnTo>
                  <a:pt x="1131430" y="19964"/>
                </a:lnTo>
                <a:lnTo>
                  <a:pt x="1132471" y="18910"/>
                </a:lnTo>
                <a:lnTo>
                  <a:pt x="1133856" y="18351"/>
                </a:lnTo>
                <a:lnTo>
                  <a:pt x="1226807" y="0"/>
                </a:lnTo>
                <a:lnTo>
                  <a:pt x="1226096" y="2146"/>
                </a:lnTo>
                <a:lnTo>
                  <a:pt x="1218615" y="2146"/>
                </a:lnTo>
                <a:lnTo>
                  <a:pt x="1208051" y="11466"/>
                </a:lnTo>
                <a:lnTo>
                  <a:pt x="1135329" y="25819"/>
                </a:lnTo>
                <a:close/>
              </a:path>
              <a:path w="1226820" h="1083310">
                <a:moveTo>
                  <a:pt x="1208051" y="11466"/>
                </a:moveTo>
                <a:lnTo>
                  <a:pt x="1218615" y="2146"/>
                </a:lnTo>
                <a:lnTo>
                  <a:pt x="1220083" y="3810"/>
                </a:lnTo>
                <a:lnTo>
                  <a:pt x="1217523" y="3810"/>
                </a:lnTo>
                <a:lnTo>
                  <a:pt x="1215472" y="10002"/>
                </a:lnTo>
                <a:lnTo>
                  <a:pt x="1208051" y="11466"/>
                </a:lnTo>
                <a:close/>
              </a:path>
              <a:path w="1226820" h="1083310">
                <a:moveTo>
                  <a:pt x="1193685" y="92544"/>
                </a:moveTo>
                <a:lnTo>
                  <a:pt x="1192212" y="92367"/>
                </a:lnTo>
                <a:lnTo>
                  <a:pt x="1190917" y="91630"/>
                </a:lnTo>
                <a:lnTo>
                  <a:pt x="1190002" y="90462"/>
                </a:lnTo>
                <a:lnTo>
                  <a:pt x="1189609" y="89026"/>
                </a:lnTo>
                <a:lnTo>
                  <a:pt x="1189786" y="87553"/>
                </a:lnTo>
                <a:lnTo>
                  <a:pt x="1213095" y="17180"/>
                </a:lnTo>
                <a:lnTo>
                  <a:pt x="1223657" y="7861"/>
                </a:lnTo>
                <a:lnTo>
                  <a:pt x="1218615" y="2146"/>
                </a:lnTo>
                <a:lnTo>
                  <a:pt x="1226096" y="2146"/>
                </a:lnTo>
                <a:lnTo>
                  <a:pt x="1197025" y="89941"/>
                </a:lnTo>
                <a:lnTo>
                  <a:pt x="1196289" y="91236"/>
                </a:lnTo>
                <a:lnTo>
                  <a:pt x="1195120" y="92151"/>
                </a:lnTo>
                <a:lnTo>
                  <a:pt x="1193685" y="92544"/>
                </a:lnTo>
                <a:close/>
              </a:path>
              <a:path w="1226820" h="1083310">
                <a:moveTo>
                  <a:pt x="1215472" y="10002"/>
                </a:moveTo>
                <a:lnTo>
                  <a:pt x="1217523" y="3810"/>
                </a:lnTo>
                <a:lnTo>
                  <a:pt x="1221879" y="8737"/>
                </a:lnTo>
                <a:lnTo>
                  <a:pt x="1215472" y="10002"/>
                </a:lnTo>
                <a:close/>
              </a:path>
              <a:path w="1226820" h="1083310">
                <a:moveTo>
                  <a:pt x="1213095" y="17180"/>
                </a:moveTo>
                <a:lnTo>
                  <a:pt x="1215472" y="10002"/>
                </a:lnTo>
                <a:lnTo>
                  <a:pt x="1221879" y="8737"/>
                </a:lnTo>
                <a:lnTo>
                  <a:pt x="1217523" y="3810"/>
                </a:lnTo>
                <a:lnTo>
                  <a:pt x="1220083" y="3810"/>
                </a:lnTo>
                <a:lnTo>
                  <a:pt x="1223657" y="7861"/>
                </a:lnTo>
                <a:lnTo>
                  <a:pt x="1213095" y="17180"/>
                </a:lnTo>
                <a:close/>
              </a:path>
              <a:path w="1226820" h="1083310">
                <a:moveTo>
                  <a:pt x="5041" y="1082992"/>
                </a:moveTo>
                <a:lnTo>
                  <a:pt x="0" y="1077277"/>
                </a:lnTo>
                <a:lnTo>
                  <a:pt x="1208051" y="11466"/>
                </a:lnTo>
                <a:lnTo>
                  <a:pt x="1215472" y="10002"/>
                </a:lnTo>
                <a:lnTo>
                  <a:pt x="1213095" y="17180"/>
                </a:lnTo>
                <a:lnTo>
                  <a:pt x="5041" y="1082992"/>
                </a:lnTo>
                <a:close/>
              </a:path>
            </a:pathLst>
          </a:custGeom>
          <a:solidFill>
            <a:srgbClr val="005290"/>
          </a:solidFill>
        </p:spPr>
        <p:txBody>
          <a:bodyPr wrap="square" lIns="0" tIns="0" rIns="0" bIns="0" rtlCol="0"/>
          <a:p/>
        </p:txBody>
      </p:sp>
      <p:sp>
        <p:nvSpPr>
          <p:cNvPr id="34" name="object 31"/>
          <p:cNvSpPr/>
          <p:nvPr/>
        </p:nvSpPr>
        <p:spPr>
          <a:xfrm>
            <a:off x="6675056" y="2681274"/>
            <a:ext cx="1278890" cy="96520"/>
          </a:xfrm>
          <a:custGeom>
            <a:avLst/>
            <a:gdLst/>
            <a:ahLst/>
            <a:cxnLst/>
            <a:rect l="l" t="t" r="r" b="b"/>
            <a:pathLst>
              <a:path w="1278890" h="96519">
                <a:moveTo>
                  <a:pt x="1256589" y="43273"/>
                </a:moveTo>
                <a:lnTo>
                  <a:pt x="1191894" y="7111"/>
                </a:lnTo>
                <a:lnTo>
                  <a:pt x="1190764" y="6146"/>
                </a:lnTo>
                <a:lnTo>
                  <a:pt x="1190091" y="4813"/>
                </a:lnTo>
                <a:lnTo>
                  <a:pt x="1189964" y="3340"/>
                </a:lnTo>
                <a:lnTo>
                  <a:pt x="1190434" y="1917"/>
                </a:lnTo>
                <a:lnTo>
                  <a:pt x="1191386" y="787"/>
                </a:lnTo>
                <a:lnTo>
                  <a:pt x="1192720" y="114"/>
                </a:lnTo>
                <a:lnTo>
                  <a:pt x="1194193" y="0"/>
                </a:lnTo>
                <a:lnTo>
                  <a:pt x="1195616" y="457"/>
                </a:lnTo>
                <a:lnTo>
                  <a:pt x="1271752" y="43014"/>
                </a:lnTo>
                <a:lnTo>
                  <a:pt x="1270685" y="43014"/>
                </a:lnTo>
                <a:lnTo>
                  <a:pt x="1256589" y="43273"/>
                </a:lnTo>
                <a:close/>
              </a:path>
              <a:path w="1278890" h="96519">
                <a:moveTo>
                  <a:pt x="1263198" y="46968"/>
                </a:moveTo>
                <a:lnTo>
                  <a:pt x="1256589" y="43273"/>
                </a:lnTo>
                <a:lnTo>
                  <a:pt x="1270685" y="43014"/>
                </a:lnTo>
                <a:lnTo>
                  <a:pt x="1270696" y="43573"/>
                </a:lnTo>
                <a:lnTo>
                  <a:pt x="1268780" y="43573"/>
                </a:lnTo>
                <a:lnTo>
                  <a:pt x="1263198" y="46968"/>
                </a:lnTo>
                <a:close/>
              </a:path>
              <a:path w="1278890" h="96519">
                <a:moveTo>
                  <a:pt x="1195971" y="96431"/>
                </a:moveTo>
                <a:lnTo>
                  <a:pt x="1194485" y="96367"/>
                </a:lnTo>
                <a:lnTo>
                  <a:pt x="1193139" y="95745"/>
                </a:lnTo>
                <a:lnTo>
                  <a:pt x="1192136" y="94653"/>
                </a:lnTo>
                <a:lnTo>
                  <a:pt x="1191628" y="93256"/>
                </a:lnTo>
                <a:lnTo>
                  <a:pt x="1191691" y="91770"/>
                </a:lnTo>
                <a:lnTo>
                  <a:pt x="1192314" y="90411"/>
                </a:lnTo>
                <a:lnTo>
                  <a:pt x="1193406" y="89407"/>
                </a:lnTo>
                <a:lnTo>
                  <a:pt x="1256742" y="50893"/>
                </a:lnTo>
                <a:lnTo>
                  <a:pt x="1270825" y="50634"/>
                </a:lnTo>
                <a:lnTo>
                  <a:pt x="1270685" y="43014"/>
                </a:lnTo>
                <a:lnTo>
                  <a:pt x="1271752" y="43014"/>
                </a:lnTo>
                <a:lnTo>
                  <a:pt x="1278318" y="46685"/>
                </a:lnTo>
                <a:lnTo>
                  <a:pt x="1197368" y="95923"/>
                </a:lnTo>
                <a:lnTo>
                  <a:pt x="1195971" y="96431"/>
                </a:lnTo>
                <a:close/>
              </a:path>
              <a:path w="1278890" h="96519">
                <a:moveTo>
                  <a:pt x="139" y="73990"/>
                </a:moveTo>
                <a:lnTo>
                  <a:pt x="0" y="66370"/>
                </a:lnTo>
                <a:lnTo>
                  <a:pt x="1256589" y="43273"/>
                </a:lnTo>
                <a:lnTo>
                  <a:pt x="1263198" y="46968"/>
                </a:lnTo>
                <a:lnTo>
                  <a:pt x="1256742" y="50893"/>
                </a:lnTo>
                <a:lnTo>
                  <a:pt x="139" y="73990"/>
                </a:lnTo>
                <a:close/>
              </a:path>
              <a:path w="1278890" h="96519">
                <a:moveTo>
                  <a:pt x="1268895" y="50152"/>
                </a:moveTo>
                <a:lnTo>
                  <a:pt x="1263198" y="46968"/>
                </a:lnTo>
                <a:lnTo>
                  <a:pt x="1268780" y="43573"/>
                </a:lnTo>
                <a:lnTo>
                  <a:pt x="1268895" y="50152"/>
                </a:lnTo>
                <a:close/>
              </a:path>
              <a:path w="1278890" h="96519">
                <a:moveTo>
                  <a:pt x="1270816" y="50152"/>
                </a:moveTo>
                <a:lnTo>
                  <a:pt x="1268895" y="50152"/>
                </a:lnTo>
                <a:lnTo>
                  <a:pt x="1268780" y="43573"/>
                </a:lnTo>
                <a:lnTo>
                  <a:pt x="1270696" y="43573"/>
                </a:lnTo>
                <a:lnTo>
                  <a:pt x="1270816" y="50152"/>
                </a:lnTo>
                <a:close/>
              </a:path>
              <a:path w="1278890" h="96519">
                <a:moveTo>
                  <a:pt x="1256742" y="50893"/>
                </a:moveTo>
                <a:lnTo>
                  <a:pt x="1263198" y="46968"/>
                </a:lnTo>
                <a:lnTo>
                  <a:pt x="1268895" y="50152"/>
                </a:lnTo>
                <a:lnTo>
                  <a:pt x="1270816" y="50152"/>
                </a:lnTo>
                <a:lnTo>
                  <a:pt x="1270825" y="50634"/>
                </a:lnTo>
                <a:lnTo>
                  <a:pt x="1256742" y="50893"/>
                </a:lnTo>
                <a:close/>
              </a:path>
            </a:pathLst>
          </a:custGeom>
          <a:solidFill>
            <a:srgbClr val="005290"/>
          </a:solidFill>
        </p:spPr>
        <p:txBody>
          <a:bodyPr wrap="square" lIns="0" tIns="0" rIns="0" bIns="0" rtlCol="0"/>
          <a:p/>
        </p:txBody>
      </p:sp>
      <p:sp>
        <p:nvSpPr>
          <p:cNvPr id="35" name="object 32"/>
          <p:cNvSpPr/>
          <p:nvPr/>
        </p:nvSpPr>
        <p:spPr>
          <a:xfrm>
            <a:off x="6529476" y="27777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36" name="object 33"/>
          <p:cNvSpPr/>
          <p:nvPr/>
        </p:nvSpPr>
        <p:spPr>
          <a:xfrm>
            <a:off x="1136903" y="2706623"/>
            <a:ext cx="2023872" cy="1199388"/>
          </a:xfrm>
          <a:prstGeom prst="rect">
            <a:avLst/>
          </a:prstGeom>
          <a:blipFill>
            <a:blip r:embed="rId5" cstate="print"/>
            <a:stretch>
              <a:fillRect/>
            </a:stretch>
          </a:blipFill>
        </p:spPr>
        <p:txBody>
          <a:bodyPr wrap="square" lIns="0" tIns="0" rIns="0" bIns="0" rtlCol="0"/>
          <a:p/>
        </p:txBody>
      </p:sp>
      <p:sp>
        <p:nvSpPr>
          <p:cNvPr id="37" name="object 34"/>
          <p:cNvSpPr/>
          <p:nvPr/>
        </p:nvSpPr>
        <p:spPr>
          <a:xfrm>
            <a:off x="1155191" y="1226819"/>
            <a:ext cx="1987296" cy="1463039"/>
          </a:xfrm>
          <a:prstGeom prst="rect">
            <a:avLst/>
          </a:prstGeom>
          <a:blipFill>
            <a:blip r:embed="rId6" cstate="print"/>
            <a:stretch>
              <a:fillRect/>
            </a:stretch>
          </a:blipFill>
        </p:spPr>
        <p:txBody>
          <a:bodyPr wrap="square" lIns="0" tIns="0" rIns="0" bIns="0" rtlCol="0"/>
          <a:p/>
        </p:txBody>
      </p:sp>
      <p:sp>
        <p:nvSpPr>
          <p:cNvPr id="38" name="object 35"/>
          <p:cNvSpPr txBox="1"/>
          <p:nvPr/>
        </p:nvSpPr>
        <p:spPr>
          <a:xfrm>
            <a:off x="8248015" y="4727574"/>
            <a:ext cx="2578735" cy="2272665"/>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学术机构伙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a:p>
            <a:pPr marL="133985">
              <a:lnSpc>
                <a:spcPct val="100000"/>
              </a:lnSpc>
              <a:spcBef>
                <a:spcPts val="1590"/>
              </a:spcBef>
            </a:pPr>
            <a:r>
              <a:rPr sz="1800" spc="-10" dirty="0">
                <a:latin typeface="Calibri" panose="020F0502020204030204"/>
                <a:cs typeface="Calibri" panose="020F0502020204030204"/>
              </a:rPr>
              <a:t>Haaga-Hela</a:t>
            </a:r>
            <a:r>
              <a:rPr sz="1800" dirty="0">
                <a:latin typeface="宋体" panose="02010600030101010101" pitchFamily="2" charset="-122"/>
                <a:cs typeface="宋体" panose="02010600030101010101" pitchFamily="2" charset="-122"/>
              </a:rPr>
              <a:t>应用科技大学</a:t>
            </a:r>
            <a:endParaRPr sz="1800">
              <a:latin typeface="宋体" panose="02010600030101010101" pitchFamily="2" charset="-122"/>
              <a:cs typeface="宋体" panose="02010600030101010101" pitchFamily="2" charset="-122"/>
            </a:endParaRPr>
          </a:p>
          <a:p>
            <a:pPr>
              <a:lnSpc>
                <a:spcPct val="100000"/>
              </a:lnSpc>
              <a:spcBef>
                <a:spcPts val="15"/>
              </a:spcBef>
            </a:pPr>
            <a:endParaRPr sz="1800" spc="-10" dirty="0">
              <a:latin typeface="Calibri" panose="020F0502020204030204"/>
              <a:cs typeface="Calibri" panose="020F0502020204030204"/>
            </a:endParaRPr>
          </a:p>
          <a:p>
            <a:pPr>
              <a:lnSpc>
                <a:spcPct val="100000"/>
              </a:lnSpc>
              <a:spcBef>
                <a:spcPts val="15"/>
              </a:spcBef>
            </a:pPr>
            <a:r>
              <a:rPr sz="1800" spc="-10" dirty="0">
                <a:latin typeface="Calibri" panose="020F0502020204030204"/>
                <a:cs typeface="Calibri" panose="020F0502020204030204"/>
              </a:rPr>
              <a:t>      Regis</a:t>
            </a:r>
            <a:r>
              <a:rPr sz="1800" spc="-3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大学</a:t>
            </a:r>
            <a:endParaRPr sz="1800" dirty="0">
              <a:latin typeface="宋体" panose="02010600030101010101" pitchFamily="2" charset="-122"/>
              <a:cs typeface="宋体" panose="02010600030101010101" pitchFamily="2" charset="-122"/>
            </a:endParaRPr>
          </a:p>
          <a:p>
            <a:pPr marL="137795" marR="1289685" indent="7620">
              <a:lnSpc>
                <a:spcPct val="230000"/>
              </a:lnSpc>
            </a:pPr>
            <a:r>
              <a:rPr sz="1800" dirty="0">
                <a:latin typeface="宋体" panose="02010600030101010101" pitchFamily="2" charset="-122"/>
                <a:cs typeface="宋体" panose="02010600030101010101" pitchFamily="2" charset="-122"/>
              </a:rPr>
              <a:t> 旧金山大学</a:t>
            </a:r>
            <a:endParaRPr sz="1800">
              <a:latin typeface="宋体" panose="02010600030101010101" pitchFamily="2" charset="-122"/>
              <a:cs typeface="宋体" panose="02010600030101010101" pitchFamily="2" charset="-122"/>
            </a:endParaRPr>
          </a:p>
          <a:p>
            <a:pPr marR="560705" algn="r">
              <a:lnSpc>
                <a:spcPct val="100000"/>
              </a:lnSpc>
              <a:spcBef>
                <a:spcPts val="720"/>
              </a:spcBef>
            </a:pPr>
            <a:r>
              <a:rPr sz="1400" spc="-5" dirty="0">
                <a:latin typeface="Calibri" panose="020F0502020204030204"/>
                <a:cs typeface="Calibri" panose="020F0502020204030204"/>
              </a:rPr>
              <a:t>1</a:t>
            </a: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39" name="object 32"/>
          <p:cNvSpPr/>
          <p:nvPr/>
        </p:nvSpPr>
        <p:spPr>
          <a:xfrm rot="1740000">
            <a:off x="6464071" y="31841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2" name="object 19"/>
          <p:cNvSpPr txBox="1"/>
          <p:nvPr/>
        </p:nvSpPr>
        <p:spPr>
          <a:xfrm>
            <a:off x="8127365" y="2241549"/>
            <a:ext cx="1403350" cy="289560"/>
          </a:xfrm>
          <a:prstGeom prst="rect">
            <a:avLst/>
          </a:prstGeom>
          <a:solidFill>
            <a:schemeClr val="accent3">
              <a:lumMod val="75000"/>
            </a:schemeClr>
          </a:solidFill>
        </p:spPr>
        <p:txBody>
          <a:bodyPr vert="horz" wrap="square" lIns="0" tIns="12700" rIns="0" bIns="0" rtlCol="0">
            <a:spAutoFit/>
          </a:bodyPr>
          <a:p>
            <a:pPr marL="12700" algn="ctr">
              <a:lnSpc>
                <a:spcPct val="100000"/>
              </a:lnSpc>
              <a:spcBef>
                <a:spcPts val="100"/>
              </a:spcBef>
            </a:pPr>
            <a:r>
              <a:rPr lang="zh-CN" sz="1800" b="1">
                <a:solidFill>
                  <a:schemeClr val="bg1"/>
                </a:solidFill>
                <a:latin typeface="宋体" panose="02010600030101010101" pitchFamily="2" charset="-122"/>
                <a:cs typeface="宋体" panose="02010600030101010101" pitchFamily="2" charset="-122"/>
              </a:rPr>
              <a:t>企业客户</a:t>
            </a:r>
            <a:endParaRPr lang="zh-CN" sz="1800" b="1">
              <a:solidFill>
                <a:schemeClr val="bg1"/>
              </a:solidFill>
              <a:latin typeface="宋体" panose="02010600030101010101" pitchFamily="2" charset="-122"/>
              <a:cs typeface="宋体" panose="02010600030101010101" pitchFamily="2" charset="-122"/>
            </a:endParaRPr>
          </a:p>
        </p:txBody>
      </p:sp>
      <p:sp>
        <p:nvSpPr>
          <p:cNvPr id="107" name="object 5"/>
          <p:cNvSpPr txBox="1">
            <a:spLocks noGrp="1"/>
          </p:cNvSpPr>
          <p:nvPr/>
        </p:nvSpPr>
        <p:spPr>
          <a:xfrm>
            <a:off x="2164714" y="479425"/>
            <a:ext cx="4921250" cy="381635"/>
          </a:xfrm>
          <a:prstGeom prst="rect">
            <a:avLst/>
          </a:prstGeom>
        </p:spPr>
        <p:txBody>
          <a:bodyPr vert="horz" wrap="square" lIns="0" tIns="12700" rIns="0" bIns="0" rtlCol="0">
            <a:spAutoFit/>
          </a:bodyPr>
          <a:lstStyle>
            <a:lvl1pPr>
              <a:defRPr sz="2400" b="1" i="0">
                <a:solidFill>
                  <a:srgbClr val="5DD2FF"/>
                </a:solidFill>
                <a:latin typeface="微软雅黑" panose="020B0503020204020204" pitchFamily="34" charset="-122"/>
                <a:ea typeface="+mj-ea"/>
                <a:cs typeface="微软雅黑" panose="020B0503020204020204" pitchFamily="34" charset="-122"/>
              </a:defRPr>
            </a:lvl1pPr>
          </a:lstStyle>
          <a:p>
            <a:pPr algn="l">
              <a:lnSpc>
                <a:spcPct val="100000"/>
              </a:lnSpc>
              <a:spcBef>
                <a:spcPts val="100"/>
              </a:spcBef>
              <a:buClrTx/>
              <a:buSzTx/>
              <a:buFontTx/>
            </a:pPr>
            <a:r>
              <a:rPr lang="zh-CN" altLang="en-US" dirty="0">
                <a:solidFill>
                  <a:schemeClr val="tx1"/>
                </a:solidFill>
                <a:ea typeface="微软雅黑" panose="020B0503020204020204" pitchFamily="34" charset="-122"/>
                <a:cs typeface="+mn-cs"/>
              </a:rPr>
              <a:t>我们的合作伙伴和客户</a:t>
            </a:r>
            <a:endParaRPr lang="zh-CN" altLang="en-US" dirty="0">
              <a:solidFill>
                <a:schemeClr val="tx1"/>
              </a:solidFill>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object 7"/>
          <p:cNvSpPr txBox="1">
            <a:spLocks noGrp="1"/>
          </p:cNvSpPr>
          <p:nvPr/>
        </p:nvSpPr>
        <p:spPr>
          <a:xfrm>
            <a:off x="2729228" y="418465"/>
            <a:ext cx="4509771" cy="38163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lnSpc>
                <a:spcPct val="100000"/>
              </a:lnSpc>
              <a:spcBef>
                <a:spcPts val="100"/>
              </a:spcBef>
              <a:buClrTx/>
              <a:buSzTx/>
              <a:buFontTx/>
            </a:pPr>
            <a:r>
              <a:rPr lang="zh-CN" altLang="en-US" sz="2400" b="1" dirty="0">
                <a:latin typeface="微软雅黑" panose="020B0503020204020204" pitchFamily="34" charset="-122"/>
                <a:ea typeface="微软雅黑" panose="020B0503020204020204" pitchFamily="34" charset="-122"/>
                <a:cs typeface="+mn-cs"/>
              </a:rPr>
              <a:t>2</a:t>
            </a:r>
            <a:r>
              <a:rPr lang="zh-CN" altLang="en-US" sz="2400" b="1" dirty="0">
                <a:latin typeface="微软雅黑" panose="020B0503020204020204" pitchFamily="34" charset="-122"/>
                <a:ea typeface="微软雅黑" panose="020B0503020204020204" pitchFamily="34" charset="-122"/>
                <a:cs typeface="+mn-cs"/>
              </a:rPr>
              <a:t>018-2020年的营销推广活动</a:t>
            </a:r>
            <a:endParaRPr lang="zh-CN" altLang="en-US" sz="2400" b="1" dirty="0">
              <a:latin typeface="微软雅黑" panose="020B0503020204020204" pitchFamily="34" charset="-122"/>
              <a:ea typeface="微软雅黑" panose="020B0503020204020204" pitchFamily="34" charset="-122"/>
              <a:cs typeface="+mn-cs"/>
            </a:endParaRPr>
          </a:p>
        </p:txBody>
      </p:sp>
      <p:sp>
        <p:nvSpPr>
          <p:cNvPr id="2" name="object 2"/>
          <p:cNvSpPr txBox="1"/>
          <p:nvPr/>
        </p:nvSpPr>
        <p:spPr>
          <a:xfrm>
            <a:off x="1181100" y="2953384"/>
            <a:ext cx="9717405" cy="3759200"/>
          </a:xfrm>
          <a:prstGeom prst="rect">
            <a:avLst/>
          </a:prstGeom>
        </p:spPr>
        <p:txBody>
          <a:bodyPr vert="horz" wrap="square" lIns="0" tIns="13335" rIns="0" bIns="0" rtlCol="0">
            <a:spAutoFit/>
          </a:bodyPr>
          <a:p>
            <a:pPr marL="298450" indent="-285750">
              <a:lnSpc>
                <a:spcPts val="2280"/>
              </a:lnSpc>
              <a:spcBef>
                <a:spcPts val="105"/>
              </a:spcBef>
              <a:buChar char="•"/>
              <a:tabLst>
                <a:tab pos="297815" algn="l"/>
                <a:tab pos="298450" algn="l"/>
              </a:tabLst>
            </a:pPr>
            <a:r>
              <a:rPr lang="en-US" spc="-10" dirty="0">
                <a:latin typeface="Arial" panose="020B0604020202020204"/>
                <a:cs typeface="Arial" panose="020B0604020202020204"/>
              </a:rPr>
              <a:t>2020</a:t>
            </a:r>
            <a:r>
              <a:rPr lang="zh-CN" altLang="en-US" spc="-10" dirty="0">
                <a:latin typeface="Arial" panose="020B0604020202020204"/>
                <a:cs typeface="Arial" panose="020B0604020202020204"/>
              </a:rPr>
              <a:t>年</a:t>
            </a:r>
            <a:r>
              <a:rPr lang="en-US" altLang="zh-CN" spc="-10" dirty="0">
                <a:latin typeface="Arial" panose="020B0604020202020204"/>
                <a:cs typeface="Arial" panose="020B0604020202020204"/>
              </a:rPr>
              <a:t>2</a:t>
            </a:r>
            <a:r>
              <a:rPr lang="zh-CN" altLang="en-US" spc="-10" dirty="0">
                <a:latin typeface="Arial" panose="020B0604020202020204"/>
                <a:cs typeface="Arial" panose="020B0604020202020204"/>
              </a:rPr>
              <a:t>月  魏成水总裁为推广</a:t>
            </a:r>
            <a:r>
              <a:rPr lang="en-US" altLang="zh-CN" spc="-10" dirty="0">
                <a:latin typeface="Arial" panose="020B0604020202020204"/>
                <a:cs typeface="Arial" panose="020B0604020202020204"/>
              </a:rPr>
              <a:t>“</a:t>
            </a:r>
            <a:r>
              <a:rPr lang="zh-CN" altLang="en-US" spc="-10" dirty="0">
                <a:latin typeface="Arial" panose="020B0604020202020204"/>
                <a:cs typeface="Arial" panose="020B0604020202020204"/>
              </a:rPr>
              <a:t>和平咖啡</a:t>
            </a:r>
            <a:r>
              <a:rPr lang="en-US" altLang="zh-CN" spc="-10" dirty="0">
                <a:latin typeface="Arial" panose="020B0604020202020204"/>
                <a:cs typeface="Arial" panose="020B0604020202020204"/>
              </a:rPr>
              <a:t>”</a:t>
            </a:r>
            <a:r>
              <a:rPr lang="zh-CN" altLang="en-US" spc="-10" dirty="0">
                <a:latin typeface="Arial" panose="020B0604020202020204"/>
                <a:cs typeface="Arial" panose="020B0604020202020204"/>
              </a:rPr>
              <a:t>项目赴缅甸访问仰光扶轮社及</a:t>
            </a:r>
            <a:r>
              <a:rPr lang="en-US" altLang="zh-CN" spc="-10" dirty="0">
                <a:latin typeface="Arial" panose="020B0604020202020204"/>
                <a:cs typeface="Arial" panose="020B0604020202020204"/>
              </a:rPr>
              <a:t>Sithar</a:t>
            </a:r>
            <a:r>
              <a:rPr lang="zh-CN" altLang="en-US" spc="-10" dirty="0">
                <a:latin typeface="Arial" panose="020B0604020202020204"/>
                <a:cs typeface="Arial" panose="020B0604020202020204"/>
              </a:rPr>
              <a:t>咖啡工厂。</a:t>
            </a:r>
            <a:endParaRPr lang="en-US"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lang="en-US" spc="-10" dirty="0">
                <a:latin typeface="Arial" panose="020B0604020202020204"/>
                <a:cs typeface="Arial" panose="020B0604020202020204"/>
              </a:rPr>
              <a:t>2019</a:t>
            </a:r>
            <a:r>
              <a:rPr lang="zh-CN" altLang="en-US" spc="-10" dirty="0">
                <a:latin typeface="Arial" panose="020B0604020202020204"/>
                <a:cs typeface="Arial" panose="020B0604020202020204"/>
              </a:rPr>
              <a:t>年</a:t>
            </a:r>
            <a:r>
              <a:rPr lang="en-US" altLang="zh-CN" spc="-10" dirty="0">
                <a:latin typeface="Arial" panose="020B0604020202020204"/>
                <a:cs typeface="Arial" panose="020B0604020202020204"/>
              </a:rPr>
              <a:t>12</a:t>
            </a:r>
            <a:r>
              <a:rPr lang="zh-CN" altLang="en-US" spc="-10" dirty="0">
                <a:latin typeface="Arial" panose="020B0604020202020204"/>
                <a:cs typeface="Arial" panose="020B0604020202020204"/>
              </a:rPr>
              <a:t>月 苏州魏氏医疗科技有限公司开幕典礼</a:t>
            </a:r>
            <a:endParaRPr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lang="en-US" dirty="0">
                <a:latin typeface="宋体" panose="02010600030101010101" pitchFamily="2" charset="-122"/>
                <a:cs typeface="宋体" panose="02010600030101010101" pitchFamily="2" charset="-122"/>
              </a:rPr>
              <a:t>9</a:t>
            </a:r>
            <a:r>
              <a:rPr lang="zh-CN" altLang="en-US" dirty="0">
                <a:latin typeface="宋体" panose="02010600030101010101" pitchFamily="2" charset="-122"/>
                <a:cs typeface="宋体" panose="02010600030101010101" pitchFamily="2" charset="-122"/>
              </a:rPr>
              <a:t>月  新加坡著名企业家等和集团创始人与群策环球控股执行董事长 - 魏成辉大哥，邀请了15个魏氏兄弟，参观了第一家工厂，群策控股办公室，沙巴Sutera Harbour Hotel, 和沙巴Mantanani Island。</a:t>
            </a:r>
            <a:endParaRPr lang="zh-CN" altLang="en-US" dirty="0">
              <a:latin typeface="宋体" panose="02010600030101010101" pitchFamily="2" charset="-122"/>
              <a:cs typeface="宋体" panose="02010600030101010101" pitchFamily="2" charset="-122"/>
            </a:endParaRPr>
          </a:p>
          <a:p>
            <a:pPr marL="298450" indent="-285750">
              <a:lnSpc>
                <a:spcPts val="2160"/>
              </a:lnSpc>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7</a:t>
            </a:r>
            <a:r>
              <a:rPr dirty="0">
                <a:latin typeface="宋体" panose="02010600030101010101" pitchFamily="2" charset="-122"/>
                <a:cs typeface="宋体" panose="02010600030101010101" pitchFamily="2" charset="-122"/>
              </a:rPr>
              <a:t>月，魏成水总裁参加马尼拉扶轮社百年庆典活动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marR="71120" indent="-285750">
              <a:lnSpc>
                <a:spcPts val="2150"/>
              </a:lnSpc>
              <a:spcBef>
                <a:spcPts val="160"/>
              </a:spcBef>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5</a:t>
            </a:r>
            <a:r>
              <a:rPr dirty="0">
                <a:latin typeface="宋体" panose="02010600030101010101" pitchFamily="2" charset="-122"/>
                <a:cs typeface="宋体" panose="02010600030101010101" pitchFamily="2" charset="-122"/>
              </a:rPr>
              <a:t>月，美国</a:t>
            </a:r>
            <a:r>
              <a:rPr spc="-5" dirty="0">
                <a:latin typeface="Arial" panose="020B0604020202020204"/>
                <a:cs typeface="Arial" panose="020B0604020202020204"/>
              </a:rPr>
              <a:t>Regis</a:t>
            </a:r>
            <a:r>
              <a:rPr dirty="0">
                <a:latin typeface="宋体" panose="02010600030101010101" pitchFamily="2" charset="-122"/>
                <a:cs typeface="宋体" panose="02010600030101010101" pitchFamily="2" charset="-122"/>
              </a:rPr>
              <a:t>大学资深副校长、</a:t>
            </a:r>
            <a:r>
              <a:rPr spc="-5" dirty="0">
                <a:latin typeface="Arial" panose="020B0604020202020204"/>
                <a:cs typeface="Arial" panose="020B0604020202020204"/>
              </a:rPr>
              <a:t>Salvador</a:t>
            </a:r>
            <a:r>
              <a:rPr spc="-180" dirty="0">
                <a:latin typeface="Arial" panose="020B0604020202020204"/>
                <a:cs typeface="Arial" panose="020B0604020202020204"/>
              </a:rPr>
              <a:t> </a:t>
            </a:r>
            <a:r>
              <a:rPr spc="-5" dirty="0">
                <a:latin typeface="Arial" panose="020B0604020202020204"/>
                <a:cs typeface="Arial" panose="020B0604020202020204"/>
              </a:rPr>
              <a:t>Aceves</a:t>
            </a:r>
            <a:r>
              <a:rPr dirty="0">
                <a:latin typeface="宋体" panose="02010600030101010101" pitchFamily="2" charset="-122"/>
                <a:cs typeface="宋体" panose="02010600030101010101" pitchFamily="2" charset="-122"/>
              </a:rPr>
              <a:t>教授莅临苏州和上海，</a:t>
            </a:r>
            <a:r>
              <a:rPr spc="5" dirty="0">
                <a:latin typeface="宋体" panose="02010600030101010101" pitchFamily="2" charset="-122"/>
                <a:cs typeface="宋体" panose="02010600030101010101" pitchFamily="2" charset="-122"/>
              </a:rPr>
              <a:t>达 </a:t>
            </a:r>
            <a:r>
              <a:rPr dirty="0">
                <a:latin typeface="宋体" panose="02010600030101010101" pitchFamily="2" charset="-122"/>
                <a:cs typeface="宋体" panose="02010600030101010101" pitchFamily="2" charset="-122"/>
              </a:rPr>
              <a:t>成战略合作</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marR="5080" indent="-285750">
              <a:lnSpc>
                <a:spcPts val="2150"/>
              </a:lnSpc>
              <a:spcBef>
                <a:spcPts val="20"/>
              </a:spcBef>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60" dirty="0">
                <a:latin typeface="Arial" panose="020B0604020202020204"/>
                <a:cs typeface="Arial" panose="020B0604020202020204"/>
              </a:rPr>
              <a:t>1</a:t>
            </a:r>
            <a:r>
              <a:rPr spc="-10" dirty="0">
                <a:latin typeface="Arial" panose="020B0604020202020204"/>
                <a:cs typeface="Arial" panose="020B0604020202020204"/>
              </a:rPr>
              <a:t>1</a:t>
            </a:r>
            <a:r>
              <a:rPr dirty="0">
                <a:latin typeface="宋体" panose="02010600030101010101" pitchFamily="2" charset="-122"/>
                <a:cs typeface="宋体" panose="02010600030101010101" pitchFamily="2" charset="-122"/>
              </a:rPr>
              <a:t>月，在苏州举行研发创新研讨会，并在国际商务网站</a:t>
            </a:r>
            <a:r>
              <a:rPr u="sng" spc="-10" dirty="0">
                <a:solidFill>
                  <a:srgbClr val="0562C1"/>
                </a:solidFill>
                <a:uFill>
                  <a:solidFill>
                    <a:srgbClr val="0562C1"/>
                  </a:solidFill>
                </a:uFill>
                <a:latin typeface="Arial" panose="020B0604020202020204"/>
                <a:cs typeface="Arial" panose="020B0604020202020204"/>
              </a:rPr>
              <a:t>L</a:t>
            </a:r>
            <a:r>
              <a:rPr u="sng" spc="-5" dirty="0">
                <a:solidFill>
                  <a:srgbClr val="0562C1"/>
                </a:solidFill>
                <a:uFill>
                  <a:solidFill>
                    <a:srgbClr val="0562C1"/>
                  </a:solidFill>
                </a:uFill>
                <a:latin typeface="Arial" panose="020B0604020202020204"/>
                <a:cs typeface="Arial" panose="020B0604020202020204"/>
              </a:rPr>
              <a:t>i</a:t>
            </a:r>
            <a:r>
              <a:rPr u="sng" spc="-10" dirty="0">
                <a:solidFill>
                  <a:srgbClr val="0562C1"/>
                </a:solidFill>
                <a:uFill>
                  <a:solidFill>
                    <a:srgbClr val="0562C1"/>
                  </a:solidFill>
                </a:uFill>
                <a:latin typeface="Arial" panose="020B0604020202020204"/>
                <a:cs typeface="Arial" panose="020B0604020202020204"/>
              </a:rPr>
              <a:t>n</a:t>
            </a:r>
            <a:r>
              <a:rPr u="sng" spc="-5" dirty="0">
                <a:solidFill>
                  <a:srgbClr val="0562C1"/>
                </a:solidFill>
                <a:uFill>
                  <a:solidFill>
                    <a:srgbClr val="0562C1"/>
                  </a:solidFill>
                </a:uFill>
                <a:latin typeface="Arial" panose="020B0604020202020204"/>
                <a:cs typeface="Arial" panose="020B0604020202020204"/>
              </a:rPr>
              <a:t>k</a:t>
            </a:r>
            <a:r>
              <a:rPr u="sng" spc="-10" dirty="0">
                <a:solidFill>
                  <a:srgbClr val="0562C1"/>
                </a:solidFill>
                <a:uFill>
                  <a:solidFill>
                    <a:srgbClr val="0562C1"/>
                  </a:solidFill>
                </a:uFill>
                <a:latin typeface="Arial" panose="020B0604020202020204"/>
                <a:cs typeface="Arial" panose="020B0604020202020204"/>
              </a:rPr>
              <a:t>ed</a:t>
            </a:r>
            <a:r>
              <a:rPr u="sng" spc="-5" dirty="0">
                <a:solidFill>
                  <a:srgbClr val="0562C1"/>
                </a:solidFill>
                <a:uFill>
                  <a:solidFill>
                    <a:srgbClr val="0562C1"/>
                  </a:solidFill>
                </a:uFill>
                <a:latin typeface="Arial" panose="020B0604020202020204"/>
                <a:cs typeface="Arial" panose="020B0604020202020204"/>
              </a:rPr>
              <a:t>I</a:t>
            </a:r>
            <a:r>
              <a:rPr u="sng" spc="-10" dirty="0">
                <a:solidFill>
                  <a:srgbClr val="0562C1"/>
                </a:solidFill>
                <a:uFill>
                  <a:solidFill>
                    <a:srgbClr val="0562C1"/>
                  </a:solidFill>
                </a:uFill>
                <a:latin typeface="Arial" panose="020B0604020202020204"/>
                <a:cs typeface="Arial" panose="020B0604020202020204"/>
              </a:rPr>
              <a:t>n</a:t>
            </a:r>
            <a:r>
              <a:rPr dirty="0">
                <a:latin typeface="宋体" panose="02010600030101010101" pitchFamily="2" charset="-122"/>
                <a:cs typeface="宋体" panose="02010600030101010101" pitchFamily="2" charset="-122"/>
              </a:rPr>
              <a:t>和其它社会媒 体平台发布新闻稿，受到国内外投资机构和业内人士的关注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indent="-285750">
              <a:lnSpc>
                <a:spcPts val="212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10</a:t>
            </a:r>
            <a:r>
              <a:rPr dirty="0">
                <a:latin typeface="宋体" panose="02010600030101010101" pitchFamily="2" charset="-122"/>
                <a:cs typeface="宋体" panose="02010600030101010101" pitchFamily="2" charset="-122"/>
              </a:rPr>
              <a:t>月，魏成水总裁访问美国多家医学院，探讨合作方案和具体行动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indent="-285750">
              <a:lnSpc>
                <a:spcPts val="238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5</a:t>
            </a:r>
            <a:r>
              <a:rPr dirty="0">
                <a:latin typeface="宋体" panose="02010600030101010101" pitchFamily="2" charset="-122"/>
                <a:cs typeface="宋体" panose="02010600030101010101" pitchFamily="2" charset="-122"/>
              </a:rPr>
              <a:t>月，</a:t>
            </a:r>
            <a:r>
              <a:rPr spc="-5" dirty="0">
                <a:latin typeface="Arial" panose="020B0604020202020204"/>
                <a:cs typeface="Arial" panose="020B0604020202020204"/>
              </a:rPr>
              <a:t>H</a:t>
            </a:r>
            <a:r>
              <a:rPr spc="-10" dirty="0">
                <a:latin typeface="Arial" panose="020B0604020202020204"/>
                <a:cs typeface="Arial" panose="020B0604020202020204"/>
              </a:rPr>
              <a:t>aaga</a:t>
            </a:r>
            <a:r>
              <a:rPr spc="-5" dirty="0">
                <a:latin typeface="Arial" panose="020B0604020202020204"/>
                <a:cs typeface="Arial" panose="020B0604020202020204"/>
              </a:rPr>
              <a:t>-H</a:t>
            </a:r>
            <a:r>
              <a:rPr spc="-10" dirty="0">
                <a:latin typeface="Arial" panose="020B0604020202020204"/>
                <a:cs typeface="Arial" panose="020B0604020202020204"/>
              </a:rPr>
              <a:t>e</a:t>
            </a:r>
            <a:r>
              <a:rPr spc="-5" dirty="0">
                <a:latin typeface="Arial" panose="020B0604020202020204"/>
                <a:cs typeface="Arial" panose="020B0604020202020204"/>
              </a:rPr>
              <a:t>li</a:t>
            </a:r>
            <a:r>
              <a:rPr spc="-10" dirty="0">
                <a:latin typeface="Arial" panose="020B0604020202020204"/>
                <a:cs typeface="Arial" panose="020B0604020202020204"/>
              </a:rPr>
              <a:t>a</a:t>
            </a:r>
            <a:r>
              <a:rPr dirty="0">
                <a:latin typeface="宋体" panose="02010600030101010101" pitchFamily="2" charset="-122"/>
                <a:cs typeface="宋体" panose="02010600030101010101" pitchFamily="2" charset="-122"/>
              </a:rPr>
              <a:t>应用科学大学来上海访问考察，会见潜在合作伙</a:t>
            </a:r>
            <a:r>
              <a:rPr spc="5" dirty="0">
                <a:latin typeface="宋体" panose="02010600030101010101" pitchFamily="2" charset="-122"/>
                <a:cs typeface="宋体" panose="02010600030101010101" pitchFamily="2" charset="-122"/>
              </a:rPr>
              <a:t>伴</a:t>
            </a:r>
            <a:endParaRPr dirty="0">
              <a:latin typeface="宋体" panose="02010600030101010101" pitchFamily="2" charset="-122"/>
              <a:cs typeface="宋体" panose="02010600030101010101" pitchFamily="2" charset="-122"/>
            </a:endParaRPr>
          </a:p>
          <a:p>
            <a:pPr marL="298450" indent="-285750">
              <a:lnSpc>
                <a:spcPct val="10000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4</a:t>
            </a:r>
            <a:r>
              <a:rPr dirty="0">
                <a:latin typeface="宋体" panose="02010600030101010101" pitchFamily="2" charset="-122"/>
                <a:cs typeface="宋体" panose="02010600030101010101" pitchFamily="2" charset="-122"/>
              </a:rPr>
              <a:t>月，魏成水总裁赴越南参加</a:t>
            </a:r>
            <a:r>
              <a:rPr lang="zh-CN" dirty="0">
                <a:latin typeface="宋体" panose="02010600030101010101" pitchFamily="2" charset="-122"/>
                <a:ea typeface="宋体" panose="02010600030101010101" pitchFamily="2" charset="-122"/>
                <a:cs typeface="宋体" panose="02010600030101010101" pitchFamily="2" charset="-122"/>
              </a:rPr>
              <a:t>扶轮社</a:t>
            </a:r>
            <a:r>
              <a:rPr dirty="0">
                <a:latin typeface="宋体" panose="02010600030101010101" pitchFamily="2" charset="-122"/>
                <a:cs typeface="宋体" panose="02010600030101010101" pitchFamily="2" charset="-122"/>
              </a:rPr>
              <a:t>慈善活</a:t>
            </a:r>
            <a:r>
              <a:rPr spc="5" dirty="0">
                <a:latin typeface="宋体" panose="02010600030101010101" pitchFamily="2" charset="-122"/>
                <a:cs typeface="宋体" panose="02010600030101010101" pitchFamily="2" charset="-122"/>
              </a:rPr>
              <a:t>动</a:t>
            </a:r>
            <a:endParaRPr spc="5" dirty="0">
              <a:latin typeface="宋体" panose="02010600030101010101" pitchFamily="2" charset="-122"/>
              <a:cs typeface="宋体" panose="02010600030101010101" pitchFamily="2" charset="-122"/>
            </a:endParaRPr>
          </a:p>
        </p:txBody>
      </p:sp>
      <p:sp>
        <p:nvSpPr>
          <p:cNvPr id="3" name="object 3"/>
          <p:cNvSpPr/>
          <p:nvPr>
            <p:custDataLst>
              <p:tags r:id="rId1"/>
            </p:custDataLst>
          </p:nvPr>
        </p:nvSpPr>
        <p:spPr>
          <a:xfrm>
            <a:off x="8780398" y="1314703"/>
            <a:ext cx="2452116" cy="1636776"/>
          </a:xfrm>
          <a:prstGeom prst="rect">
            <a:avLst/>
          </a:prstGeom>
          <a:blipFill>
            <a:blip r:embed="rId2" cstate="print"/>
            <a:stretch>
              <a:fillRect/>
            </a:stretch>
          </a:blipFill>
        </p:spPr>
        <p:txBody>
          <a:bodyPr wrap="square" lIns="0" tIns="0" rIns="0" bIns="0" rtlCol="0"/>
          <a:p/>
        </p:txBody>
      </p:sp>
      <p:sp>
        <p:nvSpPr>
          <p:cNvPr id="8" name="object 8"/>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2</a:t>
            </a:r>
            <a:endParaRPr sz="1400">
              <a:latin typeface="Calibri" panose="020F0502020204030204"/>
              <a:cs typeface="Calibri" panose="020F0502020204030204"/>
            </a:endParaRPr>
          </a:p>
        </p:txBody>
      </p:sp>
      <p:pic>
        <p:nvPicPr>
          <p:cNvPr id="5" name="图片 -2147482613" descr="11"/>
          <p:cNvPicPr>
            <a:picLocks noChangeAspect="1"/>
          </p:cNvPicPr>
          <p:nvPr>
            <p:custDataLst>
              <p:tags r:id="rId3"/>
            </p:custDataLst>
          </p:nvPr>
        </p:nvPicPr>
        <p:blipFill>
          <a:blip r:embed="rId4"/>
          <a:stretch>
            <a:fillRect/>
          </a:stretch>
        </p:blipFill>
        <p:spPr>
          <a:xfrm>
            <a:off x="1375410" y="1313815"/>
            <a:ext cx="2176780" cy="1633855"/>
          </a:xfrm>
          <a:prstGeom prst="rect">
            <a:avLst/>
          </a:prstGeom>
          <a:noFill/>
          <a:ln w="9525">
            <a:noFill/>
          </a:ln>
        </p:spPr>
      </p:pic>
      <p:pic>
        <p:nvPicPr>
          <p:cNvPr id="9" name="图片 8"/>
          <p:cNvPicPr>
            <a:picLocks noChangeAspect="1"/>
          </p:cNvPicPr>
          <p:nvPr/>
        </p:nvPicPr>
        <p:blipFill>
          <a:blip r:embed="rId5"/>
          <a:stretch>
            <a:fillRect/>
          </a:stretch>
        </p:blipFill>
        <p:spPr>
          <a:xfrm>
            <a:off x="6266180" y="1314450"/>
            <a:ext cx="2117090" cy="1588135"/>
          </a:xfrm>
          <a:prstGeom prst="rect">
            <a:avLst/>
          </a:prstGeom>
        </p:spPr>
      </p:pic>
      <p:pic>
        <p:nvPicPr>
          <p:cNvPr id="6" name="图片 -2147482617" descr="b17735391966d375b9ab76170aaaf59"/>
          <p:cNvPicPr>
            <a:picLocks noChangeAspect="1"/>
          </p:cNvPicPr>
          <p:nvPr/>
        </p:nvPicPr>
        <p:blipFill>
          <a:blip r:embed="rId6"/>
          <a:stretch>
            <a:fillRect/>
          </a:stretch>
        </p:blipFill>
        <p:spPr>
          <a:xfrm>
            <a:off x="3662680" y="1313815"/>
            <a:ext cx="2458085" cy="16395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792480" cy="460375"/>
          </a:xfrm>
          <a:prstGeom prst="rect">
            <a:avLst/>
          </a:prstGeom>
          <a:noFill/>
        </p:spPr>
        <p:txBody>
          <a:bodyPr wrap="none" rtlCol="0" anchor="t">
            <a:spAutoFit/>
          </a:bodyPr>
          <a:p>
            <a:pPr algn="l">
              <a:buClrTx/>
              <a:buSzTx/>
              <a:buFontTx/>
            </a:pPr>
            <a:r>
              <a:rPr lang="zh-CN" altLang="en-US" sz="2400" b="1" dirty="0">
                <a:solidFill>
                  <a:schemeClr val="tx1"/>
                </a:solidFill>
                <a:latin typeface="微软雅黑" panose="020B0503020204020204" pitchFamily="34" charset="-122"/>
                <a:ea typeface="微软雅黑" panose="020B0503020204020204" pitchFamily="34" charset="-122"/>
                <a:sym typeface="+mn-ea"/>
              </a:rPr>
              <a:t>目录</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70840" y="1577340"/>
            <a:ext cx="6027420" cy="4399915"/>
          </a:xfrm>
          <a:prstGeom prst="rect">
            <a:avLst/>
          </a:prstGeom>
          <a:noFill/>
        </p:spPr>
        <p:txBody>
          <a:bodyPr wrap="square" rtlCol="0">
            <a:spAutoFit/>
          </a:bodyPr>
          <a:p>
            <a:r>
              <a:rPr lang="en-US" altLang="zh-CN" sz="2800"/>
              <a:t>1.   </a:t>
            </a:r>
            <a:r>
              <a:rPr lang="zh-CN" altLang="en-US" sz="2800">
                <a:ea typeface="宋体" panose="02010600030101010101" pitchFamily="2" charset="-122"/>
              </a:rPr>
              <a:t>总结</a:t>
            </a:r>
            <a:endParaRPr lang="zh-CN" altLang="en-US" sz="2800">
              <a:ea typeface="宋体" panose="02010600030101010101" pitchFamily="2" charset="-122"/>
            </a:endParaRPr>
          </a:p>
          <a:p>
            <a:r>
              <a:rPr lang="en-US" altLang="zh-CN" sz="2800">
                <a:ea typeface="宋体" panose="02010600030101010101" pitchFamily="2" charset="-122"/>
              </a:rPr>
              <a:t>2.   </a:t>
            </a:r>
            <a:r>
              <a:rPr lang="zh-CN" altLang="en-US" sz="2800">
                <a:ea typeface="宋体" panose="02010600030101010101" pitchFamily="2" charset="-122"/>
              </a:rPr>
              <a:t>魏氏教育中心：里程碑</a:t>
            </a:r>
            <a:endParaRPr lang="zh-CN" altLang="en-US" sz="2800">
              <a:ea typeface="宋体" panose="02010600030101010101" pitchFamily="2" charset="-122"/>
            </a:endParaRPr>
          </a:p>
          <a:p>
            <a:r>
              <a:rPr lang="en-US" altLang="zh-CN" sz="2800">
                <a:ea typeface="宋体" panose="02010600030101010101" pitchFamily="2" charset="-122"/>
              </a:rPr>
              <a:t>3.   </a:t>
            </a:r>
            <a:r>
              <a:rPr lang="zh-CN" altLang="en-US" sz="2800">
                <a:ea typeface="宋体" panose="02010600030101010101" pitchFamily="2" charset="-122"/>
              </a:rPr>
              <a:t>魏氏教育中心：核心产品与服务</a:t>
            </a:r>
            <a:endParaRPr lang="zh-CN" altLang="en-US" sz="2800">
              <a:ea typeface="宋体" panose="02010600030101010101" pitchFamily="2" charset="-122"/>
            </a:endParaRPr>
          </a:p>
          <a:p>
            <a:r>
              <a:rPr lang="en-US" altLang="zh-CN" sz="2800">
                <a:ea typeface="宋体" panose="02010600030101010101" pitchFamily="2" charset="-122"/>
              </a:rPr>
              <a:t>4.   2+2</a:t>
            </a:r>
            <a:r>
              <a:rPr lang="zh-CN" altLang="en-US" sz="2800">
                <a:ea typeface="宋体" panose="02010600030101010101" pitchFamily="2" charset="-122"/>
              </a:rPr>
              <a:t>本科课程</a:t>
            </a:r>
            <a:endParaRPr lang="zh-CN" altLang="en-US" sz="2800">
              <a:ea typeface="宋体" panose="02010600030101010101" pitchFamily="2" charset="-122"/>
            </a:endParaRPr>
          </a:p>
          <a:p>
            <a:r>
              <a:rPr lang="en-US" altLang="zh-CN" sz="2800">
                <a:ea typeface="宋体" panose="02010600030101010101" pitchFamily="2" charset="-122"/>
              </a:rPr>
              <a:t>5.   EMBA</a:t>
            </a:r>
            <a:r>
              <a:rPr lang="zh-CN" altLang="en-US" sz="2800">
                <a:ea typeface="宋体" panose="02010600030101010101" pitchFamily="2" charset="-122"/>
              </a:rPr>
              <a:t>课程</a:t>
            </a:r>
            <a:endParaRPr lang="zh-CN" altLang="en-US" sz="2800">
              <a:ea typeface="宋体" panose="02010600030101010101" pitchFamily="2" charset="-122"/>
            </a:endParaRPr>
          </a:p>
          <a:p>
            <a:r>
              <a:rPr lang="en-US" altLang="zh-CN" sz="2800">
                <a:ea typeface="宋体" panose="02010600030101010101" pitchFamily="2" charset="-122"/>
              </a:rPr>
              <a:t>6.   EDP</a:t>
            </a:r>
            <a:r>
              <a:rPr lang="zh-CN" altLang="en-US" sz="2800">
                <a:ea typeface="宋体" panose="02010600030101010101" pitchFamily="2" charset="-122"/>
              </a:rPr>
              <a:t>课程</a:t>
            </a:r>
            <a:endParaRPr lang="zh-CN" altLang="en-US" sz="2800">
              <a:ea typeface="宋体" panose="02010600030101010101" pitchFamily="2" charset="-122"/>
            </a:endParaRPr>
          </a:p>
          <a:p>
            <a:r>
              <a:rPr lang="en-US" altLang="zh-CN" sz="2800">
                <a:ea typeface="宋体" panose="02010600030101010101" pitchFamily="2" charset="-122"/>
              </a:rPr>
              <a:t>7.   </a:t>
            </a:r>
            <a:r>
              <a:rPr lang="zh-CN" altLang="en-US" sz="2800">
                <a:ea typeface="宋体" panose="02010600030101010101" pitchFamily="2" charset="-122"/>
              </a:rPr>
              <a:t>咨询服务</a:t>
            </a:r>
            <a:endParaRPr lang="zh-CN" altLang="en-US" sz="2800">
              <a:ea typeface="宋体" panose="02010600030101010101" pitchFamily="2" charset="-122"/>
            </a:endParaRPr>
          </a:p>
          <a:p>
            <a:r>
              <a:rPr lang="en-US" altLang="zh-CN" sz="2800">
                <a:ea typeface="宋体" panose="02010600030101010101" pitchFamily="2" charset="-122"/>
              </a:rPr>
              <a:t>8.   Lab8</a:t>
            </a:r>
            <a:r>
              <a:rPr lang="zh-CN" altLang="en-US" sz="2800">
                <a:ea typeface="宋体" panose="02010600030101010101" pitchFamily="2" charset="-122"/>
              </a:rPr>
              <a:t>项目</a:t>
            </a:r>
            <a:endParaRPr lang="zh-CN" altLang="en-US" sz="2800">
              <a:ea typeface="宋体" panose="02010600030101010101" pitchFamily="2" charset="-122"/>
            </a:endParaRPr>
          </a:p>
          <a:p>
            <a:r>
              <a:rPr lang="en-US" altLang="zh-CN" sz="2800">
                <a:ea typeface="宋体" panose="02010600030101010101" pitchFamily="2" charset="-122"/>
              </a:rPr>
              <a:t>9.   </a:t>
            </a:r>
            <a:r>
              <a:rPr lang="zh-CN" altLang="en-US" sz="2800">
                <a:ea typeface="宋体" panose="02010600030101010101" pitchFamily="2" charset="-122"/>
              </a:rPr>
              <a:t>大数据项目</a:t>
            </a:r>
            <a:endParaRPr lang="zh-CN" altLang="en-US" sz="2800">
              <a:ea typeface="宋体" panose="02010600030101010101" pitchFamily="2" charset="-122"/>
            </a:endParaRPr>
          </a:p>
          <a:p>
            <a:r>
              <a:rPr lang="en-US" altLang="zh-CN" sz="2800">
                <a:ea typeface="宋体" panose="02010600030101010101" pitchFamily="2" charset="-122"/>
              </a:rPr>
              <a:t>10. NICCAP</a:t>
            </a:r>
            <a:endParaRPr lang="en-US" altLang="zh-CN" sz="2800">
              <a:ea typeface="宋体" panose="02010600030101010101" pitchFamily="2" charset="-122"/>
            </a:endParaRPr>
          </a:p>
        </p:txBody>
      </p:sp>
      <p:sp>
        <p:nvSpPr>
          <p:cNvPr id="4" name="文本框 3"/>
          <p:cNvSpPr txBox="1"/>
          <p:nvPr/>
        </p:nvSpPr>
        <p:spPr>
          <a:xfrm>
            <a:off x="6040120" y="1577340"/>
            <a:ext cx="6151245" cy="4399915"/>
          </a:xfrm>
          <a:prstGeom prst="rect">
            <a:avLst/>
          </a:prstGeom>
          <a:noFill/>
        </p:spPr>
        <p:txBody>
          <a:bodyPr wrap="square" rtlCol="0" anchor="t">
            <a:spAutoFit/>
          </a:bodyPr>
          <a:p>
            <a:r>
              <a:rPr lang="en-US" altLang="zh-CN" sz="2800">
                <a:ea typeface="宋体" panose="02010600030101010101" pitchFamily="2" charset="-122"/>
                <a:sym typeface="+mn-ea"/>
              </a:rPr>
              <a:t>11.</a:t>
            </a:r>
            <a:r>
              <a:rPr lang="zh-CN" altLang="en-US" sz="2800">
                <a:ea typeface="宋体" panose="02010600030101010101" pitchFamily="2" charset="-122"/>
                <a:sym typeface="+mn-ea"/>
              </a:rPr>
              <a:t>办公与场地需求</a:t>
            </a:r>
            <a:endParaRPr lang="zh-CN" altLang="en-US" sz="2800">
              <a:ea typeface="宋体" panose="02010600030101010101" pitchFamily="2" charset="-122"/>
            </a:endParaRPr>
          </a:p>
          <a:p>
            <a:r>
              <a:rPr lang="en-US" altLang="zh-CN" sz="2800">
                <a:ea typeface="宋体" panose="02010600030101010101" pitchFamily="2" charset="-122"/>
                <a:sym typeface="+mn-ea"/>
              </a:rPr>
              <a:t>12.</a:t>
            </a:r>
            <a:r>
              <a:rPr lang="zh-CN" altLang="en-US" sz="2800">
                <a:ea typeface="宋体" panose="02010600030101010101" pitchFamily="2" charset="-122"/>
                <a:sym typeface="+mn-ea"/>
              </a:rPr>
              <a:t>财务预测</a:t>
            </a:r>
            <a:endParaRPr lang="zh-CN" altLang="en-US" sz="2800">
              <a:ea typeface="宋体" panose="02010600030101010101" pitchFamily="2" charset="-122"/>
            </a:endParaRPr>
          </a:p>
          <a:p>
            <a:r>
              <a:rPr lang="en-US" altLang="zh-CN" sz="2800">
                <a:ea typeface="宋体" panose="02010600030101010101" pitchFamily="2" charset="-122"/>
                <a:sym typeface="+mn-ea"/>
              </a:rPr>
              <a:t>13.</a:t>
            </a:r>
            <a:r>
              <a:rPr lang="zh-CN" altLang="en-US" sz="2800">
                <a:ea typeface="宋体" panose="02010600030101010101" pitchFamily="2" charset="-122"/>
                <a:sym typeface="+mn-ea"/>
              </a:rPr>
              <a:t>资金募集</a:t>
            </a:r>
            <a:endParaRPr lang="zh-CN" altLang="en-US" sz="2800">
              <a:ea typeface="宋体" panose="02010600030101010101" pitchFamily="2" charset="-122"/>
            </a:endParaRPr>
          </a:p>
          <a:p>
            <a:r>
              <a:rPr lang="en-US" altLang="zh-CN" sz="2800">
                <a:ea typeface="宋体" panose="02010600030101010101" pitchFamily="2" charset="-122"/>
                <a:sym typeface="+mn-ea"/>
              </a:rPr>
              <a:t>14.</a:t>
            </a:r>
            <a:r>
              <a:rPr lang="zh-CN" altLang="en-US" sz="2800">
                <a:ea typeface="宋体" panose="02010600030101010101" pitchFamily="2" charset="-122"/>
                <a:sym typeface="+mn-ea"/>
              </a:rPr>
              <a:t>退出策略</a:t>
            </a:r>
            <a:endParaRPr lang="zh-CN" altLang="en-US" sz="2800">
              <a:ea typeface="宋体" panose="02010600030101010101" pitchFamily="2" charset="-122"/>
            </a:endParaRPr>
          </a:p>
          <a:p>
            <a:r>
              <a:rPr lang="en-US" altLang="zh-CN" sz="2800">
                <a:ea typeface="宋体" panose="02010600030101010101" pitchFamily="2" charset="-122"/>
                <a:sym typeface="+mn-ea"/>
              </a:rPr>
              <a:t>15.</a:t>
            </a:r>
            <a:r>
              <a:rPr lang="zh-CN" altLang="en-US" sz="2800">
                <a:ea typeface="宋体" panose="02010600030101010101" pitchFamily="2" charset="-122"/>
                <a:sym typeface="+mn-ea"/>
              </a:rPr>
              <a:t>我们的合作伙伴</a:t>
            </a:r>
            <a:endParaRPr lang="zh-CN" altLang="en-US" sz="2800">
              <a:ea typeface="宋体" panose="02010600030101010101" pitchFamily="2" charset="-122"/>
            </a:endParaRPr>
          </a:p>
          <a:p>
            <a:r>
              <a:rPr lang="en-US" altLang="zh-CN" sz="2800">
                <a:ea typeface="宋体" panose="02010600030101010101" pitchFamily="2" charset="-122"/>
                <a:sym typeface="+mn-ea"/>
              </a:rPr>
              <a:t>16.</a:t>
            </a:r>
            <a:r>
              <a:rPr lang="zh-CN" altLang="en-US" sz="2800">
                <a:ea typeface="宋体" panose="02010600030101010101" pitchFamily="2" charset="-122"/>
                <a:sym typeface="+mn-ea"/>
              </a:rPr>
              <a:t>我们的合作伙伴与客户（部分）</a:t>
            </a:r>
            <a:endParaRPr lang="zh-CN" altLang="en-US" sz="2800">
              <a:ea typeface="宋体" panose="02010600030101010101" pitchFamily="2" charset="-122"/>
            </a:endParaRPr>
          </a:p>
          <a:p>
            <a:r>
              <a:rPr lang="en-US" altLang="zh-CN" sz="2800">
                <a:ea typeface="宋体" panose="02010600030101010101" pitchFamily="2" charset="-122"/>
                <a:sym typeface="+mn-ea"/>
              </a:rPr>
              <a:t>17.2018-2020</a:t>
            </a:r>
            <a:r>
              <a:rPr lang="zh-CN" altLang="en-US" sz="2800">
                <a:ea typeface="宋体" panose="02010600030101010101" pitchFamily="2" charset="-122"/>
                <a:sym typeface="+mn-ea"/>
              </a:rPr>
              <a:t>营销活动</a:t>
            </a:r>
            <a:endParaRPr lang="zh-CN" altLang="en-US" sz="2800">
              <a:ea typeface="宋体" panose="02010600030101010101" pitchFamily="2" charset="-122"/>
            </a:endParaRPr>
          </a:p>
          <a:p>
            <a:r>
              <a:rPr lang="en-US" altLang="zh-CN" sz="2800">
                <a:ea typeface="宋体" panose="02010600030101010101" pitchFamily="2" charset="-122"/>
                <a:sym typeface="+mn-ea"/>
              </a:rPr>
              <a:t>18.</a:t>
            </a:r>
            <a:r>
              <a:rPr lang="zh-CN" altLang="en-US" sz="2800">
                <a:ea typeface="宋体" panose="02010600030101010101" pitchFamily="2" charset="-122"/>
                <a:sym typeface="+mn-ea"/>
              </a:rPr>
              <a:t>创始人简介</a:t>
            </a:r>
            <a:endParaRPr lang="zh-CN" altLang="en-US" sz="2800">
              <a:ea typeface="宋体" panose="02010600030101010101" pitchFamily="2" charset="-122"/>
            </a:endParaRPr>
          </a:p>
          <a:p>
            <a:r>
              <a:rPr lang="en-US" altLang="zh-CN" sz="2800">
                <a:ea typeface="宋体" panose="02010600030101010101" pitchFamily="2" charset="-122"/>
                <a:sym typeface="+mn-ea"/>
              </a:rPr>
              <a:t>19.</a:t>
            </a:r>
            <a:r>
              <a:rPr lang="zh-CN" altLang="en-US" sz="2800">
                <a:ea typeface="宋体" panose="02010600030101010101" pitchFamily="2" charset="-122"/>
                <a:sym typeface="+mn-ea"/>
              </a:rPr>
              <a:t>顾问团队（部分）</a:t>
            </a:r>
            <a:endParaRPr lang="zh-CN" altLang="en-US" sz="2800">
              <a:ea typeface="宋体" panose="02010600030101010101" pitchFamily="2" charset="-122"/>
            </a:endParaRPr>
          </a:p>
          <a:p>
            <a:r>
              <a:rPr lang="en-US" altLang="zh-CN" sz="2800">
                <a:ea typeface="宋体" panose="02010600030101010101" pitchFamily="2" charset="-122"/>
                <a:sym typeface="+mn-ea"/>
              </a:rPr>
              <a:t>20.</a:t>
            </a:r>
            <a:r>
              <a:rPr lang="zh-CN" altLang="en-US" sz="2800">
                <a:ea typeface="宋体" panose="02010600030101010101" pitchFamily="2" charset="-122"/>
                <a:sym typeface="+mn-ea"/>
              </a:rPr>
              <a:t>联系方式</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bject 2"/>
          <p:cNvSpPr txBox="1"/>
          <p:nvPr/>
        </p:nvSpPr>
        <p:spPr>
          <a:xfrm>
            <a:off x="2607310" y="451484"/>
            <a:ext cx="3717290" cy="381635"/>
          </a:xfrm>
          <a:prstGeom prst="rect">
            <a:avLst/>
          </a:prstGeom>
        </p:spPr>
        <p:txBody>
          <a:bodyPr vert="horz" wrap="square" lIns="0" tIns="12700" rIns="0" bIns="0" rtlCol="0">
            <a:spAutoFit/>
          </a:bodyPr>
          <a:p>
            <a:pPr algn="l">
              <a:lnSpc>
                <a:spcPct val="100000"/>
              </a:lnSpc>
              <a:spcBef>
                <a:spcPts val="100"/>
              </a:spcBef>
              <a:buClrTx/>
              <a:buSzTx/>
              <a:buFontTx/>
            </a:pPr>
            <a:r>
              <a:rPr lang="zh-CN" altLang="en-US" sz="2400" b="1" dirty="0">
                <a:latin typeface="微软雅黑" panose="020B0503020204020204" pitchFamily="34" charset="-122"/>
                <a:ea typeface="微软雅黑" panose="020B0503020204020204" pitchFamily="34" charset="-122"/>
              </a:rPr>
              <a:t>创始人及CEO个人介绍</a:t>
            </a:r>
            <a:endParaRPr lang="zh-CN" altLang="en-US" sz="2400" b="1" dirty="0">
              <a:latin typeface="微软雅黑" panose="020B0503020204020204" pitchFamily="34" charset="-122"/>
              <a:ea typeface="微软雅黑" panose="020B0503020204020204" pitchFamily="34" charset="-122"/>
            </a:endParaRPr>
          </a:p>
        </p:txBody>
      </p:sp>
      <p:sp>
        <p:nvSpPr>
          <p:cNvPr id="8" name="object 5"/>
          <p:cNvSpPr/>
          <p:nvPr/>
        </p:nvSpPr>
        <p:spPr>
          <a:xfrm>
            <a:off x="9619488" y="0"/>
            <a:ext cx="2572511" cy="6856476"/>
          </a:xfrm>
          <a:prstGeom prst="rect">
            <a:avLst/>
          </a:prstGeom>
          <a:blipFill>
            <a:blip r:embed="rId1" cstate="print"/>
            <a:stretch>
              <a:fillRect/>
            </a:stretch>
          </a:blipFill>
        </p:spPr>
        <p:txBody>
          <a:bodyPr wrap="square" lIns="0" tIns="0" rIns="0" bIns="0" rtlCol="0"/>
          <a:p/>
        </p:txBody>
      </p:sp>
      <p:sp>
        <p:nvSpPr>
          <p:cNvPr id="9" name="文本占位符 8"/>
          <p:cNvSpPr>
            <a:spLocks noGrp="1"/>
          </p:cNvSpPr>
          <p:nvPr/>
        </p:nvSpPr>
        <p:spPr>
          <a:xfrm>
            <a:off x="381000" y="1676400"/>
            <a:ext cx="6324600" cy="461645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zh-CN" altLang="en-US" sz="2000" b="1" dirty="0">
                <a:latin typeface="宋体" panose="02010600030101010101" pitchFamily="2" charset="-122"/>
                <a:ea typeface="宋体" panose="02010600030101010101" pitchFamily="2" charset="-122"/>
                <a:cs typeface="宋体" panose="02010600030101010101" pitchFamily="2" charset="-122"/>
              </a:rPr>
              <a:t>魏成水，是一位在教育、医疗以及体育领域具有丰富经验的连续创业者，目前为苏州魏氏医疗科技有限公司, 塞温投资管理（上海）有限公司与塞维爱温（上海）企业管理咨询有限公司的创始人和总裁。</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他是新加坡商会会员和芬兰哈格应用科技大学国际教育专家团成员。</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之前他在泰瑞达、必和必拓和第一家食品等几家跨国公司担任中国市场高管和负责人，期间和多所国际商学院和医院建立了深厚的信任和合作，也和投资界交投甚广。他是国际扶轮社会员，多次参加中国、缅甸、越南等国的教育、免费医疗等慈善项目。</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他拥有美国旧金山大学EMBA证书和美国德克萨斯大学阿灵顿分校MBA金融专业证书以及美国爱达荷州立大学BBA证书。。</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endParaRPr lang="zh-CN" altLang="en-US" sz="2000" b="1"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2"/>
          <a:stretch>
            <a:fillRect/>
          </a:stretch>
        </p:blipFill>
        <p:spPr>
          <a:xfrm>
            <a:off x="7181606" y="1676400"/>
            <a:ext cx="1770865"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2874" name="图片 1073742873"/>
          <p:cNvPicPr>
            <a:picLocks noChangeAspect="1"/>
          </p:cNvPicPr>
          <p:nvPr/>
        </p:nvPicPr>
        <p:blipFill>
          <a:blip r:embed="rId1"/>
          <a:srcRect t="3854" r="3276"/>
          <a:stretch>
            <a:fillRect/>
          </a:stretch>
        </p:blipFill>
        <p:spPr>
          <a:xfrm>
            <a:off x="8383270" y="1346835"/>
            <a:ext cx="1245870" cy="1353820"/>
          </a:xfrm>
          <a:prstGeom prst="rect">
            <a:avLst/>
          </a:prstGeom>
          <a:noFill/>
          <a:ln w="9525">
            <a:noFill/>
          </a:ln>
        </p:spPr>
      </p:pic>
      <p:pic>
        <p:nvPicPr>
          <p:cNvPr id="8" name="图片 7"/>
          <p:cNvPicPr>
            <a:picLocks noGrp="1" noChangeAspect="1"/>
          </p:cNvPicPr>
          <p:nvPr/>
        </p:nvPicPr>
        <p:blipFill>
          <a:blip r:embed="rId2"/>
          <a:srcRect t="4106" r="3328" b="14055"/>
          <a:stretch>
            <a:fillRect/>
          </a:stretch>
        </p:blipFill>
        <p:spPr>
          <a:xfrm>
            <a:off x="870585" y="1311910"/>
            <a:ext cx="1177290" cy="1432560"/>
          </a:xfrm>
          <a:prstGeom prst="rect">
            <a:avLst/>
          </a:prstGeom>
          <a:noFill/>
          <a:ln w="9525">
            <a:noFill/>
          </a:ln>
        </p:spPr>
      </p:pic>
      <p:pic>
        <p:nvPicPr>
          <p:cNvPr id="9" name="图片 8" descr="Pasi%202"/>
          <p:cNvPicPr>
            <a:picLocks noChangeAspect="1"/>
          </p:cNvPicPr>
          <p:nvPr/>
        </p:nvPicPr>
        <p:blipFill>
          <a:blip r:embed="rId3"/>
          <a:srcRect l="8444" t="5861" r="13335" b="-2159"/>
          <a:stretch>
            <a:fillRect/>
          </a:stretch>
        </p:blipFill>
        <p:spPr>
          <a:xfrm>
            <a:off x="2392045" y="1332865"/>
            <a:ext cx="1156970" cy="1428115"/>
          </a:xfrm>
          <a:prstGeom prst="rect">
            <a:avLst/>
          </a:prstGeom>
          <a:noFill/>
          <a:ln w="9525">
            <a:noFill/>
          </a:ln>
        </p:spPr>
      </p:pic>
      <p:pic>
        <p:nvPicPr>
          <p:cNvPr id="11" name="图片 10" descr="IMG_5951"/>
          <p:cNvPicPr>
            <a:picLocks noChangeAspect="1"/>
          </p:cNvPicPr>
          <p:nvPr/>
        </p:nvPicPr>
        <p:blipFill>
          <a:blip r:embed="rId4"/>
          <a:srcRect t="5170" r="4745"/>
          <a:stretch>
            <a:fillRect/>
          </a:stretch>
        </p:blipFill>
        <p:spPr>
          <a:xfrm>
            <a:off x="10049510" y="1431290"/>
            <a:ext cx="1292860" cy="1287145"/>
          </a:xfrm>
          <a:prstGeom prst="rect">
            <a:avLst/>
          </a:prstGeom>
          <a:noFill/>
          <a:ln w="9525">
            <a:noFill/>
          </a:ln>
        </p:spPr>
      </p:pic>
      <p:sp>
        <p:nvSpPr>
          <p:cNvPr id="104" name="文本框 103"/>
          <p:cNvSpPr txBox="1"/>
          <p:nvPr/>
        </p:nvSpPr>
        <p:spPr>
          <a:xfrm>
            <a:off x="8333105" y="2718435"/>
            <a:ext cx="1652270" cy="3969385"/>
          </a:xfrm>
          <a:prstGeom prst="rect">
            <a:avLst/>
          </a:prstGeom>
          <a:noFill/>
          <a:ln w="9525">
            <a:noFill/>
          </a:ln>
        </p:spPr>
        <p:txBody>
          <a:bodyPr wrap="square">
            <a:spAutoFit/>
          </a:bodyPr>
          <a:p>
            <a:pPr algn="l"/>
            <a:r>
              <a:rPr lang="zh-CN" altLang="en-US" sz="1800" b="0">
                <a:latin typeface="Arial" panose="020B0604020202020204" pitchFamily="34" charset="0"/>
                <a:ea typeface="宋体" panose="02010600030101010101" pitchFamily="2" charset="-122"/>
                <a:cs typeface="宋体" panose="02010600030101010101" pitchFamily="2" charset="-122"/>
              </a:rPr>
              <a:t>Roger Chen教授，美国旧金山大学战略学教授。</a:t>
            </a:r>
            <a:endParaRPr lang="zh-CN" altLang="en-US" sz="1800" b="0">
              <a:latin typeface="Arial" panose="020B0604020202020204" pitchFamily="34" charset="0"/>
              <a:ea typeface="宋体" panose="02010600030101010101" pitchFamily="2" charset="-122"/>
              <a:cs typeface="宋体" panose="02010600030101010101" pitchFamily="2" charset="-122"/>
            </a:endParaRPr>
          </a:p>
          <a:p>
            <a:pPr algn="l"/>
            <a:endParaRPr lang="zh-CN" altLang="en-US" sz="1800" b="0">
              <a:latin typeface="Arial" panose="020B0604020202020204" pitchFamily="34" charset="0"/>
              <a:ea typeface="宋体" panose="02010600030101010101" pitchFamily="2" charset="-122"/>
              <a:cs typeface="宋体" panose="02010600030101010101" pitchFamily="2" charset="-122"/>
            </a:endParaRPr>
          </a:p>
          <a:p>
            <a:pPr algn="l"/>
            <a:r>
              <a:rPr lang="zh-CN" altLang="en-US" sz="1800" b="0">
                <a:latin typeface="Arial" panose="020B0604020202020204" pitchFamily="34" charset="0"/>
                <a:ea typeface="宋体" panose="02010600030101010101" pitchFamily="2" charset="-122"/>
                <a:cs typeface="宋体" panose="02010600030101010101" pitchFamily="2" charset="-122"/>
              </a:rPr>
              <a:t>曾为许多美国和中国公司（</a:t>
            </a:r>
            <a:r>
              <a:rPr lang="zh-CN" altLang="en-US" sz="1800">
                <a:latin typeface="Arial" panose="020B0604020202020204" pitchFamily="34" charset="0"/>
                <a:ea typeface="宋体" panose="02010600030101010101" pitchFamily="2" charset="-122"/>
                <a:cs typeface="宋体" panose="02010600030101010101" pitchFamily="2" charset="-122"/>
                <a:sym typeface="+mn-ea"/>
              </a:rPr>
              <a:t>英特尔、卡特彼勒和泰科电子等</a:t>
            </a:r>
            <a:r>
              <a:rPr lang="zh-CN" altLang="en-US" sz="1800">
                <a:latin typeface="Arial" panose="020B0604020202020204" pitchFamily="34" charset="0"/>
                <a:ea typeface="宋体" panose="02010600030101010101" pitchFamily="2" charset="-122"/>
                <a:cs typeface="宋体" panose="02010600030101010101" pitchFamily="2" charset="-122"/>
                <a:sym typeface="+mn-ea"/>
              </a:rPr>
              <a:t>）</a:t>
            </a:r>
            <a:r>
              <a:rPr lang="zh-CN" altLang="en-US" sz="1800" b="0">
                <a:latin typeface="Arial" panose="020B0604020202020204" pitchFamily="34" charset="0"/>
                <a:ea typeface="宋体" panose="02010600030101010101" pitchFamily="2" charset="-122"/>
                <a:cs typeface="宋体" panose="02010600030101010101" pitchFamily="2" charset="-122"/>
              </a:rPr>
              <a:t>提供咨询服务。他拥有达拉斯德克萨斯大学战略学博士学位。 </a:t>
            </a:r>
            <a:endParaRPr lang="zh-CN" altLang="en-US" sz="1800" b="0">
              <a:latin typeface="Arial" panose="020B0604020202020204" pitchFamily="34" charset="0"/>
              <a:ea typeface="宋体" panose="02010600030101010101" pitchFamily="2" charset="-122"/>
              <a:cs typeface="宋体" panose="02010600030101010101" pitchFamily="2" charset="-122"/>
            </a:endParaRPr>
          </a:p>
        </p:txBody>
      </p:sp>
      <p:sp>
        <p:nvSpPr>
          <p:cNvPr id="105" name="文本框 104"/>
          <p:cNvSpPr txBox="1"/>
          <p:nvPr/>
        </p:nvSpPr>
        <p:spPr>
          <a:xfrm>
            <a:off x="9985375" y="2690495"/>
            <a:ext cx="1562100" cy="3661410"/>
          </a:xfrm>
          <a:prstGeom prst="rect">
            <a:avLst/>
          </a:prstGeom>
          <a:noFill/>
          <a:ln w="9525">
            <a:noFill/>
          </a:ln>
        </p:spPr>
        <p:txBody>
          <a:bodyPr wrap="square">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李乃和博士，首席数据科学家。</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中国大数据、人工智能专家。上海交通大学副教授。</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《营销工程——新世纪营销学丛书》作者。</a:t>
            </a:r>
            <a:r>
              <a:rPr lang="en-US" altLang="zh-CN" sz="1600">
                <a:latin typeface="Verdana" panose="020B0604030504040204" charset="0"/>
                <a:cs typeface="Verdana" panose="020B0604030504040204" charset="0"/>
                <a:sym typeface="+mn-ea"/>
              </a:rPr>
              <a:t>  </a:t>
            </a:r>
            <a:endParaRPr lang="en-US" altLang="zh-CN" sz="1600">
              <a:latin typeface="Verdana" panose="020B0604030504040204" charset="0"/>
              <a:cs typeface="Verdana" panose="020B0604030504040204" charset="0"/>
            </a:endParaRPr>
          </a:p>
          <a:p>
            <a:pPr algn="l"/>
            <a:r>
              <a:rPr lang="en-US" altLang="zh-CN" sz="1600" b="0">
                <a:latin typeface="Verdana" panose="020B0604030504040204" charset="0"/>
                <a:cs typeface="Verdana" panose="020B0604030504040204" charset="0"/>
              </a:rPr>
              <a:t> </a:t>
            </a:r>
            <a:endParaRPr lang="en-US" altLang="zh-CN" sz="1600" b="0">
              <a:latin typeface="Verdana" panose="020B0604030504040204" charset="0"/>
              <a:cs typeface="Verdana" panose="020B0604030504040204" charset="0"/>
            </a:endParaRPr>
          </a:p>
        </p:txBody>
      </p:sp>
      <p:sp>
        <p:nvSpPr>
          <p:cNvPr id="15" name="文本框 14"/>
          <p:cNvSpPr txBox="1"/>
          <p:nvPr/>
        </p:nvSpPr>
        <p:spPr>
          <a:xfrm>
            <a:off x="2288540" y="2718435"/>
            <a:ext cx="1523365" cy="3415030"/>
          </a:xfrm>
          <a:prstGeom prst="rect">
            <a:avLst/>
          </a:prstGeom>
          <a:noFill/>
          <a:ln w="9525">
            <a:noFill/>
          </a:ln>
        </p:spPr>
        <p:txBody>
          <a:bodyPr wrap="square">
            <a:spAutoFit/>
          </a:bodyPr>
          <a:p>
            <a:pPr algn="l">
              <a:buClrTx/>
              <a:buSzTx/>
              <a:buFontTx/>
            </a:pPr>
            <a:r>
              <a:rPr lang="zh-CN" altLang="en-US" sz="1800">
                <a:latin typeface="Arial" panose="020B0604020202020204" pitchFamily="34" charset="0"/>
                <a:ea typeface="宋体" panose="02010600030101010101" pitchFamily="2" charset="-122"/>
                <a:cs typeface="宋体" panose="02010600030101010101" pitchFamily="2" charset="-122"/>
                <a:sym typeface="+mn-ea"/>
              </a:rPr>
              <a:t>Pasi Halmari, Haaga-Helia应用科学大学的全球教育服务计划的负责人。</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FontTx/>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FontTx/>
            </a:pPr>
            <a:r>
              <a:rPr lang="zh-CN" altLang="en-US" sz="1800">
                <a:latin typeface="Arial" panose="020B0604020202020204" pitchFamily="34" charset="0"/>
                <a:ea typeface="宋体" panose="02010600030101010101" pitchFamily="2" charset="-122"/>
                <a:cs typeface="宋体" panose="02010600030101010101" pitchFamily="2" charset="-122"/>
                <a:sym typeface="+mn-ea"/>
              </a:rPr>
              <a:t>在芬兰和其他国家拥有三十多年高等教育方面的经历。</a:t>
            </a:r>
            <a:r>
              <a:rPr lang="en-US" altLang="zh-CN" sz="1600" b="0">
                <a:latin typeface="Verdana" panose="020B0604030504040204" charset="0"/>
                <a:cs typeface="Verdana" panose="020B0604030504040204" charset="0"/>
              </a:rPr>
              <a:t> </a:t>
            </a:r>
            <a:endParaRPr lang="en-US" altLang="zh-CN" sz="1600" b="0">
              <a:latin typeface="Verdana" panose="020B0604030504040204" charset="0"/>
              <a:cs typeface="Verdana" panose="020B0604030504040204" charset="0"/>
            </a:endParaRPr>
          </a:p>
        </p:txBody>
      </p:sp>
      <p:sp>
        <p:nvSpPr>
          <p:cNvPr id="107" name="文本框 106"/>
          <p:cNvSpPr txBox="1"/>
          <p:nvPr/>
        </p:nvSpPr>
        <p:spPr>
          <a:xfrm>
            <a:off x="798195" y="2718435"/>
            <a:ext cx="1489710" cy="3138170"/>
          </a:xfrm>
          <a:prstGeom prst="rect">
            <a:avLst/>
          </a:prstGeom>
          <a:noFill/>
          <a:ln w="9525">
            <a:noFill/>
          </a:ln>
        </p:spPr>
        <p:txBody>
          <a:bodyPr wrap="square">
            <a:spAutoFit/>
          </a:bodyPr>
          <a:p>
            <a:pPr indent="0"/>
            <a:r>
              <a:rPr lang="zh-CN" altLang="en-US" sz="1800" b="0">
                <a:latin typeface="Arial" panose="020B0604020202020204" pitchFamily="34" charset="0"/>
                <a:ea typeface="宋体" panose="02010600030101010101" pitchFamily="2" charset="-122"/>
                <a:cs typeface="宋体" panose="02010600030101010101" pitchFamily="2" charset="-122"/>
              </a:rPr>
              <a:t>Salvador Aceves教授, 美国瑞吉斯大学高级副总裁兼首席财务官。以前曾在福特汉姆大学和旧金山大学担任副教务长。 </a:t>
            </a:r>
            <a:endParaRPr lang="zh-CN" altLang="en-US" sz="1800" b="0">
              <a:latin typeface="Arial" panose="020B0604020202020204" pitchFamily="34" charset="0"/>
              <a:ea typeface="宋体" panose="02010600030101010101" pitchFamily="2" charset="-122"/>
              <a:cs typeface="宋体" panose="02010600030101010101" pitchFamily="2" charset="-122"/>
            </a:endParaRPr>
          </a:p>
        </p:txBody>
      </p:sp>
      <p:pic>
        <p:nvPicPr>
          <p:cNvPr id="21" name="图片 20"/>
          <p:cNvPicPr>
            <a:picLocks noChangeAspect="1"/>
          </p:cNvPicPr>
          <p:nvPr/>
        </p:nvPicPr>
        <p:blipFill>
          <a:blip r:embed="rId5"/>
          <a:srcRect l="18355" t="6851" r="22443" b="-375"/>
          <a:stretch>
            <a:fillRect/>
          </a:stretch>
        </p:blipFill>
        <p:spPr>
          <a:xfrm>
            <a:off x="7017385" y="1221740"/>
            <a:ext cx="953770" cy="1484630"/>
          </a:xfrm>
          <a:prstGeom prst="rect">
            <a:avLst/>
          </a:prstGeom>
          <a:noFill/>
          <a:ln w="9525">
            <a:noFill/>
          </a:ln>
        </p:spPr>
      </p:pic>
      <p:sp>
        <p:nvSpPr>
          <p:cNvPr id="22" name="文本框 21"/>
          <p:cNvSpPr txBox="1"/>
          <p:nvPr/>
        </p:nvSpPr>
        <p:spPr>
          <a:xfrm>
            <a:off x="7017385" y="2738120"/>
            <a:ext cx="1438910" cy="3415030"/>
          </a:xfrm>
          <a:prstGeom prst="rect">
            <a:avLst/>
          </a:prstGeom>
          <a:noFill/>
          <a:ln w="9525">
            <a:noFill/>
          </a:ln>
        </p:spPr>
        <p:txBody>
          <a:bodyPr wrap="square">
            <a:spAutoFit/>
          </a:bodyPr>
          <a:p>
            <a:pPr indent="0"/>
            <a:r>
              <a:rPr lang="zh-CN" altLang="en-US" sz="1800">
                <a:latin typeface="Arial" panose="020B0604020202020204" pitchFamily="34" charset="0"/>
                <a:ea typeface="宋体" panose="02010600030101010101" pitchFamily="2" charset="-122"/>
                <a:cs typeface="宋体" panose="02010600030101010101" pitchFamily="2" charset="-122"/>
                <a:sym typeface="+mn-ea"/>
              </a:rPr>
              <a:t>魏成雄博士，新加坡鹰格医院和伊丽莎白医院知名的外科手术顾问和腹腔镜外科手术顾问。</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indent="0"/>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indent="0"/>
            <a:r>
              <a:rPr lang="zh-CN" altLang="en-US" sz="1800">
                <a:latin typeface="Arial" panose="020B0604020202020204" pitchFamily="34" charset="0"/>
                <a:ea typeface="宋体" panose="02010600030101010101" pitchFamily="2" charset="-122"/>
                <a:cs typeface="宋体" panose="02010600030101010101" pitchFamily="2" charset="-122"/>
                <a:sym typeface="+mn-ea"/>
              </a:rPr>
              <a:t>在新加坡拥有自己的诊所。</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p:txBody>
      </p:sp>
      <p:sp>
        <p:nvSpPr>
          <p:cNvPr id="5" name="文本框 4"/>
          <p:cNvSpPr txBox="1"/>
          <p:nvPr/>
        </p:nvSpPr>
        <p:spPr>
          <a:xfrm>
            <a:off x="3709035" y="2706370"/>
            <a:ext cx="1778000" cy="3415030"/>
          </a:xfrm>
          <a:prstGeom prst="rect">
            <a:avLst/>
          </a:prstGeom>
          <a:noFill/>
        </p:spPr>
        <p:txBody>
          <a:bodyPr wrap="square" rtlCol="0" anchor="t">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Tinna Laiho，芬兰国家创新中心（CLIC）服务总监，Haaga-Helia应用科技大学的Innoboost经理。</a:t>
            </a: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在芬兰国内外拥有20多年的数字媒体和电商管理经验</a:t>
            </a:r>
            <a:r>
              <a:rPr lang="en-US" altLang="zh-CN" sz="1600">
                <a:latin typeface="Verdana" panose="020B0604030504040204" charset="0"/>
                <a:cs typeface="Verdana" panose="020B0604030504040204" charset="0"/>
              </a:rPr>
              <a:t>。</a:t>
            </a:r>
            <a:endParaRPr lang="en-US" altLang="zh-CN" sz="1600">
              <a:latin typeface="Verdana" panose="020B0604030504040204" charset="0"/>
              <a:cs typeface="Verdana" panose="020B0604030504040204" charset="0"/>
            </a:endParaRPr>
          </a:p>
        </p:txBody>
      </p:sp>
      <p:pic>
        <p:nvPicPr>
          <p:cNvPr id="6" name="图片 5"/>
          <p:cNvPicPr>
            <a:picLocks noChangeAspect="1"/>
          </p:cNvPicPr>
          <p:nvPr/>
        </p:nvPicPr>
        <p:blipFill>
          <a:blip r:embed="rId6"/>
          <a:stretch>
            <a:fillRect/>
          </a:stretch>
        </p:blipFill>
        <p:spPr>
          <a:xfrm>
            <a:off x="3812540" y="1440815"/>
            <a:ext cx="1297305" cy="1297305"/>
          </a:xfrm>
          <a:prstGeom prst="rect">
            <a:avLst/>
          </a:prstGeom>
        </p:spPr>
      </p:pic>
      <p:sp>
        <p:nvSpPr>
          <p:cNvPr id="2" name="文本框 1"/>
          <p:cNvSpPr txBox="1"/>
          <p:nvPr/>
        </p:nvSpPr>
        <p:spPr>
          <a:xfrm>
            <a:off x="2673985" y="426085"/>
            <a:ext cx="5080000" cy="460375"/>
          </a:xfrm>
          <a:prstGeom prst="rect">
            <a:avLst/>
          </a:prstGeom>
          <a:noFill/>
          <a:ln w="9525">
            <a:noFill/>
          </a:ln>
        </p:spPr>
        <p:txBody>
          <a:bodyPr>
            <a:spAutoFit/>
          </a:bodyPr>
          <a:p>
            <a:pPr algn="l">
              <a:buClrTx/>
              <a:buSzTx/>
              <a:buFontTx/>
            </a:pPr>
            <a:r>
              <a:rPr lang="zh-CN" altLang="en-US" sz="2400" b="1" dirty="0">
                <a:latin typeface="微软雅黑" panose="020B0503020204020204" pitchFamily="34" charset="-122"/>
                <a:ea typeface="微软雅黑" panose="020B0503020204020204" pitchFamily="34" charset="-122"/>
              </a:rPr>
              <a:t>顾问团队（部分)</a:t>
            </a:r>
            <a:endParaRPr lang="zh-CN" altLang="en-US" sz="2400" b="1" dirty="0">
              <a:latin typeface="微软雅黑" panose="020B0503020204020204" pitchFamily="34" charset="-122"/>
              <a:ea typeface="微软雅黑" panose="020B0503020204020204" pitchFamily="34" charset="-122"/>
            </a:endParaRPr>
          </a:p>
        </p:txBody>
      </p:sp>
      <p:pic>
        <p:nvPicPr>
          <p:cNvPr id="4" name="图片 3" descr="微信图片_20190105200504"/>
          <p:cNvPicPr>
            <a:picLocks noChangeAspect="1"/>
          </p:cNvPicPr>
          <p:nvPr/>
        </p:nvPicPr>
        <p:blipFill>
          <a:blip r:embed="rId7"/>
          <a:srcRect l="25542" t="25554" r="40527" b="37686"/>
          <a:stretch>
            <a:fillRect/>
          </a:stretch>
        </p:blipFill>
        <p:spPr>
          <a:xfrm>
            <a:off x="5487670" y="1346835"/>
            <a:ext cx="1240155" cy="1343660"/>
          </a:xfrm>
          <a:prstGeom prst="rect">
            <a:avLst/>
          </a:prstGeom>
        </p:spPr>
      </p:pic>
      <p:sp>
        <p:nvSpPr>
          <p:cNvPr id="7" name="文本框 6"/>
          <p:cNvSpPr txBox="1"/>
          <p:nvPr/>
        </p:nvSpPr>
        <p:spPr>
          <a:xfrm>
            <a:off x="5388610" y="2738120"/>
            <a:ext cx="1628775" cy="3138170"/>
          </a:xfrm>
          <a:prstGeom prst="rect">
            <a:avLst/>
          </a:prstGeom>
          <a:noFill/>
          <a:ln w="9525">
            <a:noFill/>
          </a:ln>
        </p:spPr>
        <p:txBody>
          <a:bodyPr wrap="square">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曾庆輝，</a:t>
            </a:r>
            <a:r>
              <a:rPr lang="zh-CN" altLang="en-US" sz="1800">
                <a:latin typeface="Arial" panose="020B0604020202020204" pitchFamily="34" charset="0"/>
                <a:ea typeface="宋体" panose="02010600030101010101" pitchFamily="2" charset="-122"/>
                <a:cs typeface="宋体" panose="02010600030101010101" pitchFamily="2" charset="-122"/>
                <a:sym typeface="+mn-ea"/>
              </a:rPr>
              <a:t>世华银行创始人、副行长 行长 上海瑞金医院医疗集团瑞東医院副院长</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中国文化大学法学硕士</a:t>
            </a: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台湾大学商学院硕士EMBA。</a:t>
            </a:r>
            <a:endParaRPr lang="zh-CN" altLang="en-US" sz="1800">
              <a:latin typeface="Arial" panose="020B0604020202020204" pitchFamily="34" charset="0"/>
              <a:ea typeface="宋体" panose="02010600030101010101" pitchFamily="2" charset="-122"/>
              <a:cs typeface="宋体" panose="02010600030101010101" pitchFamily="2" charset="-122"/>
            </a:endParaRPr>
          </a:p>
        </p:txBody>
      </p:sp>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1311910" y="1231265"/>
            <a:ext cx="4549775" cy="2538095"/>
          </a:xfrm>
          <a:prstGeom prst="rect">
            <a:avLst/>
          </a:prstGeom>
          <a:noFill/>
          <a:ln w="9525">
            <a:noFill/>
          </a:ln>
        </p:spPr>
        <p:txBody>
          <a:bodyPr wrap="square">
            <a:spAutoFit/>
          </a:bodyPr>
          <a:p>
            <a:pPr indent="0" fontAlgn="auto">
              <a:lnSpc>
                <a:spcPct val="100000"/>
              </a:lnSpc>
            </a:pPr>
            <a:r>
              <a:rPr lang="zh-CN" altLang="en-US" sz="2400" b="1">
                <a:latin typeface="Verdana" panose="020B0604030504040204" charset="0"/>
                <a:cs typeface="Verdana" panose="020B0604030504040204" charset="0"/>
                <a:sym typeface="+mn-ea"/>
              </a:rPr>
              <a:t>魏成水</a:t>
            </a:r>
            <a:endParaRPr lang="zh-CN" altLang="en-US" sz="1000" b="1">
              <a:latin typeface="Verdana" panose="020B0604030504040204" charset="0"/>
              <a:cs typeface="Verdana" panose="020B0604030504040204" charset="0"/>
              <a:sym typeface="+mn-ea"/>
            </a:endParaRPr>
          </a:p>
          <a:p>
            <a:pPr indent="0" fontAlgn="auto">
              <a:lnSpc>
                <a:spcPct val="100000"/>
              </a:lnSpc>
            </a:pPr>
            <a:r>
              <a:rPr lang="zh-CN" altLang="en-US" sz="900" b="1">
                <a:latin typeface="Verdana" panose="020B0604030504040204" charset="0"/>
                <a:cs typeface="Verdana" panose="020B0604030504040204" charset="0"/>
                <a:sym typeface="+mn-ea"/>
              </a:rPr>
              <a:t> </a:t>
            </a:r>
            <a:endParaRPr lang="zh-CN" altLang="en-US" sz="700" b="1">
              <a:latin typeface="Verdana" panose="020B0604030504040204" charset="0"/>
              <a:cs typeface="Verdana" panose="020B0604030504040204" charset="0"/>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创始人/首席执行官</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algn="l" fontAlgn="auto">
              <a:lnSpc>
                <a:spcPct val="100000"/>
              </a:lnSpc>
              <a:buClrTx/>
              <a:buSzTx/>
              <a:buFontTx/>
            </a:pPr>
            <a:r>
              <a:rPr lang="zh-CN" altLang="en-US" b="1">
                <a:latin typeface="Verdana" panose="020B0604030504040204" charset="0"/>
                <a:cs typeface="Verdana" panose="020B0604030504040204" charset="0"/>
                <a:sym typeface="+mn-ea"/>
              </a:rPr>
              <a:t> </a:t>
            </a:r>
            <a:endParaRPr lang="zh-CN" altLang="en-US" sz="700" b="1">
              <a:latin typeface="Verdana" panose="020B0604030504040204" charset="0"/>
              <a:cs typeface="Verdana" panose="020B0604030504040204" charset="0"/>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魏氏教育中心</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苏州魏氏医疗科技有限公司</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r>
              <a:rPr lang="en-US" altLang="zh-CN">
                <a:latin typeface="Verdana" panose="020B0604030504040204" charset="0"/>
                <a:cs typeface="Verdana" panose="020B0604030504040204" charset="0"/>
                <a:sym typeface="+mn-ea"/>
              </a:rPr>
              <a:t>Email: </a:t>
            </a:r>
            <a:r>
              <a:rPr lang="en-US" altLang="zh-CN">
                <a:latin typeface="Verdana" panose="020B0604030504040204" charset="0"/>
                <a:cs typeface="Verdana" panose="020B0604030504040204" charset="0"/>
                <a:sym typeface="+mn-ea"/>
                <a:hlinkClick r:id="rId1"/>
              </a:rPr>
              <a:t>edwinngoi@NHChealth.cn</a:t>
            </a:r>
            <a:r>
              <a:rPr lang="en-US" altLang="zh-CN">
                <a:latin typeface="Verdana" panose="020B0604030504040204" charset="0"/>
                <a:cs typeface="Verdana" panose="020B0604030504040204" charset="0"/>
                <a:sym typeface="+mn-ea"/>
              </a:rPr>
              <a:t> </a:t>
            </a:r>
            <a:endParaRPr lang="en-US" altLang="zh-CN">
              <a:latin typeface="Verdana" panose="020B0604030504040204" charset="0"/>
              <a:cs typeface="Verdana" panose="020B0604030504040204" charset="0"/>
              <a:sym typeface="+mn-ea"/>
            </a:endParaRPr>
          </a:p>
          <a:p>
            <a:pPr indent="0" fontAlgn="auto">
              <a:lnSpc>
                <a:spcPct val="100000"/>
              </a:lnSpc>
            </a:pPr>
            <a:r>
              <a:rPr lang="en-US" altLang="zh-CN">
                <a:latin typeface="Verdana" panose="020B0604030504040204" charset="0"/>
                <a:cs typeface="Verdana" panose="020B0604030504040204" charset="0"/>
                <a:sym typeface="+mn-ea"/>
              </a:rPr>
              <a:t>Website</a:t>
            </a:r>
            <a:r>
              <a:rPr lang="zh-CN" altLang="en-US">
                <a:latin typeface="Verdana" panose="020B0604030504040204" charset="0"/>
                <a:ea typeface="宋体" panose="02010600030101010101" pitchFamily="2" charset="-122"/>
                <a:cs typeface="Verdana" panose="020B0604030504040204" charset="0"/>
                <a:sym typeface="+mn-ea"/>
              </a:rPr>
              <a:t>：</a:t>
            </a:r>
            <a:r>
              <a:rPr lang="en-US" altLang="zh-CN">
                <a:latin typeface="Verdana" panose="020B0604030504040204" charset="0"/>
                <a:ea typeface="宋体" panose="02010600030101010101" pitchFamily="2" charset="-122"/>
                <a:cs typeface="Verdana" panose="020B0604030504040204" charset="0"/>
                <a:sym typeface="+mn-ea"/>
              </a:rPr>
              <a:t>www.nhceducation.cn</a:t>
            </a:r>
            <a:endParaRPr lang="en-US" altLang="zh-CN">
              <a:latin typeface="Verdana" panose="020B0604030504040204" charset="0"/>
              <a:ea typeface="宋体" panose="02010600030101010101" pitchFamily="2" charset="-122"/>
              <a:cs typeface="Verdana" panose="020B0604030504040204" charset="0"/>
              <a:sym typeface="+mn-ea"/>
            </a:endParaRPr>
          </a:p>
        </p:txBody>
      </p:sp>
      <p:pic>
        <p:nvPicPr>
          <p:cNvPr id="5" name="图片 4"/>
          <p:cNvPicPr>
            <a:picLocks noChangeAspect="1"/>
          </p:cNvPicPr>
          <p:nvPr/>
        </p:nvPicPr>
        <p:blipFill>
          <a:blip r:embed="rId2"/>
          <a:srcRect l="747" t="21458" r="1281" b="14074"/>
          <a:stretch>
            <a:fillRect/>
          </a:stretch>
        </p:blipFill>
        <p:spPr>
          <a:xfrm>
            <a:off x="1311275" y="3874770"/>
            <a:ext cx="9740900" cy="2896870"/>
          </a:xfrm>
          <a:prstGeom prst="rect">
            <a:avLst/>
          </a:prstGeom>
        </p:spPr>
      </p:pic>
      <p:sp>
        <p:nvSpPr>
          <p:cNvPr id="7" name="文本框 6"/>
          <p:cNvSpPr txBox="1"/>
          <p:nvPr/>
        </p:nvSpPr>
        <p:spPr>
          <a:xfrm>
            <a:off x="6123305" y="1780540"/>
            <a:ext cx="4321810" cy="2306955"/>
          </a:xfrm>
          <a:prstGeom prst="rect">
            <a:avLst/>
          </a:prstGeom>
          <a:noFill/>
        </p:spPr>
        <p:txBody>
          <a:bodyPr wrap="square" rtlCol="0" anchor="t">
            <a:spAutoFit/>
          </a:bodyPr>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地址：苏州市吴江区水秀街500号稻谷国际中心17</a:t>
            </a:r>
            <a:r>
              <a:rPr lang="en-US" altLang="zh-CN">
                <a:latin typeface="Arial" panose="020B0604020202020204" pitchFamily="34" charset="0"/>
                <a:ea typeface="宋体" panose="02010600030101010101" pitchFamily="2" charset="-122"/>
                <a:cs typeface="宋体" panose="02010600030101010101" pitchFamily="2" charset="-122"/>
                <a:sym typeface="+mn-ea"/>
              </a:rPr>
              <a:t>04</a:t>
            </a:r>
            <a:r>
              <a:rPr lang="zh-CN" altLang="en-US">
                <a:latin typeface="Arial" panose="020B0604020202020204" pitchFamily="34" charset="0"/>
                <a:ea typeface="宋体" panose="02010600030101010101" pitchFamily="2" charset="-122"/>
                <a:cs typeface="宋体" panose="02010600030101010101" pitchFamily="2" charset="-122"/>
                <a:sym typeface="+mn-ea"/>
              </a:rPr>
              <a:t>单元</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a:lnSpc>
                <a:spcPct val="2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邮编： 215200</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a:lnSpc>
                <a:spcPct val="200000"/>
              </a:lnSpc>
            </a:pPr>
            <a:r>
              <a:rPr lang="en-US" altLang="zh-CN"/>
              <a:t>Tel</a:t>
            </a:r>
            <a:r>
              <a:rPr lang="zh-CN" altLang="en-US">
                <a:ea typeface="宋体" panose="02010600030101010101" pitchFamily="2" charset="-122"/>
              </a:rPr>
              <a:t>：</a:t>
            </a:r>
            <a:r>
              <a:rPr lang="en-US" altLang="zh-CN">
                <a:ea typeface="宋体" panose="02010600030101010101" pitchFamily="2" charset="-122"/>
              </a:rPr>
              <a:t>0512-63168716</a:t>
            </a:r>
            <a:endParaRPr lang="en-US" altLang="zh-CN">
              <a:ea typeface="宋体" panose="02010600030101010101" pitchFamily="2" charset="-122"/>
            </a:endParaRPr>
          </a:p>
          <a:p>
            <a:pPr indent="0" fontAlgn="auto">
              <a:lnSpc>
                <a:spcPct val="100000"/>
              </a:lnSpc>
            </a:pPr>
            <a:r>
              <a:rPr lang="en-US" altLang="zh-CN">
                <a:ea typeface="宋体" panose="02010600030101010101" pitchFamily="2" charset="-122"/>
              </a:rPr>
              <a:t>     </a:t>
            </a:r>
            <a:r>
              <a:rPr lang="zh-CN" altLang="en-US">
                <a:ea typeface="宋体" panose="02010600030101010101" pitchFamily="2" charset="-122"/>
              </a:rPr>
              <a:t>　</a:t>
            </a:r>
            <a:r>
              <a:rPr lang="en-US" altLang="zh-CN">
                <a:ea typeface="宋体" panose="02010600030101010101" pitchFamily="2" charset="-122"/>
              </a:rPr>
              <a:t>0512-63168711</a:t>
            </a:r>
            <a:endParaRPr lang="en-US" altLang="zh-CN">
              <a:ea typeface="宋体" panose="02010600030101010101" pitchFamily="2" charset="-122"/>
            </a:endParaRPr>
          </a:p>
          <a:p>
            <a:pPr indent="0" fontAlgn="auto">
              <a:lnSpc>
                <a:spcPct val="100000"/>
              </a:lnSpc>
            </a:pPr>
            <a:r>
              <a:rPr lang="en-US" altLang="zh-CN">
                <a:ea typeface="宋体" panose="02010600030101010101" pitchFamily="2" charset="-122"/>
              </a:rPr>
              <a:t>      </a:t>
            </a:r>
            <a:endParaRPr lang="en-US" altLang="zh-CN">
              <a:ea typeface="宋体" panose="02010600030101010101" pitchFamily="2" charset="-122"/>
            </a:endParaRPr>
          </a:p>
        </p:txBody>
      </p:sp>
      <p:sp>
        <p:nvSpPr>
          <p:cNvPr id="2" name="文本框 1"/>
          <p:cNvSpPr txBox="1"/>
          <p:nvPr/>
        </p:nvSpPr>
        <p:spPr>
          <a:xfrm>
            <a:off x="2316480" y="494030"/>
            <a:ext cx="2540000" cy="737235"/>
          </a:xfrm>
          <a:prstGeom prst="rect">
            <a:avLst/>
          </a:prstGeom>
          <a:noFill/>
        </p:spPr>
        <p:txBody>
          <a:bodyPr wrap="squar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联系方式</a:t>
            </a:r>
            <a:endParaRPr lang="zh-CN" altLang="en-US" sz="2400" b="1" dirty="0">
              <a:latin typeface="微软雅黑" panose="020B0503020204020204" pitchFamily="34" charset="-122"/>
              <a:ea typeface="微软雅黑" panose="020B0503020204020204" pitchFamily="34" charset="-122"/>
              <a:sym typeface="+mn-ea"/>
            </a:endParaRPr>
          </a:p>
          <a:p>
            <a:pPr algn="l">
              <a:buClrTx/>
              <a:buSzTx/>
              <a:buFontTx/>
            </a:pPr>
            <a:endParaRPr lang="zh-CN" altLang="en-US" sz="2400" b="1" dirty="0">
              <a:latin typeface="微软雅黑" panose="020B0503020204020204" pitchFamily="34" charset="-122"/>
              <a:ea typeface="微软雅黑" panose="020B0503020204020204" pitchFamily="34" charset="-122"/>
            </a:endParaRPr>
          </a:p>
        </p:txBody>
      </p:sp>
      <p:sp>
        <p:nvSpPr>
          <p:cNvPr id="4" name="灯片编号占位符 1"/>
          <p:cNvSpPr>
            <a:spLocks noGrp="1"/>
          </p:cNvSpPr>
          <p:nvPr/>
        </p:nvSpPr>
        <p:spPr>
          <a:xfrm>
            <a:off x="9260205"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15" name="灯片编号占位符 1"/>
          <p:cNvSpPr>
            <a:spLocks noGrp="1"/>
          </p:cNvSpPr>
          <p:nvPr/>
        </p:nvSpPr>
        <p:spPr>
          <a:xfrm>
            <a:off x="10176510" y="6492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09880" y="1550035"/>
          <a:ext cx="11572875" cy="1592580"/>
        </p:xfrm>
        <a:graphic>
          <a:graphicData uri="http://schemas.openxmlformats.org/drawingml/2006/table">
            <a:tbl>
              <a:tblPr bandRow="1">
                <a:tableStyleId>{2D5ABB26-0587-4C30-8999-92F81FD0307C}</a:tableStyleId>
              </a:tblPr>
              <a:tblGrid>
                <a:gridCol w="1681480"/>
                <a:gridCol w="9891395"/>
              </a:tblGrid>
              <a:tr h="1132205">
                <a:tc>
                  <a:txBody>
                    <a:bodyPr/>
                    <a:lstStyle/>
                    <a:p>
                      <a:pPr algn="ctr">
                        <a:buNone/>
                      </a:pPr>
                      <a:r>
                        <a:rPr lang="zh-CN" altLang="en-US" sz="1800" b="1" dirty="0">
                          <a:latin typeface="宋体" panose="02010600030101010101" pitchFamily="2" charset="-122"/>
                          <a:ea typeface="宋体" panose="02010600030101010101" pitchFamily="2" charset="-122"/>
                        </a:rPr>
                        <a:t>市场背景</a:t>
                      </a: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lvl="1" indent="-285750">
                        <a:lnSpc>
                          <a:spcPct val="130000"/>
                        </a:lnSpc>
                        <a:spcAft>
                          <a:spcPts val="600"/>
                        </a:spcAft>
                        <a:buFont typeface="Arial" panose="020B0604020202020204" pitchFamily="34" charset="0"/>
                        <a:buChar char="•"/>
                      </a:pPr>
                      <a:r>
                        <a:rPr lang="zh-CN" altLang="en-US" sz="1800" baseline="0" dirty="0" smtClean="0">
                          <a:latin typeface="宋体" panose="02010600030101010101" pitchFamily="2" charset="-122"/>
                          <a:ea typeface="宋体" panose="02010600030101010101" pitchFamily="2" charset="-122"/>
                          <a:sym typeface="+mn-ea"/>
                        </a:rPr>
                        <a:t>随着中国教育的不断改进，社会文化的进步，对教育的需求日益增长。在此背景之下，深入了解我国人民对教育的需求，根据芬兰、美国、新加坡等教育项目，来匹配霍本土化东道国的项目，让中国人民接受与享用。</a:t>
                      </a:r>
                      <a:endParaRPr lang="zh-CN" altLang="en-US" sz="1800" baseline="0" dirty="0" smtClean="0">
                        <a:latin typeface="宋体" panose="02010600030101010101" pitchFamily="2" charset="-122"/>
                        <a:ea typeface="宋体" panose="02010600030101010101" pitchFamily="2" charset="-122"/>
                        <a:sym typeface="+mn-ea"/>
                      </a:endParaRPr>
                    </a:p>
                    <a:p>
                      <a:pPr lvl="1" indent="0">
                        <a:lnSpc>
                          <a:spcPct val="130000"/>
                        </a:lnSpc>
                        <a:spcAft>
                          <a:spcPts val="600"/>
                        </a:spcAft>
                        <a:buFont typeface="Arial" panose="020B0604020202020204" pitchFamily="34" charset="0"/>
                        <a:buNone/>
                      </a:pPr>
                      <a:endParaRPr lang="zh-CN" altLang="en-US" sz="1800" baseline="0" dirty="0" smtClean="0">
                        <a:latin typeface="宋体" panose="02010600030101010101" pitchFamily="2" charset="-122"/>
                        <a:ea typeface="宋体" panose="02010600030101010101" pitchFamily="2" charset="-122"/>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3" name="文本框 2"/>
          <p:cNvSpPr txBox="1"/>
          <p:nvPr/>
        </p:nvSpPr>
        <p:spPr>
          <a:xfrm>
            <a:off x="2265045" y="488950"/>
            <a:ext cx="792480" cy="460375"/>
          </a:xfrm>
          <a:prstGeom prst="rect">
            <a:avLst/>
          </a:prstGeom>
          <a:noFill/>
        </p:spPr>
        <p:txBody>
          <a:bodyPr wrap="none" rtlCol="0" anchor="t">
            <a:spAutoFit/>
          </a:bodyPr>
          <a:lstStyle/>
          <a:p>
            <a:pPr algn="l">
              <a:buClrTx/>
              <a:buSzTx/>
              <a:buFontTx/>
            </a:pPr>
            <a:r>
              <a:rPr lang="zh-CN" altLang="en-US" sz="2400" b="1" dirty="0">
                <a:latin typeface="微软雅黑" panose="020B0503020204020204" pitchFamily="34" charset="-122"/>
                <a:ea typeface="微软雅黑" panose="020B0503020204020204" pitchFamily="34" charset="-122"/>
                <a:sym typeface="+mn-ea"/>
              </a:rPr>
              <a:t>总结</a:t>
            </a:r>
            <a:endParaRPr lang="zh-CN" altLang="en-US" sz="24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309245" y="6452830"/>
            <a:ext cx="2959465" cy="215444"/>
          </a:xfrm>
          <a:prstGeom prst="rect">
            <a:avLst/>
          </a:prstGeom>
          <a:noFill/>
        </p:spPr>
        <p:txBody>
          <a:bodyPr wrap="none" rtlCol="0">
            <a:spAutoFit/>
          </a:bodyPr>
          <a:lstStyle/>
          <a:p>
            <a:r>
              <a:rPr lang="en-SG" sz="800" dirty="0" smtClean="0"/>
              <a:t>1. Based on CAGR of 16% extrapolated  based on 2018 growth rate</a:t>
            </a:r>
            <a:endParaRPr lang="en-SG" sz="800" dirty="0"/>
          </a:p>
        </p:txBody>
      </p:sp>
      <p:sp>
        <p:nvSpPr>
          <p:cNvPr id="5" name="Rectangle 4"/>
          <p:cNvSpPr/>
          <p:nvPr/>
        </p:nvSpPr>
        <p:spPr>
          <a:xfrm>
            <a:off x="2279650" y="1550035"/>
            <a:ext cx="288290" cy="1592580"/>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Rectangle 7"/>
          <p:cNvSpPr/>
          <p:nvPr/>
        </p:nvSpPr>
        <p:spPr>
          <a:xfrm>
            <a:off x="2407210" y="173253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6" name="Table 5"/>
          <p:cNvGraphicFramePr>
            <a:graphicFrameLocks noGrp="1"/>
          </p:cNvGraphicFramePr>
          <p:nvPr/>
        </p:nvGraphicFramePr>
        <p:xfrm>
          <a:off x="309880" y="3703320"/>
          <a:ext cx="11573510" cy="3148330"/>
        </p:xfrm>
        <a:graphic>
          <a:graphicData uri="http://schemas.openxmlformats.org/drawingml/2006/table">
            <a:tbl>
              <a:tblPr bandRow="1">
                <a:tableStyleId>{2D5ABB26-0587-4C30-8999-92F81FD0307C}</a:tableStyleId>
              </a:tblPr>
              <a:tblGrid>
                <a:gridCol w="1681480"/>
                <a:gridCol w="9892030"/>
              </a:tblGrid>
              <a:tr h="3148330">
                <a:tc>
                  <a:txBody>
                    <a:bodyPr/>
                    <a:lstStyle/>
                    <a:p>
                      <a:pPr algn="ctr">
                        <a:buNone/>
                      </a:pPr>
                      <a:r>
                        <a:rPr lang="zh-CN" altLang="en-US" sz="1800" b="1" dirty="0">
                          <a:latin typeface="宋体" panose="02010600030101010101" pitchFamily="2" charset="-122"/>
                          <a:ea typeface="宋体" panose="02010600030101010101" pitchFamily="2" charset="-122"/>
                        </a:rPr>
                        <a:t>关于我们</a:t>
                      </a: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baseline="0" dirty="0">
                          <a:latin typeface="宋体" panose="02010600030101010101" pitchFamily="2" charset="-122"/>
                          <a:ea typeface="宋体" panose="02010600030101010101" pitchFamily="2" charset="-122"/>
                          <a:sym typeface="+mn-ea"/>
                        </a:rPr>
                        <a:t>我们驻足于国际视野，力争做一座连接国际上优秀教育资源与中国国内需求的桥梁，造福于中华民族的青少年。</a:t>
                      </a:r>
                      <a:endParaRPr lang="zh-CN" altLang="en-US" sz="1800" b="0" baseline="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dirty="0">
                          <a:latin typeface="宋体" panose="02010600030101010101" pitchFamily="2" charset="-122"/>
                          <a:ea typeface="宋体" panose="02010600030101010101" pitchFamily="2" charset="-122"/>
                          <a:sym typeface="+mn-ea"/>
                        </a:rPr>
                        <a:t>魏氏教育中心与美国、芬兰知名大学合作，开展2+2本科，EMBA与EDP课程。</a:t>
                      </a:r>
                      <a:endParaRPr lang="zh-CN" altLang="en-US" sz="1800" b="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dirty="0">
                          <a:latin typeface="宋体" panose="02010600030101010101" pitchFamily="2" charset="-122"/>
                          <a:ea typeface="宋体" panose="02010600030101010101" pitchFamily="2" charset="-122"/>
                          <a:sym typeface="+mn-ea"/>
                        </a:rPr>
                        <a:t>这些大学是世界领先的研究和教学机构，导师均从全球著名商学院选择聘请。我们诚邀中国企业去美国、芬兰考察当地先进的管理体系，深入研讨各大公司的高效管理模式，学习他们先进成熟的管理理念，提升中国企业的整体业务水平与管理水平。</a:t>
                      </a:r>
                      <a:endParaRPr lang="zh-CN" altLang="en-US" sz="1800" b="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800" b="0" dirty="0">
                        <a:latin typeface="宋体" panose="02010600030101010101" pitchFamily="2" charset="-122"/>
                        <a:ea typeface="宋体" panose="02010600030101010101" pitchFamily="2" charset="-122"/>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11" name="Rectangle 10"/>
          <p:cNvSpPr/>
          <p:nvPr/>
        </p:nvSpPr>
        <p:spPr>
          <a:xfrm>
            <a:off x="2268220" y="3703320"/>
            <a:ext cx="311150" cy="3148330"/>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Rectangle 12"/>
          <p:cNvSpPr/>
          <p:nvPr/>
        </p:nvSpPr>
        <p:spPr>
          <a:xfrm>
            <a:off x="2407513" y="472027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Rectangle 13"/>
          <p:cNvSpPr/>
          <p:nvPr/>
        </p:nvSpPr>
        <p:spPr>
          <a:xfrm>
            <a:off x="2407362" y="386226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Rectangle 12"/>
          <p:cNvSpPr/>
          <p:nvPr/>
        </p:nvSpPr>
        <p:spPr>
          <a:xfrm>
            <a:off x="2407513" y="5150804"/>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8"/>
          <p:cNvSpPr txBox="1"/>
          <p:nvPr/>
        </p:nvSpPr>
        <p:spPr>
          <a:xfrm>
            <a:off x="2646045" y="3039745"/>
            <a:ext cx="9197975" cy="922020"/>
          </a:xfrm>
          <a:prstGeom prst="rect">
            <a:avLst/>
          </a:prstGeom>
          <a:noFill/>
        </p:spPr>
        <p:txBody>
          <a:bodyPr wrap="square" rtlCol="0">
            <a:spAutoFit/>
          </a:bodyPr>
          <a:p>
            <a:r>
              <a:rPr lang="zh-CN" altLang="en-US" dirty="0" smtClean="0">
                <a:latin typeface="宋体" panose="02010600030101010101" pitchFamily="2" charset="-122"/>
                <a:ea typeface="宋体" panose="02010600030101010101" pitchFamily="2" charset="-122"/>
                <a:sym typeface="+mn-ea"/>
              </a:rPr>
              <a:t>魏氏教育中心旨在将芬兰等国的教育项目引入中国大陆内地，并且本土化以适应中国人民的需求，魏氏教育中心力争充分在其中扮演一个积极的角色。</a:t>
            </a:r>
            <a:endParaRPr lang="zh-CN" altLang="zh-CN" b="1" dirty="0" smtClean="0">
              <a:solidFill>
                <a:schemeClr val="tx1"/>
              </a:solidFill>
              <a:latin typeface="宋体" panose="02010600030101010101" pitchFamily="2" charset="-122"/>
              <a:ea typeface="宋体" panose="02010600030101010101" pitchFamily="2" charset="-122"/>
              <a:cs typeface="华文隶书" panose="02010800040101010101" charset="-122"/>
              <a:sym typeface="+mn-ea"/>
            </a:endParaRPr>
          </a:p>
          <a:p>
            <a:endParaRPr lang="en-US" altLang="zh-CN" dirty="0" smtClean="0">
              <a:latin typeface="宋体" panose="02010600030101010101" pitchFamily="2" charset="-122"/>
              <a:ea typeface="宋体" panose="02010600030101010101" pitchFamily="2" charset="-122"/>
            </a:endParaRPr>
          </a:p>
        </p:txBody>
      </p:sp>
      <p:sp>
        <p:nvSpPr>
          <p:cNvPr id="16" name="文本框 15"/>
          <p:cNvSpPr txBox="1"/>
          <p:nvPr/>
        </p:nvSpPr>
        <p:spPr>
          <a:xfrm>
            <a:off x="309880" y="3242310"/>
            <a:ext cx="1664335" cy="368300"/>
          </a:xfrm>
          <a:prstGeom prst="rect">
            <a:avLst/>
          </a:prstGeom>
          <a:solidFill>
            <a:schemeClr val="bg2">
              <a:lumMod val="90000"/>
            </a:schemeClr>
          </a:solidFill>
        </p:spPr>
        <p:txBody>
          <a:bodyPr wrap="square" rtlCol="0">
            <a:spAutoFit/>
          </a:bodyPr>
          <a:p>
            <a:r>
              <a:rPr lang="zh-CN" altLang="en-US" b="1" dirty="0">
                <a:latin typeface="宋体" panose="02010600030101010101" pitchFamily="2" charset="-122"/>
                <a:ea typeface="宋体" panose="02010600030101010101" pitchFamily="2" charset="-122"/>
              </a:rPr>
              <a:t>我们的使命</a:t>
            </a:r>
            <a:endParaRPr lang="zh-CN" altLang="en-US" b="1" dirty="0">
              <a:latin typeface="宋体" panose="02010600030101010101" pitchFamily="2" charset="-122"/>
              <a:ea typeface="宋体" panose="02010600030101010101" pitchFamily="2" charset="-122"/>
            </a:endParaRPr>
          </a:p>
        </p:txBody>
      </p:sp>
      <p:sp>
        <p:nvSpPr>
          <p:cNvPr id="17" name="Rectangle 4"/>
          <p:cNvSpPr/>
          <p:nvPr/>
        </p:nvSpPr>
        <p:spPr>
          <a:xfrm>
            <a:off x="2279015" y="3157855"/>
            <a:ext cx="288290" cy="459740"/>
          </a:xfrm>
          <a:prstGeom prst="rect">
            <a:avLst/>
          </a:prstGeom>
          <a:solidFill>
            <a:schemeClr val="bg1">
              <a:lumMod val="7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Rectangle 9"/>
          <p:cNvSpPr/>
          <p:nvPr/>
        </p:nvSpPr>
        <p:spPr>
          <a:xfrm>
            <a:off x="2407210" y="3246359"/>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ao Valley photo-innobooth"/>
          <p:cNvPicPr>
            <a:picLocks noChangeAspect="1"/>
          </p:cNvPicPr>
          <p:nvPr/>
        </p:nvPicPr>
        <p:blipFill>
          <a:blip r:embed="rId1"/>
          <a:stretch>
            <a:fillRect/>
          </a:stretch>
        </p:blipFill>
        <p:spPr>
          <a:xfrm>
            <a:off x="623570" y="3764915"/>
            <a:ext cx="3464560" cy="2414270"/>
          </a:xfrm>
          <a:prstGeom prst="rect">
            <a:avLst/>
          </a:prstGeom>
        </p:spPr>
      </p:pic>
      <p:sp>
        <p:nvSpPr>
          <p:cNvPr id="2" name="文本框 1"/>
          <p:cNvSpPr txBox="1"/>
          <p:nvPr/>
        </p:nvSpPr>
        <p:spPr>
          <a:xfrm>
            <a:off x="2077720" y="427355"/>
            <a:ext cx="3230880" cy="460375"/>
          </a:xfrm>
          <a:prstGeom prst="rect">
            <a:avLst/>
          </a:prstGeom>
          <a:noFill/>
        </p:spPr>
        <p:txBody>
          <a:bodyPr wrap="none" rtlCol="0" anchor="t">
            <a:spAutoFit/>
          </a:bodyPr>
          <a:lstStyle/>
          <a:p>
            <a:pPr algn="l">
              <a:buClrTx/>
              <a:buSzTx/>
              <a:buFontTx/>
            </a:pPr>
            <a:r>
              <a:rPr lang="zh-CN" altLang="en-US" sz="2400" b="1" dirty="0">
                <a:latin typeface="微软雅黑" panose="020B0503020204020204" pitchFamily="34" charset="-122"/>
                <a:ea typeface="微软雅黑" panose="020B0503020204020204" pitchFamily="34" charset="-122"/>
                <a:sym typeface="+mn-ea"/>
              </a:rPr>
              <a:t>魏氏教育中心：里程碑</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23392" y="3013710"/>
            <a:ext cx="3456384" cy="645160"/>
          </a:xfrm>
          <a:prstGeom prst="rect">
            <a:avLst/>
          </a:prstGeom>
          <a:noFill/>
        </p:spPr>
        <p:txBody>
          <a:bodyPr wrap="square" rtlCol="0" anchor="t">
            <a:spAutoFit/>
          </a:bodyPr>
          <a:lstStyle/>
          <a:p>
            <a:pPr>
              <a:defRPr/>
            </a:pPr>
            <a:r>
              <a:rPr lang="zh-CN" altLang="en-US" dirty="0" smtClean="0">
                <a:latin typeface="宋体" panose="02010600030101010101" pitchFamily="2" charset="-122"/>
                <a:ea typeface="宋体" panose="02010600030101010101" pitchFamily="2" charset="-122"/>
                <a:sym typeface="+mn-ea"/>
              </a:rPr>
              <a:t>与芬兰顶尖科技技术和管理人才达成战略合作关系</a:t>
            </a:r>
            <a:endParaRPr lang="zh-CN" altLang="en-US" dirty="0" smtClean="0">
              <a:latin typeface="宋体" panose="02010600030101010101" pitchFamily="2" charset="-122"/>
              <a:ea typeface="宋体" panose="02010600030101010101" pitchFamily="2" charset="-122"/>
              <a:sym typeface="+mn-ea"/>
            </a:endParaRPr>
          </a:p>
        </p:txBody>
      </p:sp>
      <p:sp>
        <p:nvSpPr>
          <p:cNvPr id="4" name="文本框 3"/>
          <p:cNvSpPr txBox="1"/>
          <p:nvPr/>
        </p:nvSpPr>
        <p:spPr>
          <a:xfrm>
            <a:off x="602615" y="6179185"/>
            <a:ext cx="3477260" cy="460375"/>
          </a:xfrm>
          <a:prstGeom prst="rect">
            <a:avLst/>
          </a:prstGeom>
          <a:noFill/>
        </p:spPr>
        <p:txBody>
          <a:bodyPr wrap="square" rtlCol="0" anchor="t">
            <a:spAutoFit/>
          </a:bodyPr>
          <a:lstStyle/>
          <a:p>
            <a:pPr algn="ctr" eaLnBrk="0" hangingPunct="0">
              <a:buClr>
                <a:srgbClr val="D7181F"/>
              </a:buClr>
            </a:pPr>
            <a:r>
              <a:rPr lang="zh-CN" altLang="en-US" sz="1200" dirty="0" smtClean="0">
                <a:sym typeface="+mn-ea"/>
              </a:rPr>
              <a:t>魏氏教育中心创始人与芬兰合作伙伴在办公楼</a:t>
            </a:r>
            <a:r>
              <a:rPr lang="zh-CN" altLang="en-US" sz="1200" dirty="0" smtClean="0">
                <a:sym typeface="+mn-ea"/>
              </a:rPr>
              <a:t>前合影留念</a:t>
            </a:r>
            <a:endParaRPr lang="zh-CN" altLang="en-US" sz="1200" dirty="0" smtClean="0">
              <a:solidFill>
                <a:prstClr val="black"/>
              </a:solidFill>
              <a:latin typeface="微软雅黑" panose="020B0503020204020204" pitchFamily="34" charset="-122"/>
              <a:ea typeface="微软雅黑" panose="020B0503020204020204" pitchFamily="34" charset="-122"/>
              <a:sym typeface="+mn-ea"/>
            </a:endParaRPr>
          </a:p>
        </p:txBody>
      </p:sp>
      <p:sp>
        <p:nvSpPr>
          <p:cNvPr id="6" name="Right Arrow 5"/>
          <p:cNvSpPr/>
          <p:nvPr/>
        </p:nvSpPr>
        <p:spPr>
          <a:xfrm>
            <a:off x="623392" y="1689927"/>
            <a:ext cx="11017224" cy="540000"/>
          </a:xfrm>
          <a:prstGeom prst="rightArrow">
            <a:avLst/>
          </a:prstGeom>
          <a:solidFill>
            <a:schemeClr val="bg1"/>
          </a:solidFill>
          <a:ln w="9525">
            <a:solidFill>
              <a:schemeClr val="bg1">
                <a:lumMod val="85000"/>
              </a:schemeClr>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Oval 7"/>
          <p:cNvSpPr/>
          <p:nvPr/>
        </p:nvSpPr>
        <p:spPr>
          <a:xfrm>
            <a:off x="1055440"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9"/>
          <p:cNvSpPr txBox="1"/>
          <p:nvPr/>
        </p:nvSpPr>
        <p:spPr>
          <a:xfrm>
            <a:off x="870179" y="1454602"/>
            <a:ext cx="640080" cy="368300"/>
          </a:xfrm>
          <a:prstGeom prst="rect">
            <a:avLst/>
          </a:prstGeom>
          <a:noFill/>
        </p:spPr>
        <p:txBody>
          <a:bodyPr wrap="none" rtlCol="0">
            <a:spAutoFit/>
          </a:bodyPr>
          <a:lstStyle/>
          <a:p>
            <a:r>
              <a:rPr lang="zh-CN" altLang="en-SG" dirty="0" smtClean="0">
                <a:latin typeface="宋体" panose="02010600030101010101" pitchFamily="2" charset="-122"/>
                <a:ea typeface="宋体" panose="02010600030101010101" pitchFamily="2" charset="-122"/>
              </a:rPr>
              <a:t>如今</a:t>
            </a:r>
            <a:endParaRPr lang="zh-CN" altLang="en-SG" dirty="0" smtClean="0">
              <a:latin typeface="宋体" panose="02010600030101010101" pitchFamily="2" charset="-122"/>
              <a:ea typeface="宋体" panose="02010600030101010101" pitchFamily="2" charset="-122"/>
            </a:endParaRPr>
          </a:p>
        </p:txBody>
      </p:sp>
      <p:cxnSp>
        <p:nvCxnSpPr>
          <p:cNvPr id="12" name="Straight Connector 11"/>
          <p:cNvCxnSpPr>
            <a:stCxn id="8" idx="4"/>
          </p:cNvCxnSpPr>
          <p:nvPr/>
        </p:nvCxnSpPr>
        <p:spPr>
          <a:xfrm flipH="1">
            <a:off x="1235439"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4350472" y="3013710"/>
            <a:ext cx="3564396" cy="2584450"/>
          </a:xfrm>
          <a:prstGeom prst="rect">
            <a:avLst/>
          </a:prstGeom>
          <a:noFill/>
        </p:spPr>
        <p:txBody>
          <a:bodyPr wrap="square" rtlCol="0" anchor="t">
            <a:spAutoFit/>
          </a:bodyPr>
          <a:lstStyle/>
          <a:p>
            <a:pPr eaLnBrk="0" hangingPunct="0">
              <a:buClr>
                <a:srgbClr val="D7181F"/>
              </a:buCl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在苏州组建教育中心，提供以下产品与服务：</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eaLnBrk="0" hangingPunct="0">
              <a:buClr>
                <a:srgbClr val="D7181F"/>
              </a:buCl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芬兰的科技技术和管理人才为中国青少年提供培训</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体育管理方向</a:t>
            </a:r>
            <a:r>
              <a:rPr lang="en-US" altLang="zh-CN" dirty="0" smtClean="0">
                <a:latin typeface="宋体" panose="02010600030101010101" pitchFamily="2" charset="-122"/>
                <a:ea typeface="宋体" panose="02010600030101010101" pitchFamily="2" charset="-122"/>
                <a:cs typeface="宋体" panose="02010600030101010101" pitchFamily="2" charset="-122"/>
                <a:sym typeface="+mn-ea"/>
              </a:rPr>
              <a:t>EMBA</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学位，为中国培养体育赛事管理和经纪人才。</a:t>
            </a:r>
            <a:endParaRPr lang="en-US" altLang="zh-CN" dirty="0">
              <a:latin typeface="宋体" panose="02010600030101010101" pitchFamily="2" charset="-122"/>
              <a:ea typeface="宋体" panose="02010600030101010101" pitchFamily="2" charset="-122"/>
              <a:cs typeface="宋体" panose="02010600030101010101" pitchFamily="2" charset="-122"/>
            </a:endParaRPr>
          </a:p>
        </p:txBody>
      </p:sp>
      <p:sp>
        <p:nvSpPr>
          <p:cNvPr id="14" name="Oval 13"/>
          <p:cNvSpPr/>
          <p:nvPr/>
        </p:nvSpPr>
        <p:spPr>
          <a:xfrm>
            <a:off x="4871864"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14"/>
          <p:cNvSpPr txBox="1"/>
          <p:nvPr/>
        </p:nvSpPr>
        <p:spPr>
          <a:xfrm>
            <a:off x="4686603" y="1454602"/>
            <a:ext cx="1440180" cy="368300"/>
          </a:xfrm>
          <a:prstGeom prst="rect">
            <a:avLst/>
          </a:prstGeom>
          <a:noFill/>
        </p:spPr>
        <p:txBody>
          <a:bodyPr wrap="none" rtlCol="0">
            <a:spAutoFit/>
          </a:bodyPr>
          <a:lstStyle/>
          <a:p>
            <a:r>
              <a:rPr lang="en-SG" dirty="0" smtClean="0">
                <a:latin typeface="宋体" panose="02010600030101010101" pitchFamily="2" charset="-122"/>
                <a:ea typeface="宋体" panose="02010600030101010101" pitchFamily="2" charset="-122"/>
                <a:cs typeface="宋体" panose="02010600030101010101" pitchFamily="2" charset="-122"/>
              </a:rPr>
              <a:t>2020-202</a:t>
            </a:r>
            <a:r>
              <a:rPr lang="en-US" altLang="en-SG" dirty="0" smtClean="0">
                <a:latin typeface="宋体" panose="02010600030101010101" pitchFamily="2" charset="-122"/>
                <a:ea typeface="宋体" panose="02010600030101010101" pitchFamily="2" charset="-122"/>
                <a:cs typeface="宋体" panose="02010600030101010101" pitchFamily="2" charset="-122"/>
              </a:rPr>
              <a:t>1</a:t>
            </a:r>
            <a:r>
              <a:rPr lang="zh-CN" altLang="en-US" dirty="0" smtClean="0">
                <a:latin typeface="宋体" panose="02010600030101010101" pitchFamily="2" charset="-122"/>
                <a:ea typeface="宋体" panose="02010600030101010101" pitchFamily="2" charset="-122"/>
                <a:cs typeface="宋体" panose="02010600030101010101" pitchFamily="2" charset="-122"/>
              </a:rPr>
              <a:t>年</a:t>
            </a:r>
            <a:endParaRPr lang="zh-CN" altLang="en-US" dirty="0" smtClean="0">
              <a:latin typeface="宋体" panose="02010600030101010101" pitchFamily="2" charset="-122"/>
              <a:ea typeface="宋体" panose="02010600030101010101" pitchFamily="2" charset="-122"/>
              <a:cs typeface="宋体" panose="02010600030101010101" pitchFamily="2" charset="-122"/>
            </a:endParaRPr>
          </a:p>
        </p:txBody>
      </p:sp>
      <p:cxnSp>
        <p:nvCxnSpPr>
          <p:cNvPr id="16" name="Straight Connector 15"/>
          <p:cNvCxnSpPr>
            <a:stCxn id="14" idx="4"/>
          </p:cNvCxnSpPr>
          <p:nvPr/>
        </p:nvCxnSpPr>
        <p:spPr>
          <a:xfrm flipH="1">
            <a:off x="5051863"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053548"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17"/>
          <p:cNvSpPr txBox="1"/>
          <p:nvPr/>
        </p:nvSpPr>
        <p:spPr>
          <a:xfrm>
            <a:off x="8868287" y="1454602"/>
            <a:ext cx="1554480" cy="368300"/>
          </a:xfrm>
          <a:prstGeom prst="rect">
            <a:avLst/>
          </a:prstGeom>
          <a:noFill/>
        </p:spPr>
        <p:txBody>
          <a:bodyPr wrap="none" rtlCol="0">
            <a:spAutoFit/>
          </a:bodyPr>
          <a:lstStyle/>
          <a:p>
            <a:r>
              <a:rPr lang="en-SG" dirty="0" smtClean="0">
                <a:latin typeface="宋体" panose="02010600030101010101" pitchFamily="2" charset="-122"/>
                <a:ea typeface="宋体" panose="02010600030101010101" pitchFamily="2" charset="-122"/>
                <a:cs typeface="宋体" panose="02010600030101010101" pitchFamily="2" charset="-122"/>
              </a:rPr>
              <a:t>2022</a:t>
            </a:r>
            <a:r>
              <a:rPr lang="zh-CN" altLang="en-SG" dirty="0" smtClean="0">
                <a:latin typeface="宋体" panose="02010600030101010101" pitchFamily="2" charset="-122"/>
                <a:ea typeface="宋体" panose="02010600030101010101" pitchFamily="2" charset="-122"/>
                <a:cs typeface="宋体" panose="02010600030101010101" pitchFamily="2" charset="-122"/>
              </a:rPr>
              <a:t>年及以后</a:t>
            </a:r>
            <a:endParaRPr lang="en-SG" dirty="0">
              <a:latin typeface="宋体" panose="02010600030101010101" pitchFamily="2" charset="-122"/>
              <a:ea typeface="宋体" panose="02010600030101010101" pitchFamily="2" charset="-122"/>
              <a:cs typeface="宋体" panose="02010600030101010101" pitchFamily="2" charset="-122"/>
            </a:endParaRPr>
          </a:p>
        </p:txBody>
      </p:sp>
      <p:cxnSp>
        <p:nvCxnSpPr>
          <p:cNvPr id="19" name="Straight Connector 18"/>
          <p:cNvCxnSpPr>
            <a:stCxn id="17" idx="4"/>
          </p:cNvCxnSpPr>
          <p:nvPr/>
        </p:nvCxnSpPr>
        <p:spPr>
          <a:xfrm flipH="1">
            <a:off x="9233547"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2"/>
          <p:cNvSpPr txBox="1"/>
          <p:nvPr/>
        </p:nvSpPr>
        <p:spPr>
          <a:xfrm>
            <a:off x="8292244" y="3013844"/>
            <a:ext cx="3564396" cy="2584450"/>
          </a:xfrm>
          <a:prstGeom prst="rect">
            <a:avLst/>
          </a:prstGeom>
          <a:noFill/>
        </p:spPr>
        <p:txBody>
          <a:bodyPr wrap="square" rtlCol="0" anchor="t">
            <a:spAutoFit/>
          </a:bodyPr>
          <a:lstStyle/>
          <a:p>
            <a:pPr eaLnBrk="0" hangingPunct="0">
              <a:buClr>
                <a:srgbClr val="D7181F"/>
              </a:buCl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将魏氏教育中心建设成中国管理与教育方面的标杆企业。持续创新，提供一些产品和服务：</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eaLnBrk="0" hangingPunct="0">
              <a:buClr>
                <a:srgbClr val="D7181F"/>
              </a:buCl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en-US" dirty="0" smtClean="0">
                <a:latin typeface="宋体" panose="02010600030101010101" pitchFamily="2" charset="-122"/>
                <a:ea typeface="宋体" panose="02010600030101010101" pitchFamily="2" charset="-122"/>
                <a:cs typeface="宋体" panose="02010600030101010101" pitchFamily="2" charset="-122"/>
                <a:sym typeface="+mn-ea"/>
              </a:rPr>
              <a:t>2+2</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本科项目</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EDP</a:t>
            </a: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en-US" altLang="zh-CN" dirty="0" smtClean="0">
                <a:latin typeface="宋体" panose="02010600030101010101" pitchFamily="2" charset="-122"/>
                <a:ea typeface="宋体" panose="02010600030101010101" pitchFamily="2" charset="-122"/>
                <a:cs typeface="宋体" panose="02010600030101010101" pitchFamily="2" charset="-122"/>
                <a:sym typeface="+mn-ea"/>
              </a:rPr>
              <a:t>VR/AR/MR</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实验室</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将</a:t>
            </a:r>
            <a:r>
              <a:rPr lang="en-SG" altLang="zh-CN" dirty="0">
                <a:latin typeface="宋体" panose="02010600030101010101" pitchFamily="2" charset="-122"/>
                <a:ea typeface="宋体" panose="02010600030101010101" pitchFamily="2" charset="-122"/>
                <a:cs typeface="宋体" panose="02010600030101010101" pitchFamily="2" charset="-122"/>
                <a:sym typeface="+mn-ea"/>
              </a:rPr>
              <a:t>5G</a:t>
            </a:r>
            <a:r>
              <a:rPr lang="zh-CN" altLang="en-SG" dirty="0">
                <a:latin typeface="宋体" panose="02010600030101010101" pitchFamily="2" charset="-122"/>
                <a:ea typeface="宋体" panose="02010600030101010101" pitchFamily="2" charset="-122"/>
                <a:cs typeface="宋体" panose="02010600030101010101" pitchFamily="2" charset="-122"/>
                <a:sym typeface="+mn-ea"/>
              </a:rPr>
              <a:t>、</a:t>
            </a:r>
            <a:r>
              <a:rPr lang="en-SG" altLang="zh-CN" dirty="0">
                <a:latin typeface="宋体" panose="02010600030101010101" pitchFamily="2" charset="-122"/>
                <a:ea typeface="宋体" panose="02010600030101010101" pitchFamily="2" charset="-122"/>
                <a:cs typeface="宋体" panose="02010600030101010101" pitchFamily="2" charset="-122"/>
                <a:sym typeface="+mn-ea"/>
              </a:rPr>
              <a:t>AI</a:t>
            </a:r>
            <a:r>
              <a:rPr lang="zh-CN" altLang="en-SG" dirty="0">
                <a:latin typeface="宋体" panose="02010600030101010101" pitchFamily="2" charset="-122"/>
                <a:ea typeface="宋体" panose="02010600030101010101" pitchFamily="2" charset="-122"/>
                <a:cs typeface="宋体" panose="02010600030101010101" pitchFamily="2" charset="-122"/>
                <a:sym typeface="+mn-ea"/>
              </a:rPr>
              <a:t>和大数据导入到教育课程中。</a:t>
            </a:r>
            <a:endParaRPr lang="zh-CN" altLang="en-SG"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52980" y="406400"/>
            <a:ext cx="5150485" cy="460375"/>
          </a:xfrm>
          <a:prstGeom prst="rect">
            <a:avLst/>
          </a:prstGeom>
          <a:noFill/>
        </p:spPr>
        <p:txBody>
          <a:bodyPr wrap="none" rtlCol="0" anchor="t">
            <a:spAutoFit/>
          </a:bodyPr>
          <a:lstStyle/>
          <a:p>
            <a:pPr algn="l">
              <a:buClrTx/>
              <a:buSzTx/>
              <a:buFontTx/>
            </a:pPr>
            <a:r>
              <a:rPr lang="en-US" sz="2400" b="1" dirty="0">
                <a:latin typeface="微软雅黑" panose="020B0503020204020204" pitchFamily="34" charset="-122"/>
                <a:ea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sym typeface="+mn-ea"/>
              </a:rPr>
              <a:t>魏氏体育管理中心：核心产品与服务</a:t>
            </a:r>
            <a:endParaRPr lang="zh-CN" altLang="en-US" sz="2400" b="1" dirty="0">
              <a:latin typeface="微软雅黑" panose="020B0503020204020204" pitchFamily="34" charset="-122"/>
              <a:ea typeface="微软雅黑" panose="020B0503020204020204" pitchFamily="34" charset="-122"/>
              <a:sym typeface="+mn-ea"/>
            </a:endParaRPr>
          </a:p>
        </p:txBody>
      </p:sp>
      <p:sp>
        <p:nvSpPr>
          <p:cNvPr id="4" name="Rectangle 3"/>
          <p:cNvSpPr/>
          <p:nvPr/>
        </p:nvSpPr>
        <p:spPr>
          <a:xfrm>
            <a:off x="1407700" y="1909769"/>
            <a:ext cx="1800000" cy="1152000"/>
          </a:xfrm>
          <a:prstGeom prst="rect">
            <a:avLst/>
          </a:prstGeom>
          <a:solidFill>
            <a:schemeClr val="bg1">
              <a:lumMod val="85000"/>
            </a:schemeClr>
          </a:solidFill>
          <a:ln w="9525">
            <a:solidFill>
              <a:schemeClr val="bg1"/>
            </a:solidFill>
            <a:miter/>
          </a:ln>
        </p:spPr>
        <p:txBody>
          <a:bodyPr rtlCol="0" anchor="ctr"/>
          <a:lstStyle/>
          <a:p>
            <a:pPr algn="ctr" eaLnBrk="1" hangingPunct="1"/>
            <a:r>
              <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2+2</a:t>
            </a:r>
            <a:r>
              <a:rPr lang="zh-CN" altLang="en-US"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本科项目</a:t>
            </a:r>
            <a:endParaRPr lang="zh-CN" altLang="en-US"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7" name="Rectangle 6"/>
          <p:cNvSpPr/>
          <p:nvPr/>
        </p:nvSpPr>
        <p:spPr>
          <a:xfrm>
            <a:off x="1407065" y="3786166"/>
            <a:ext cx="9368820" cy="648073"/>
          </a:xfrm>
          <a:prstGeom prst="rect">
            <a:avLst/>
          </a:prstGeom>
          <a:solidFill>
            <a:schemeClr val="bg1">
              <a:lumMod val="85000"/>
            </a:schemeClr>
          </a:solidFill>
          <a:ln w="9525">
            <a:solidFill>
              <a:schemeClr val="bg1"/>
            </a:solidFill>
            <a:miter/>
          </a:ln>
        </p:spPr>
        <p:txBody>
          <a:bodyPr rtlCol="0" anchor="ctr"/>
          <a:lstStyle/>
          <a:p>
            <a:pPr algn="ctr"/>
            <a:r>
              <a:rPr lang="en-US" sz="1600" b="1" dirty="0" err="1">
                <a:latin typeface="宋体" panose="02010600030101010101" pitchFamily="2" charset="-122"/>
                <a:ea typeface="宋体" panose="02010600030101010101" pitchFamily="2" charset="-122"/>
                <a:cs typeface="宋体" panose="02010600030101010101" pitchFamily="2" charset="-122"/>
              </a:rPr>
              <a:t>Haaga-Helia</a:t>
            </a:r>
            <a:r>
              <a:rPr lang="zh-CN" altLang="en-US" sz="1600" b="1" dirty="0" err="1">
                <a:latin typeface="宋体" panose="02010600030101010101" pitchFamily="2" charset="-122"/>
                <a:ea typeface="宋体" panose="02010600030101010101" pitchFamily="2" charset="-122"/>
                <a:cs typeface="宋体" panose="02010600030101010101" pitchFamily="2" charset="-122"/>
              </a:rPr>
              <a:t>应用科技大学苏州</a:t>
            </a:r>
            <a:r>
              <a:rPr lang="en-US" altLang="zh-CN" sz="1600" b="1" dirty="0" err="1">
                <a:latin typeface="宋体" panose="02010600030101010101" pitchFamily="2" charset="-122"/>
                <a:ea typeface="宋体" panose="02010600030101010101" pitchFamily="2" charset="-122"/>
                <a:cs typeface="宋体" panose="02010600030101010101" pitchFamily="2" charset="-122"/>
              </a:rPr>
              <a:t>Lab8</a:t>
            </a:r>
            <a:r>
              <a:rPr lang="zh-CN" altLang="en-US" sz="1600" b="1" dirty="0" err="1">
                <a:latin typeface="宋体" panose="02010600030101010101" pitchFamily="2" charset="-122"/>
                <a:ea typeface="宋体" panose="02010600030101010101" pitchFamily="2" charset="-122"/>
                <a:cs typeface="宋体" panose="02010600030101010101" pitchFamily="2" charset="-122"/>
              </a:rPr>
              <a:t>与大数据中心</a:t>
            </a: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sz="1600" b="1" dirty="0">
              <a:latin typeface="宋体" panose="02010600030101010101" pitchFamily="2" charset="-122"/>
              <a:ea typeface="宋体" panose="02010600030101010101" pitchFamily="2" charset="-122"/>
              <a:cs typeface="宋体" panose="02010600030101010101" pitchFamily="2" charset="-122"/>
            </a:endParaRPr>
          </a:p>
        </p:txBody>
      </p:sp>
      <p:sp>
        <p:nvSpPr>
          <p:cNvPr id="9" name="Rectangle 8"/>
          <p:cNvSpPr/>
          <p:nvPr/>
        </p:nvSpPr>
        <p:spPr>
          <a:xfrm>
            <a:off x="3293035" y="1917389"/>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EMBA</a:t>
            </a:r>
            <a:endPar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 name="Rectangle 9"/>
          <p:cNvSpPr/>
          <p:nvPr/>
        </p:nvSpPr>
        <p:spPr>
          <a:xfrm>
            <a:off x="5191705" y="1909769"/>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EDP</a:t>
            </a:r>
            <a:endPar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1" name="Rectangle 10"/>
          <p:cNvSpPr/>
          <p:nvPr/>
        </p:nvSpPr>
        <p:spPr>
          <a:xfrm>
            <a:off x="7089105" y="1917844"/>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VR/AR/MR实验室</a:t>
            </a:r>
            <a:endParaRPr lang="en-US" altLang="zh-CN" sz="16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5" name="灯片编号占位符 1"/>
          <p:cNvSpPr>
            <a:spLocks noGrp="1"/>
          </p:cNvSpPr>
          <p:nvPr/>
        </p:nvSpPr>
        <p:spPr>
          <a:xfrm>
            <a:off x="10049510" y="650906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2" name="Rectangle 10"/>
          <p:cNvSpPr/>
          <p:nvPr/>
        </p:nvSpPr>
        <p:spPr>
          <a:xfrm>
            <a:off x="8976325" y="1910224"/>
            <a:ext cx="1800000" cy="1152000"/>
          </a:xfrm>
          <a:prstGeom prst="rect">
            <a:avLst/>
          </a:prstGeom>
          <a:solidFill>
            <a:schemeClr val="bg1">
              <a:lumMod val="85000"/>
            </a:schemeClr>
          </a:solidFill>
          <a:ln w="9525">
            <a:solidFill>
              <a:schemeClr val="bg1"/>
            </a:solidFill>
            <a:miter/>
          </a:ln>
        </p:spPr>
        <p:txBody>
          <a:bodyPr rtlCol="0" anchor="ctr"/>
          <a:p>
            <a:pPr algn="ct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咨询服务</a:t>
            </a:r>
            <a:endParaRPr lang="zh-CN" altLang="en-SG" sz="1600"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3886835" cy="460375"/>
          </a:xfrm>
          <a:prstGeom prst="rect">
            <a:avLst/>
          </a:prstGeom>
          <a:noFill/>
        </p:spPr>
        <p:txBody>
          <a:bodyPr wrap="non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2+2本科课程——芬兰预科</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70840" y="1362075"/>
            <a:ext cx="5780405" cy="4831080"/>
          </a:xfrm>
          <a:prstGeom prst="rect">
            <a:avLst/>
          </a:prstGeom>
          <a:noFill/>
        </p:spPr>
        <p:txBody>
          <a:bodyPr wrap="square" rtlCol="0">
            <a:spAutoFit/>
          </a:bodyPr>
          <a:p>
            <a:pPr algn="ctr"/>
            <a:r>
              <a:rPr lang="en-US" sz="2800" b="1">
                <a:solidFill>
                  <a:srgbClr val="FF0000"/>
                </a:solidFill>
              </a:rPr>
              <a:t>2+2</a:t>
            </a:r>
            <a:r>
              <a:rPr lang="zh-CN" altLang="en-US" sz="2800" b="1">
                <a:solidFill>
                  <a:srgbClr val="FF0000"/>
                </a:solidFill>
                <a:ea typeface="宋体" panose="02010600030101010101" pitchFamily="2" charset="-122"/>
              </a:rPr>
              <a:t>本科项目</a:t>
            </a:r>
            <a:endParaRPr lang="zh-CN" altLang="en-US" sz="2800" b="1">
              <a:solidFill>
                <a:srgbClr val="FF0000"/>
              </a:solidFill>
              <a:ea typeface="宋体" panose="02010600030101010101" pitchFamily="2" charset="-122"/>
            </a:endParaRPr>
          </a:p>
          <a:p>
            <a:pPr algn="ctr"/>
            <a:endParaRPr lang="zh-CN" altLang="en-US" sz="2800" b="1">
              <a:solidFill>
                <a:srgbClr val="FF0000"/>
              </a:solidFill>
              <a:ea typeface="宋体" panose="02010600030101010101" pitchFamily="2" charset="-122"/>
            </a:endParaRPr>
          </a:p>
          <a:p>
            <a:pPr algn="l"/>
            <a:r>
              <a:rPr lang="zh-CN" altLang="en-US">
                <a:solidFill>
                  <a:schemeClr val="tx1"/>
                </a:solidFill>
                <a:ea typeface="宋体" panose="02010600030101010101" pitchFamily="2" charset="-122"/>
              </a:rPr>
              <a:t>2019年12月17日，苏州工业园区职业技术学院与芬兰哈格-赫利尔应用科技大学签署了2+2合作备忘录。根据合作备忘录，苏州工业园区职业技术学院在校生在IVT完成2年的专业学习后，可以直接申请转移学分，前往芬兰哈格-赫利尔应用科技大学攻读本科，在芬兰完成2年本科课程学习后，即可获得哈格-赫利尔应用科技大学颁发的学士学位证书。 这意味着IVT学生最快可以利用4年时间，取得国内大专和芬兰本科两张高含金量的文凭。</a:t>
            </a:r>
            <a:endParaRPr lang="zh-CN" altLang="en-US">
              <a:solidFill>
                <a:schemeClr val="tx1"/>
              </a:solidFill>
              <a:ea typeface="宋体" panose="02010600030101010101" pitchFamily="2" charset="-122"/>
            </a:endParaRPr>
          </a:p>
          <a:p>
            <a:pPr algn="l"/>
            <a:r>
              <a:rPr lang="zh-CN" altLang="en-US">
                <a:solidFill>
                  <a:schemeClr val="tx1"/>
                </a:solidFill>
                <a:ea typeface="宋体" panose="02010600030101010101" pitchFamily="2" charset="-122"/>
              </a:rPr>
              <a:t>尤其让人惊喜的是，基于两校之间的学分互认，IVT学生申请哈格-赫利尔大学本科文凭，不需要去考昂贵的雅思，只需要参加校方组织的面试即可。IVT学生只要通过了国内大学英语四级，在口语上稍作训练，基本就可通过芬兰校方的面试。这对于有志海外留学的IVT学子来说，是绝对的好消息！</a:t>
            </a:r>
            <a:endParaRPr lang="zh-CN" altLang="en-US">
              <a:solidFill>
                <a:schemeClr val="tx1"/>
              </a:solidFill>
              <a:ea typeface="宋体" panose="02010600030101010101" pitchFamily="2" charset="-122"/>
            </a:endParaRPr>
          </a:p>
        </p:txBody>
      </p:sp>
      <p:sp>
        <p:nvSpPr>
          <p:cNvPr id="5" name="文本框 4"/>
          <p:cNvSpPr txBox="1"/>
          <p:nvPr/>
        </p:nvSpPr>
        <p:spPr>
          <a:xfrm>
            <a:off x="6151880" y="1362075"/>
            <a:ext cx="5780405" cy="4646295"/>
          </a:xfrm>
          <a:prstGeom prst="rect">
            <a:avLst/>
          </a:prstGeom>
          <a:noFill/>
        </p:spPr>
        <p:txBody>
          <a:bodyPr wrap="square" rtlCol="0">
            <a:spAutoFit/>
          </a:bodyPr>
          <a:p>
            <a:pPr algn="ctr"/>
            <a:r>
              <a:rPr lang="zh-CN" sz="2800" b="1">
                <a:solidFill>
                  <a:srgbClr val="FF0000"/>
                </a:solidFill>
                <a:ea typeface="宋体" panose="02010600030101010101" pitchFamily="2" charset="-122"/>
              </a:rPr>
              <a:t>预科</a:t>
            </a:r>
            <a:r>
              <a:rPr lang="zh-CN" altLang="en-US" sz="2800" b="1">
                <a:solidFill>
                  <a:srgbClr val="FF0000"/>
                </a:solidFill>
                <a:ea typeface="宋体" panose="02010600030101010101" pitchFamily="2" charset="-122"/>
              </a:rPr>
              <a:t>项目</a:t>
            </a:r>
            <a:endParaRPr lang="zh-CN" altLang="en-US" sz="2800" b="1">
              <a:solidFill>
                <a:srgbClr val="FF0000"/>
              </a:solidFill>
              <a:ea typeface="宋体" panose="02010600030101010101" pitchFamily="2" charset="-122"/>
            </a:endParaRPr>
          </a:p>
          <a:p>
            <a:pPr algn="ctr"/>
            <a:endParaRPr lang="zh-CN" altLang="en-US" sz="2800" b="1">
              <a:solidFill>
                <a:srgbClr val="FF0000"/>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预科是指学生在进入实际学位课程之前需要学习3-12个月</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学生获得预科课程的全部学分后，确保进入学位课程</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学生将获得全面的个人指导和帮助，以确保成功</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部分预科课程是远程在线进行的，这使得学习过程更加灵活</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学位课程是在芬兰领先的大学里完成的</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有质量的学位为学生在芬兰及欧洲其他国家找到工作提供了绝佳的机会</a:t>
            </a: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ea typeface="宋体" panose="02010600030101010101" pitchFamily="2" charset="-122"/>
              </a:rPr>
              <a:t>为了帮助学生建立成功的职业生涯</a:t>
            </a:r>
            <a:endParaRPr lang="zh-CN" altLang="en-US" sz="2000">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1717675" cy="460375"/>
          </a:xfrm>
          <a:prstGeom prst="rect">
            <a:avLst/>
          </a:prstGeom>
          <a:noFill/>
        </p:spPr>
        <p:txBody>
          <a:bodyPr wrap="non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EMBA课程</a:t>
            </a:r>
            <a:endParaRPr lang="zh-CN" altLang="en-US" sz="24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50670" y="2065020"/>
            <a:ext cx="9090025" cy="3169285"/>
          </a:xfrm>
          <a:prstGeom prst="rect">
            <a:avLst/>
          </a:prstGeom>
          <a:noFill/>
        </p:spPr>
        <p:txBody>
          <a:bodyPr wrap="square" rtlCol="0">
            <a:spAutoFit/>
          </a:bodyPr>
          <a:p>
            <a:pPr marL="342900" indent="-342900" algn="l">
              <a:buFont typeface="Arial" panose="020B0604020202020204" pitchFamily="34" charset="0"/>
              <a:buChar char="•"/>
            </a:pP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芬兰</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Haaga-Helia</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应用科技大学高级工商管理项目</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EMBA</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课程为</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18</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个月，共</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16</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个课程，包括运营管理、营销管理、人力资源管理、战略管理、财务管理、组织行为学等各系列课程。</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整个课程由芬兰</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Hagaa-Helia</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大学教授与中国教授合作讲授。</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Arial" panose="020B0604020202020204" pitchFamily="34" charset="0"/>
              <a:buChar char="•"/>
            </a:pP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专注企业创新，紧密结合理论与实践，开拓学员国际视野，提升学员的管理水准与管理实践能力。</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1407795" cy="460375"/>
          </a:xfrm>
          <a:prstGeom prst="rect">
            <a:avLst/>
          </a:prstGeom>
          <a:noFill/>
        </p:spPr>
        <p:txBody>
          <a:bodyPr wrap="non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EDP课程</a:t>
            </a:r>
            <a:endParaRPr lang="zh-CN" altLang="en-US" sz="2400" b="1" dirty="0">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1"/>
            </p:custDataLst>
          </p:nvPr>
        </p:nvGraphicFramePr>
        <p:xfrm>
          <a:off x="1829435" y="1761490"/>
          <a:ext cx="8533130" cy="3505200"/>
        </p:xfrm>
        <a:graphic>
          <a:graphicData uri="http://schemas.openxmlformats.org/drawingml/2006/table">
            <a:tbl>
              <a:tblPr firstRow="1" bandRow="1">
                <a:tableStyleId>{5C22544A-7EE6-4342-B048-85BDC9FD1C3A}</a:tableStyleId>
              </a:tblPr>
              <a:tblGrid>
                <a:gridCol w="4266565"/>
                <a:gridCol w="4266565"/>
              </a:tblGrid>
              <a:tr h="381000">
                <a:tc>
                  <a:txBody>
                    <a:bodyPr/>
                    <a:p>
                      <a:pPr algn="ctr">
                        <a:buNone/>
                      </a:pPr>
                      <a:r>
                        <a:rPr lang="zh-CN" altLang="en-US" sz="3200">
                          <a:solidFill>
                            <a:srgbClr val="FFFFFF"/>
                          </a:solidFill>
                          <a:latin typeface="宋体" panose="02010600030101010101" pitchFamily="2" charset="-122"/>
                          <a:ea typeface="宋体" panose="02010600030101010101" pitchFamily="2" charset="-122"/>
                        </a:rPr>
                        <a:t>模块</a:t>
                      </a:r>
                      <a:endParaRPr lang="zh-CN" altLang="en-US" sz="3200">
                        <a:solidFill>
                          <a:srgbClr val="FFFFFF"/>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404040"/>
                    </a:solidFill>
                  </a:tcPr>
                </a:tc>
                <a:tc>
                  <a:txBody>
                    <a:bodyPr/>
                    <a:p>
                      <a:pPr algn="ctr">
                        <a:buNone/>
                      </a:pPr>
                      <a:r>
                        <a:rPr lang="zh-CN" altLang="en-US" sz="3200">
                          <a:solidFill>
                            <a:srgbClr val="FFFFFF"/>
                          </a:solidFill>
                          <a:latin typeface="宋体" panose="02010600030101010101" pitchFamily="2" charset="-122"/>
                          <a:ea typeface="宋体" panose="02010600030101010101" pitchFamily="2" charset="-122"/>
                        </a:rPr>
                        <a:t>课程时间</a:t>
                      </a:r>
                      <a:endParaRPr lang="zh-CN" altLang="en-US" sz="3200">
                        <a:solidFill>
                          <a:srgbClr val="FFFFFF"/>
                        </a:solidFill>
                        <a:latin typeface="宋体" panose="02010600030101010101" pitchFamily="2" charset="-122"/>
                        <a:ea typeface="宋体" panose="02010600030101010101" pitchFamily="2" charset="-122"/>
                      </a:endParaRPr>
                    </a:p>
                  </a:txBody>
                  <a:tcPr anchor="ctr" anchorCtr="0">
                    <a:lnL w="19050">
                      <a:solidFill>
                        <a:srgbClr val="FFFFFF"/>
                      </a:solidFill>
                      <a:prstDash val="solid"/>
                    </a:lnL>
                    <a:lnR>
                      <a:noFill/>
                    </a:lnR>
                    <a:lnT>
                      <a:noFill/>
                    </a:lnT>
                    <a:lnB>
                      <a:noFill/>
                    </a:lnB>
                    <a:solidFill>
                      <a:srgbClr val="00A4DE"/>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平衡记分卡</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anchor="ctr" anchorCtr="0">
                    <a:lnL w="19050">
                      <a:solidFill>
                        <a:srgbClr val="FFFFFF"/>
                      </a:solidFill>
                      <a:prstDash val="solid"/>
                    </a:lnL>
                    <a:lnR>
                      <a:noFill/>
                    </a:lnR>
                    <a:lnT>
                      <a:noFill/>
                    </a:lnT>
                    <a:lnB>
                      <a:noFill/>
                    </a:lnB>
                    <a:solidFill>
                      <a:srgbClr val="FFFFFF"/>
                    </a:solidFill>
                  </a:tcPr>
                </a:tc>
              </a:tr>
              <a:tr h="457200">
                <a:tc>
                  <a:txBody>
                    <a:bodyPr/>
                    <a:p>
                      <a:pPr algn="ctr">
                        <a:buNone/>
                      </a:pPr>
                      <a:r>
                        <a:rPr lang="zh-CN" altLang="en-US" sz="2400">
                          <a:solidFill>
                            <a:srgbClr val="404040"/>
                          </a:solidFill>
                          <a:latin typeface="宋体" panose="02010600030101010101" pitchFamily="2" charset="-122"/>
                          <a:ea typeface="宋体" panose="02010600030101010101" pitchFamily="2" charset="-122"/>
                        </a:rPr>
                        <a:t>市场营销</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2F2F2"/>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2F2F2"/>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竞争分析</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FFFFF"/>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领导、创新和发展战略</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2F2F2"/>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2F2F2"/>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需求估计与预测</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FFFFF"/>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创业，内部创业与创新</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2F2F2"/>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2F2F2"/>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人力资源管理与发展</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a:noFill/>
                    </a:lnB>
                    <a:solidFill>
                      <a:srgbClr val="FFFFFF"/>
                    </a:solidFill>
                  </a:tcPr>
                </a:tc>
              </a:tr>
              <a:tr h="381000">
                <a:tc>
                  <a:txBody>
                    <a:bodyPr/>
                    <a:p>
                      <a:pPr algn="ctr">
                        <a:buNone/>
                      </a:pPr>
                      <a:r>
                        <a:rPr lang="zh-CN" altLang="en-US" sz="2400">
                          <a:solidFill>
                            <a:srgbClr val="404040"/>
                          </a:solidFill>
                          <a:latin typeface="宋体" panose="02010600030101010101" pitchFamily="2" charset="-122"/>
                          <a:ea typeface="宋体" panose="02010600030101010101" pitchFamily="2" charset="-122"/>
                        </a:rPr>
                        <a:t>卓越服务</a:t>
                      </a:r>
                      <a:endParaRPr lang="zh-CN" altLang="en-US" sz="2400">
                        <a:solidFill>
                          <a:srgbClr val="404040"/>
                        </a:solidFill>
                        <a:latin typeface="宋体" panose="02010600030101010101" pitchFamily="2" charset="-122"/>
                        <a:ea typeface="宋体" panose="02010600030101010101" pitchFamily="2" charset="-122"/>
                      </a:endParaRPr>
                    </a:p>
                  </a:txBody>
                  <a:tcPr anchor="ctr" anchorCtr="0">
                    <a:lnL>
                      <a:noFill/>
                    </a:lnL>
                    <a:lnR w="19050">
                      <a:solidFill>
                        <a:srgbClr val="FFFFFF"/>
                      </a:solidFill>
                      <a:prstDash val="solid"/>
                    </a:lnR>
                    <a:lnT>
                      <a:noFill/>
                    </a:lnT>
                    <a:lnB w="19050">
                      <a:solidFill>
                        <a:srgbClr val="E29A9A"/>
                      </a:solidFill>
                      <a:prstDash val="solid"/>
                    </a:lnB>
                    <a:solidFill>
                      <a:srgbClr val="F2F2F2"/>
                    </a:solidFill>
                  </a:tcPr>
                </a:tc>
                <a:tc>
                  <a:txBody>
                    <a:bodyPr/>
                    <a:p>
                      <a:pPr algn="ctr">
                        <a:buNone/>
                      </a:pPr>
                      <a:r>
                        <a:rPr lang="en-US" altLang="zh-CN"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rPr>
                        <a:t>天</a:t>
                      </a:r>
                      <a:endParaRPr lang="zh-CN" altLang="en-US" sz="2400">
                        <a:solidFill>
                          <a:srgbClr val="40404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lnL w="19050">
                      <a:solidFill>
                        <a:srgbClr val="FFFFFF"/>
                      </a:solidFill>
                      <a:prstDash val="solid"/>
                    </a:lnL>
                    <a:lnR>
                      <a:noFill/>
                    </a:lnR>
                    <a:lnT>
                      <a:noFill/>
                    </a:lnT>
                    <a:lnB w="19050">
                      <a:solidFill>
                        <a:srgbClr val="E29A9A"/>
                      </a:solidFill>
                      <a:prstDash val="solid"/>
                    </a:lnB>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4465320" cy="460375"/>
          </a:xfrm>
          <a:prstGeom prst="rect">
            <a:avLst/>
          </a:prstGeom>
          <a:noFill/>
        </p:spPr>
        <p:txBody>
          <a:bodyPr wrap="none" rtlCol="0" anchor="t">
            <a:spAutoFit/>
          </a:bodyPr>
          <a:p>
            <a:pPr algn="l">
              <a:buClrTx/>
              <a:buSzTx/>
              <a:buFontTx/>
            </a:pPr>
            <a:r>
              <a:rPr lang="zh-CN" altLang="en-US" sz="2400" b="1" dirty="0">
                <a:latin typeface="微软雅黑" panose="020B0503020204020204" pitchFamily="34" charset="-122"/>
                <a:ea typeface="微软雅黑" panose="020B0503020204020204" pitchFamily="34" charset="-122"/>
                <a:sym typeface="+mn-ea"/>
              </a:rPr>
              <a:t>Consulting Center：咨询服务</a:t>
            </a:r>
            <a:endParaRPr lang="zh-CN" altLang="en-US" sz="24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634105" y="1873250"/>
            <a:ext cx="4923790" cy="3784600"/>
          </a:xfrm>
          <a:prstGeom prst="rect">
            <a:avLst/>
          </a:prstGeom>
          <a:noFill/>
        </p:spPr>
        <p:txBody>
          <a:bodyPr wrap="square" rtlCol="0">
            <a:spAutoFit/>
          </a:bodyPr>
          <a:p>
            <a:pPr marL="342900" indent="-342900" algn="l">
              <a:buFont typeface="Arial" panose="020B0604020202020204" pitchFamily="34" charset="0"/>
              <a:buChar char="•"/>
            </a:pPr>
            <a:r>
              <a:rPr lang="en-US" altLang="zh-CN" sz="2000">
                <a:solidFill>
                  <a:schemeClr val="tx1"/>
                </a:solidFill>
                <a:ea typeface="宋体" panose="02010600030101010101" pitchFamily="2" charset="-122"/>
              </a:rPr>
              <a:t>Data Science&amp;Data Analysis</a:t>
            </a:r>
            <a:endParaRPr lang="en-US" altLang="zh-CN" sz="2000">
              <a:solidFill>
                <a:schemeClr val="tx1"/>
              </a:solidFill>
              <a:ea typeface="宋体" panose="02010600030101010101" pitchFamily="2" charset="-122"/>
            </a:endParaRPr>
          </a:p>
          <a:p>
            <a:pPr indent="0" algn="l">
              <a:buFont typeface="Arial" panose="020B0604020202020204" pitchFamily="34" charset="0"/>
              <a:buNone/>
            </a:pPr>
            <a:r>
              <a:rPr lang="zh-CN" altLang="en-US" sz="20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　 </a:t>
            </a:r>
            <a:r>
              <a:rPr lang="en-US" altLang="zh-CN" sz="2000">
                <a:ea typeface="宋体" panose="02010600030101010101" pitchFamily="2" charset="-122"/>
                <a:sym typeface="+mn-ea"/>
              </a:rPr>
              <a:t>数据科学与数据分析</a:t>
            </a:r>
            <a:endParaRPr lang="zh-CN" altLang="en-US" sz="2000" b="1" dirty="0">
              <a:solidFill>
                <a:schemeClr val="accent3">
                  <a:lumMod val="60000"/>
                  <a:lumOff val="40000"/>
                </a:schemeClr>
              </a:solidFill>
              <a:latin typeface="微软雅黑" panose="020B0503020204020204" pitchFamily="34" charset="-122"/>
              <a:ea typeface="微软雅黑" panose="020B0503020204020204" pitchFamily="34" charset="-122"/>
              <a:sym typeface="+mn-ea"/>
            </a:endParaRPr>
          </a:p>
          <a:p>
            <a:pPr marL="342900" indent="-342900" algn="l">
              <a:buFont typeface="Arial" panose="020B0604020202020204" pitchFamily="34" charset="0"/>
              <a:buChar char="•"/>
            </a:pPr>
            <a:endParaRPr lang="en-US" altLang="zh-CN" sz="2000">
              <a:solidFill>
                <a:schemeClr val="tx1"/>
              </a:solidFill>
              <a:ea typeface="宋体" panose="02010600030101010101" pitchFamily="2" charset="-122"/>
            </a:endParaRPr>
          </a:p>
          <a:p>
            <a:pPr marL="342900" indent="-342900" algn="l">
              <a:buFont typeface="Arial" panose="020B0604020202020204" pitchFamily="34" charset="0"/>
              <a:buChar char="•"/>
            </a:pPr>
            <a:r>
              <a:rPr lang="en-US" altLang="zh-CN" sz="2000">
                <a:solidFill>
                  <a:schemeClr val="tx1"/>
                </a:solidFill>
                <a:ea typeface="宋体" panose="02010600030101010101" pitchFamily="2" charset="-122"/>
              </a:rPr>
              <a:t>VR lab</a:t>
            </a:r>
            <a:endParaRPr lang="en-US" altLang="zh-CN" sz="2000">
              <a:solidFill>
                <a:schemeClr val="tx1"/>
              </a:solidFill>
              <a:ea typeface="宋体" panose="02010600030101010101" pitchFamily="2" charset="-122"/>
            </a:endParaRPr>
          </a:p>
          <a:p>
            <a:pPr indent="0" algn="l">
              <a:buFont typeface="Arial" panose="020B0604020202020204" pitchFamily="34" charset="0"/>
              <a:buNone/>
            </a:pPr>
            <a:r>
              <a:rPr lang="zh-CN" altLang="en-US" sz="20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　 </a:t>
            </a:r>
            <a:r>
              <a:rPr lang="en-US" altLang="zh-CN" sz="2000">
                <a:solidFill>
                  <a:schemeClr val="tx1"/>
                </a:solidFill>
                <a:ea typeface="宋体" panose="02010600030101010101" pitchFamily="2" charset="-122"/>
              </a:rPr>
              <a:t>VR</a:t>
            </a:r>
            <a:r>
              <a:rPr lang="zh-CN" altLang="en-US" sz="2000">
                <a:solidFill>
                  <a:schemeClr val="tx1"/>
                </a:solidFill>
                <a:ea typeface="宋体" panose="02010600030101010101" pitchFamily="2" charset="-122"/>
              </a:rPr>
              <a:t>实验室</a:t>
            </a:r>
            <a:endParaRPr lang="zh-CN" altLang="en-US" sz="2000">
              <a:solidFill>
                <a:schemeClr val="tx1"/>
              </a:solidFill>
              <a:ea typeface="宋体" panose="02010600030101010101" pitchFamily="2" charset="-122"/>
            </a:endParaRPr>
          </a:p>
          <a:p>
            <a:pPr indent="0" algn="l">
              <a:buFont typeface="Arial" panose="020B0604020202020204" pitchFamily="34" charset="0"/>
              <a:buNone/>
            </a:pP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en-US" altLang="zh-CN" sz="2000">
                <a:solidFill>
                  <a:schemeClr val="tx1"/>
                </a:solidFill>
                <a:ea typeface="宋体" panose="02010600030101010101" pitchFamily="2" charset="-122"/>
              </a:rPr>
              <a:t>Business Consulting</a:t>
            </a:r>
            <a:endParaRPr lang="en-US" altLang="zh-CN" sz="2000">
              <a:solidFill>
                <a:schemeClr val="tx1"/>
              </a:solidFill>
              <a:ea typeface="宋体" panose="02010600030101010101" pitchFamily="2" charset="-122"/>
            </a:endParaRPr>
          </a:p>
          <a:p>
            <a:pPr indent="0" algn="l">
              <a:buFont typeface="Arial" panose="020B0604020202020204" pitchFamily="34" charset="0"/>
              <a:buNone/>
            </a:pPr>
            <a:r>
              <a:rPr lang="zh-CN" altLang="en-US" sz="20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　 </a:t>
            </a:r>
            <a:r>
              <a:rPr lang="zh-CN" altLang="en-US" sz="2000">
                <a:solidFill>
                  <a:schemeClr val="tx1"/>
                </a:solidFill>
                <a:ea typeface="宋体" panose="02010600030101010101" pitchFamily="2" charset="-122"/>
              </a:rPr>
              <a:t>商务咨询</a:t>
            </a:r>
            <a:endParaRPr lang="zh-CN" altLang="en-US" sz="2000">
              <a:solidFill>
                <a:schemeClr val="tx1"/>
              </a:solidFill>
              <a:ea typeface="宋体" panose="02010600030101010101" pitchFamily="2" charset="-122"/>
            </a:endParaRPr>
          </a:p>
          <a:p>
            <a:pPr indent="0" algn="l">
              <a:buFont typeface="Arial" panose="020B0604020202020204" pitchFamily="34" charset="0"/>
              <a:buNone/>
            </a:pPr>
            <a:endParaRPr lang="zh-CN" altLang="en-US" sz="2000">
              <a:solidFill>
                <a:schemeClr val="tx1"/>
              </a:solidFill>
              <a:ea typeface="宋体" panose="02010600030101010101" pitchFamily="2" charset="-122"/>
            </a:endParaRPr>
          </a:p>
          <a:p>
            <a:pPr marL="342900" indent="-342900" algn="l">
              <a:buFont typeface="Arial" panose="020B0604020202020204" pitchFamily="34" charset="0"/>
              <a:buChar char="•"/>
            </a:pPr>
            <a:r>
              <a:rPr lang="en-US" altLang="zh-CN" sz="2000">
                <a:solidFill>
                  <a:schemeClr val="tx1"/>
                </a:solidFill>
                <a:ea typeface="宋体" panose="02010600030101010101" pitchFamily="2" charset="-122"/>
              </a:rPr>
              <a:t>Balenced Score Card &amp; Financial Consulting</a:t>
            </a:r>
            <a:endParaRPr lang="en-US" altLang="zh-CN" sz="2000">
              <a:solidFill>
                <a:schemeClr val="tx1"/>
              </a:solidFill>
              <a:ea typeface="宋体" panose="02010600030101010101" pitchFamily="2" charset="-122"/>
            </a:endParaRPr>
          </a:p>
          <a:p>
            <a:pPr indent="0" algn="l">
              <a:buFont typeface="Arial" panose="020B0604020202020204" pitchFamily="34" charset="0"/>
              <a:buNone/>
            </a:pPr>
            <a:r>
              <a:rPr lang="zh-CN" altLang="en-US" sz="20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　 </a:t>
            </a:r>
            <a:r>
              <a:rPr lang="zh-CN" altLang="en-US" sz="2000">
                <a:solidFill>
                  <a:schemeClr val="tx1"/>
                </a:solidFill>
                <a:ea typeface="宋体" panose="02010600030101010101" pitchFamily="2" charset="-122"/>
              </a:rPr>
              <a:t>平衡记分卡与财务分析</a:t>
            </a:r>
            <a:endParaRPr lang="zh-CN" altLang="en-US" sz="2000">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ags/tag1.xml><?xml version="1.0" encoding="utf-8"?>
<p:tagLst xmlns:p="http://schemas.openxmlformats.org/presentationml/2006/main">
  <p:tag name="KSO_WM_UNIT_TABLE_BEAUTIFY" val="smartTable{a0f127ca-3ef2-46ab-9d55-18416e29d0d4}"/>
</p:tagLst>
</file>

<file path=ppt/tags/tag10.xml><?xml version="1.0" encoding="utf-8"?>
<p:tagLst xmlns:p="http://schemas.openxmlformats.org/presentationml/2006/main">
  <p:tag name="KSO_WM_DOC_GUID" val="{73a89d59-2077-4ffc-b614-ed6339c4f3f7}"/>
</p:tagLst>
</file>

<file path=ppt/tags/tag2.xml><?xml version="1.0" encoding="utf-8"?>
<p:tagLst xmlns:p="http://schemas.openxmlformats.org/presentationml/2006/main">
  <p:tag name="KSO_WM_UNIT_TABLE_BEAUTIFY" val="smartTable{07dab51b-7e2c-4e13-8ac0-60b871ebd4f7}"/>
  <p:tag name="TABLE_EMPHASIZE_COLOR" val="14850714"/>
  <p:tag name="TABLE_SKINIDX" val="1"/>
  <p:tag name="TABLE_COLORIDX" val="h"/>
</p:tagLst>
</file>

<file path=ppt/tags/tag3.xml><?xml version="1.0" encoding="utf-8"?>
<p:tagLst xmlns:p="http://schemas.openxmlformats.org/presentationml/2006/main">
  <p:tag name="KSO_WM_UNIT_TABLE_BEAUTIFY" val="smartTable{451e8216-d6dd-473f-a4c5-b07c224b5fc7}"/>
  <p:tag name="TABLE_SKINIDX" val="1"/>
  <p:tag name="TABLE_ENCOLOR" val="#F38636"/>
</p:tagLst>
</file>

<file path=ppt/tags/tag4.xml><?xml version="1.0" encoding="utf-8"?>
<p:tagLst xmlns:p="http://schemas.openxmlformats.org/presentationml/2006/main">
  <p:tag name="KSO_WM_UNIT_TABLE_BEAUTIFY" val="smartTable{49c179b3-6c48-4ad5-befd-b1c0b5b82d7d}"/>
</p:tagLst>
</file>

<file path=ppt/tags/tag5.xml><?xml version="1.0" encoding="utf-8"?>
<p:tagLst xmlns:p="http://schemas.openxmlformats.org/presentationml/2006/main">
  <p:tag name="KSO_WM_UNIT_PLACING_PICTURE_USER_VIEWPORT" val="{&quot;height&quot;:8908.7999999999993,&quot;width&quot;:4382.3999999999996}"/>
</p:tagLst>
</file>

<file path=ppt/tags/tag6.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7.xml><?xml version="1.0" encoding="utf-8"?>
<p:tagLst xmlns:p="http://schemas.openxmlformats.org/presentationml/2006/main">
  <p:tag name="KSO_WM_UNIT_TABLE_BEAUTIFY" val="smartTable{34d2a297-438d-4f97-beba-40816c6c6463}"/>
</p:tagLst>
</file>

<file path=ppt/tags/tag8.xml><?xml version="1.0" encoding="utf-8"?>
<p:tagLst xmlns:p="http://schemas.openxmlformats.org/presentationml/2006/main">
  <p:tag name="KSO_WM_UNIT_PLACING_PICTURE_USER_VIEWPORT" val="{&quot;height&quot;:2577.5999999999999,&quot;width&quot;:3861.5999999999999}"/>
</p:tagLst>
</file>

<file path=ppt/tags/tag9.xml><?xml version="1.0" encoding="utf-8"?>
<p:tagLst xmlns:p="http://schemas.openxmlformats.org/presentationml/2006/main">
  <p:tag name="REFSHAPE" val="542384588"/>
  <p:tag name="KSO_WM_UNIT_PLACING_PICTURE_USER_VIEWPORT" val="{&quot;height&quot;:6221,&quot;width&quot;:8294}"/>
</p:tagLst>
</file>

<file path=ppt/theme/theme1.xml><?xml version="1.0" encoding="utf-8"?>
<a:theme xmlns:a="http://schemas.openxmlformats.org/drawingml/2006/main" name="Office Theme">
  <a:themeElements>
    <a:clrScheme name="Custom 126">
      <a:dk1>
        <a:sysClr val="windowText" lastClr="000000"/>
      </a:dk1>
      <a:lt1>
        <a:sysClr val="window" lastClr="FFFFFF"/>
      </a:lt1>
      <a:dk2>
        <a:srgbClr val="44546A"/>
      </a:dk2>
      <a:lt2>
        <a:srgbClr val="E7E6E6"/>
      </a:lt2>
      <a:accent1>
        <a:srgbClr val="005390"/>
      </a:accent1>
      <a:accent2>
        <a:srgbClr val="0070C0"/>
      </a:accent2>
      <a:accent3>
        <a:srgbClr val="00B0F0"/>
      </a:accent3>
      <a:accent4>
        <a:srgbClr val="4472C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miter/>
        </a:ln>
      </a:spPr>
      <a:bodyPr anchor="ctr"/>
      <a:lstStyle>
        <a:defPPr algn="ctr" eaLnBrk="1" hangingPunct="1">
          <a:defRPr sz="2000" b="1" dirty="0">
            <a:latin typeface="微软雅黑" panose="020B0503020204020204" pitchFamily="34" charset="-122"/>
            <a:ea typeface="微软雅黑" panose="020B0503020204020204" pitchFamily="34" charset="-122"/>
            <a:sym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5203</Words>
  <Application>WPS 演示</Application>
  <PresentationFormat>自定义</PresentationFormat>
  <Paragraphs>487</Paragraphs>
  <Slides>22</Slides>
  <Notes>12</Notes>
  <HiddenSlides>1</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微软雅黑</vt:lpstr>
      <vt:lpstr>华文隶书</vt:lpstr>
      <vt:lpstr>Calibri</vt:lpstr>
      <vt:lpstr>Arial Unicode MS</vt:lpstr>
      <vt:lpstr>Wingdings</vt:lpstr>
      <vt:lpstr>Times New Roman</vt:lpstr>
      <vt:lpstr>Wingdings</vt:lpstr>
      <vt:lpstr>Arial</vt:lpstr>
      <vt:lpstr>Calibri</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玖来钱</dc:title>
  <dc:creator>Administrator</dc:creator>
  <cp:lastModifiedBy>15</cp:lastModifiedBy>
  <cp:revision>2471</cp:revision>
  <dcterms:created xsi:type="dcterms:W3CDTF">2014-09-22T14:05:00Z</dcterms:created>
  <dcterms:modified xsi:type="dcterms:W3CDTF">2020-04-23T01:51:24Z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