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60" r:id="rId3"/>
    <p:sldId id="806" r:id="rId5"/>
    <p:sldId id="757" r:id="rId6"/>
    <p:sldId id="758" r:id="rId7"/>
    <p:sldId id="759" r:id="rId8"/>
    <p:sldId id="844" r:id="rId9"/>
    <p:sldId id="845" r:id="rId10"/>
    <p:sldId id="807" r:id="rId11"/>
    <p:sldId id="808" r:id="rId12"/>
    <p:sldId id="733" r:id="rId13"/>
    <p:sldId id="858" r:id="rId14"/>
    <p:sldId id="760" r:id="rId15"/>
    <p:sldId id="782" r:id="rId16"/>
    <p:sldId id="761" r:id="rId17"/>
    <p:sldId id="720" r:id="rId18"/>
    <p:sldId id="827" r:id="rId19"/>
    <p:sldId id="790" r:id="rId20"/>
    <p:sldId id="812" r:id="rId21"/>
    <p:sldId id="703" r:id="rId22"/>
    <p:sldId id="606" r:id="rId23"/>
  </p:sldIdLst>
  <p:sldSz cx="12192000" cy="6858000"/>
  <p:notesSz cx="6858000" cy="9144000"/>
  <p:custDataLst>
    <p:tags r:id="rId2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A9800"/>
    <a:srgbClr val="FF9393"/>
    <a:srgbClr val="FF4F4F"/>
    <a:srgbClr val="FF2525"/>
    <a:srgbClr val="FE0000"/>
    <a:srgbClr val="DE0000"/>
    <a:srgbClr val="00B0F0"/>
    <a:srgbClr val="00A4DE"/>
    <a:srgbClr val="B508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autoAdjust="0"/>
    <p:restoredTop sz="99477" autoAdjust="0"/>
  </p:normalViewPr>
  <p:slideViewPr>
    <p:cSldViewPr showGuides="1">
      <p:cViewPr>
        <p:scale>
          <a:sx n="84" d="100"/>
          <a:sy n="84" d="100"/>
        </p:scale>
        <p:origin x="-54" y="390"/>
      </p:cViewPr>
      <p:guideLst>
        <p:guide orient="horz" pos="2197"/>
        <p:guide pos="3728"/>
        <p:guide pos="392"/>
        <p:guide pos="7414"/>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2574" y="-90"/>
      </p:cViewPr>
      <p:guideLst>
        <p:guide orient="horz" pos="2929"/>
        <p:guide pos="209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9.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B410A-F33F-4AB4-852F-D1CE6502B2C4}" type="datetimeFigureOut">
              <a:rPr lang="vi-VN" smtClean="0"/>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A3FDB-E1FF-41D5-9DDE-74331BAB0AAA}"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AA3FDB-E1FF-41D5-9DDE-74331BAB0AAA}" type="slidenum">
              <a:rPr lang="vi-VN" smtClean="0"/>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矩形 6"/>
          <p:cNvSpPr/>
          <p:nvPr userDrawn="1"/>
        </p:nvSpPr>
        <p:spPr>
          <a:xfrm>
            <a:off x="0" y="1124744"/>
            <a:ext cx="12192000" cy="72008"/>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C:\Users\user\Desktop\文件\魏氏生物科技.jpg魏氏生物科技"/>
          <p:cNvPicPr>
            <a:picLocks noChangeAspect="1"/>
          </p:cNvPicPr>
          <p:nvPr userDrawn="1"/>
        </p:nvPicPr>
        <p:blipFill>
          <a:blip r:embed="rId2"/>
          <a:srcRect/>
          <a:stretch>
            <a:fillRect/>
          </a:stretch>
        </p:blipFill>
        <p:spPr>
          <a:xfrm>
            <a:off x="107950" y="524828"/>
            <a:ext cx="1845310" cy="4286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image" Target="../media/image9.jpeg"/><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12.jpeg"/><Relationship Id="rId3" Type="http://schemas.openxmlformats.org/officeDocument/2006/relationships/hyperlink" Target="http://www.haaga-helia.fi/en/frontpage" TargetMode="External"/><Relationship Id="rId2" Type="http://schemas.openxmlformats.org/officeDocument/2006/relationships/image" Target="../media/image11.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 Id="rId3" Type="http://schemas.openxmlformats.org/officeDocument/2006/relationships/tags" Target="../tags/tag8.xml"/><Relationship Id="rId2" Type="http://schemas.openxmlformats.org/officeDocument/2006/relationships/image" Target="../media/image19.jpeg"/><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emf"/><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1.jpeg"/><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hyperlink" Target="mailto:edwinngoi@ngoihealth.sg"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224790" y="2557780"/>
            <a:ext cx="9949180" cy="2177415"/>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lnSpc>
                <a:spcPct val="150000"/>
              </a:lnSpc>
            </a:pPr>
            <a:r>
              <a:rPr lang="zh-CN" altLang="en-US" sz="4000" b="1" dirty="0" smtClean="0">
                <a:solidFill>
                  <a:schemeClr val="bg1"/>
                </a:solidFill>
                <a:latin typeface="微软雅黑" panose="020B0503020204020204" pitchFamily="34" charset="-122"/>
                <a:ea typeface="微软雅黑" panose="020B0503020204020204" pitchFamily="34" charset="-122"/>
              </a:rPr>
              <a:t>将北欧与高端医疗生态系统导入中国</a:t>
            </a:r>
            <a:endParaRPr lang="zh-CN" altLang="en-US" sz="4000" b="1"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402205" y="4214495"/>
            <a:ext cx="7351395" cy="1476375"/>
          </a:xfrm>
          <a:prstGeom prst="rect">
            <a:avLst/>
          </a:prstGeom>
          <a:noFill/>
        </p:spPr>
        <p:txBody>
          <a:bodyPr wrap="square" rtlCol="0">
            <a:spAutoFit/>
          </a:bodyPr>
          <a:lstStyle/>
          <a:p>
            <a:pPr algn="ctr"/>
            <a:r>
              <a:rPr lang="zh-CN" altLang="en-US" sz="5400" b="1" dirty="0" smtClean="0">
                <a:solidFill>
                  <a:schemeClr val="tx1"/>
                </a:solidFill>
                <a:latin typeface="宋体" panose="02010600030101010101" pitchFamily="2" charset="-122"/>
                <a:ea typeface="宋体" panose="02010600030101010101" pitchFamily="2" charset="-122"/>
                <a:cs typeface="华文隶书" panose="02010800040101010101" charset="-122"/>
              </a:rPr>
              <a:t>魏氏生物科技中心</a:t>
            </a:r>
            <a:endParaRPr lang="zh-CN" altLang="en-US" sz="5400" b="1" dirty="0" smtClean="0">
              <a:solidFill>
                <a:schemeClr val="tx1"/>
              </a:solidFill>
              <a:latin typeface="宋体" panose="02010600030101010101" pitchFamily="2" charset="-122"/>
              <a:ea typeface="宋体" panose="02010600030101010101" pitchFamily="2" charset="-122"/>
              <a:cs typeface="华文隶书" panose="02010800040101010101" charset="-122"/>
            </a:endParaRPr>
          </a:p>
          <a:p>
            <a:pPr algn="ctr"/>
            <a:r>
              <a:rPr lang="en-US" altLang="zh-CN" sz="3600" b="1" dirty="0" smtClean="0">
                <a:solidFill>
                  <a:schemeClr val="tx1"/>
                </a:solidFill>
                <a:latin typeface="宋体" panose="02010600030101010101" pitchFamily="2" charset="-122"/>
                <a:ea typeface="宋体" panose="02010600030101010101" pitchFamily="2" charset="-122"/>
                <a:cs typeface="华文隶书" panose="02010800040101010101" charset="-122"/>
              </a:rPr>
              <a:t>NHC BioTech Center</a:t>
            </a:r>
            <a:endParaRPr lang="en-US" altLang="zh-CN" sz="3600" b="1" dirty="0" smtClean="0">
              <a:solidFill>
                <a:schemeClr val="tx1"/>
              </a:solidFill>
              <a:latin typeface="宋体" panose="02010600030101010101" pitchFamily="2" charset="-122"/>
              <a:ea typeface="宋体" panose="02010600030101010101" pitchFamily="2" charset="-122"/>
              <a:cs typeface="华文隶书" panose="02010800040101010101" charset="-122"/>
            </a:endParaRPr>
          </a:p>
        </p:txBody>
      </p:sp>
      <p:sp>
        <p:nvSpPr>
          <p:cNvPr id="3" name="文本框 2"/>
          <p:cNvSpPr txBox="1"/>
          <p:nvPr/>
        </p:nvSpPr>
        <p:spPr>
          <a:xfrm>
            <a:off x="1462405" y="6312535"/>
            <a:ext cx="1217930" cy="368300"/>
          </a:xfrm>
          <a:prstGeom prst="rect">
            <a:avLst/>
          </a:prstGeom>
          <a:noFill/>
        </p:spPr>
        <p:txBody>
          <a:bodyPr wrap="none" rtlCol="0">
            <a:spAutoFit/>
          </a:bodyPr>
          <a:p>
            <a:r>
              <a:rPr lang="en-US" altLang="zh-CN"/>
              <a:t>2020</a:t>
            </a:r>
            <a:r>
              <a:rPr lang="zh-CN" altLang="en-US"/>
              <a:t>年</a:t>
            </a:r>
            <a:r>
              <a:rPr lang="en-US" altLang="zh-CN"/>
              <a:t>5</a:t>
            </a:r>
            <a:r>
              <a:rPr lang="zh-CN" altLang="en-US"/>
              <a:t>月</a:t>
            </a:r>
            <a:endParaRPr lang="zh-CN" altLang="en-US"/>
          </a:p>
        </p:txBody>
      </p:sp>
      <p:pic>
        <p:nvPicPr>
          <p:cNvPr id="5" name="图片 4"/>
          <p:cNvPicPr>
            <a:picLocks noChangeAspect="1"/>
          </p:cNvPicPr>
          <p:nvPr/>
        </p:nvPicPr>
        <p:blipFill>
          <a:blip r:embed="rId1"/>
          <a:srcRect l="747" t="21458" r="1281" b="14074"/>
          <a:stretch>
            <a:fillRect/>
          </a:stretch>
        </p:blipFill>
        <p:spPr>
          <a:xfrm>
            <a:off x="-38100" y="-635"/>
            <a:ext cx="12232640" cy="3971925"/>
          </a:xfrm>
          <a:prstGeom prst="rect">
            <a:avLst/>
          </a:prstGeom>
        </p:spPr>
      </p:pic>
      <p:sp>
        <p:nvSpPr>
          <p:cNvPr id="2" name="文本框 1"/>
          <p:cNvSpPr txBox="1"/>
          <p:nvPr/>
        </p:nvSpPr>
        <p:spPr>
          <a:xfrm>
            <a:off x="7798435" y="6312535"/>
            <a:ext cx="1325880" cy="368300"/>
          </a:xfrm>
          <a:prstGeom prst="rect">
            <a:avLst/>
          </a:prstGeom>
          <a:noFill/>
        </p:spPr>
        <p:txBody>
          <a:bodyPr wrap="none" rtlCol="0">
            <a:spAutoFit/>
          </a:bodyPr>
          <a:p>
            <a:r>
              <a:rPr lang="zh-CN" altLang="en-US"/>
              <a:t>商业计划书</a:t>
            </a:r>
            <a:endParaRPr lang="zh-CN" altLang="en-US"/>
          </a:p>
        </p:txBody>
      </p:sp>
      <p:pic>
        <p:nvPicPr>
          <p:cNvPr id="4" name="图片 3" descr="C:\Users\user\Desktop\文件\魏氏生物科技.jpg魏氏生物科技"/>
          <p:cNvPicPr>
            <a:picLocks noChangeAspect="1"/>
          </p:cNvPicPr>
          <p:nvPr/>
        </p:nvPicPr>
        <p:blipFill>
          <a:blip r:embed="rId2"/>
          <a:srcRect/>
          <a:stretch>
            <a:fillRect/>
          </a:stretch>
        </p:blipFill>
        <p:spPr>
          <a:xfrm>
            <a:off x="10176510" y="6251893"/>
            <a:ext cx="1845310" cy="4286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60320" y="370840"/>
            <a:ext cx="4733925" cy="460375"/>
          </a:xfrm>
          <a:prstGeom prst="rect">
            <a:avLst/>
          </a:prstGeom>
          <a:noFill/>
        </p:spPr>
        <p:txBody>
          <a:bodyPr wrap="square" rtlCol="0" anchor="t">
            <a:spAutoFit/>
          </a:bodyPr>
          <a:p>
            <a:pPr algn="l">
              <a:buClrTx/>
              <a:buSzTx/>
              <a:buFontTx/>
            </a:pPr>
            <a:r>
              <a:rPr lang="en-US" altLang="zh-CN" sz="2400" b="1" dirty="0">
                <a:latin typeface="微软雅黑" panose="020B0503020204020204" pitchFamily="34" charset="-122"/>
                <a:ea typeface="微软雅黑" panose="020B0503020204020204" pitchFamily="34" charset="-122"/>
                <a:sym typeface="+mn-ea"/>
              </a:rPr>
              <a:t>8.</a:t>
            </a:r>
            <a:r>
              <a:rPr lang="zh-CN" altLang="en-US" sz="2400" b="1" dirty="0">
                <a:latin typeface="微软雅黑" panose="020B0503020204020204" pitchFamily="34" charset="-122"/>
                <a:ea typeface="微软雅黑" panose="020B0503020204020204" pitchFamily="34" charset="-122"/>
                <a:sym typeface="+mn-ea"/>
              </a:rPr>
              <a:t>办公场地需求</a:t>
            </a:r>
            <a:endParaRPr lang="zh-CN" altLang="en-US" sz="2400" b="1" dirty="0">
              <a:latin typeface="微软雅黑" panose="020B0503020204020204" pitchFamily="34" charset="-122"/>
              <a:ea typeface="微软雅黑" panose="020B0503020204020204" pitchFamily="34" charset="-122"/>
              <a:sym typeface="+mn-ea"/>
            </a:endParaRPr>
          </a:p>
        </p:txBody>
      </p:sp>
      <p:sp>
        <p:nvSpPr>
          <p:cNvPr id="3" name="Content Placeholder 2"/>
          <p:cNvSpPr>
            <a:spLocks noGrp="1"/>
          </p:cNvSpPr>
          <p:nvPr/>
        </p:nvSpPr>
        <p:spPr>
          <a:xfrm>
            <a:off x="530860" y="1490345"/>
            <a:ext cx="4753610" cy="298577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2000" dirty="0">
                <a:solidFill>
                  <a:prstClr val="black"/>
                </a:solidFill>
                <a:latin typeface="宋体" panose="02010600030101010101" pitchFamily="2" charset="-122"/>
                <a:ea typeface="宋体" panose="02010600030101010101" pitchFamily="2" charset="-122"/>
                <a:cs typeface="宋体" panose="02010600030101010101" pitchFamily="2" charset="-122"/>
              </a:rPr>
              <a:t>根据未来业务规划，我们的生物科技中心的办公面积将扩展到</a:t>
            </a:r>
            <a:r>
              <a:rPr lang="en-US" altLang="zh-CN" sz="2000" dirty="0">
                <a:solidFill>
                  <a:prstClr val="black"/>
                </a:solidFill>
                <a:latin typeface="宋体" panose="02010600030101010101" pitchFamily="2" charset="-122"/>
                <a:ea typeface="宋体" panose="02010600030101010101" pitchFamily="2" charset="-122"/>
                <a:cs typeface="宋体" panose="02010600030101010101" pitchFamily="2" charset="-122"/>
              </a:rPr>
              <a:t>10</a:t>
            </a:r>
            <a:r>
              <a:rPr lang="en-US" altLang="zh-CN" sz="2000" dirty="0">
                <a:solidFill>
                  <a:prstClr val="black"/>
                </a:solidFill>
                <a:latin typeface="宋体" panose="02010600030101010101" pitchFamily="2" charset="-122"/>
                <a:ea typeface="宋体" panose="02010600030101010101" pitchFamily="2" charset="-122"/>
                <a:cs typeface="宋体" panose="02010600030101010101" pitchFamily="2" charset="-122"/>
              </a:rPr>
              <a:t>00</a:t>
            </a:r>
            <a:r>
              <a:rPr lang="zh-CN" altLang="en-US" sz="2000" dirty="0">
                <a:solidFill>
                  <a:prstClr val="black"/>
                </a:solidFill>
                <a:latin typeface="宋体" panose="02010600030101010101" pitchFamily="2" charset="-122"/>
                <a:ea typeface="宋体" panose="02010600030101010101" pitchFamily="2" charset="-122"/>
                <a:cs typeface="宋体" panose="02010600030101010101" pitchFamily="2" charset="-122"/>
              </a:rPr>
              <a:t>平方米，基本上分成三个部分</a:t>
            </a:r>
            <a:r>
              <a:rPr lang="en-US" altLang="zh-CN" sz="2000" dirty="0">
                <a:solidFill>
                  <a:prstClr val="black"/>
                </a:solidFill>
                <a:latin typeface="宋体" panose="02010600030101010101" pitchFamily="2" charset="-122"/>
                <a:ea typeface="宋体" panose="02010600030101010101" pitchFamily="2" charset="-122"/>
                <a:cs typeface="宋体" panose="02010600030101010101" pitchFamily="2" charset="-122"/>
              </a:rPr>
              <a:t>:</a:t>
            </a:r>
            <a:endParaRPr lang="en-US" altLang="zh-CN" sz="200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endParaRPr lang="en-US" altLang="zh-CN" sz="200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1">
              <a:buFont typeface="Wingdings" panose="05000000000000000000" charset="0"/>
              <a:buChar char="ü"/>
            </a:pPr>
            <a:r>
              <a:rPr lang="zh-CN" altLang="en-US" sz="1710" dirty="0">
                <a:solidFill>
                  <a:prstClr val="black"/>
                </a:solidFill>
                <a:latin typeface="宋体" panose="02010600030101010101" pitchFamily="2" charset="-122"/>
                <a:ea typeface="宋体" panose="02010600030101010101" pitchFamily="2" charset="-122"/>
                <a:cs typeface="宋体" panose="02010600030101010101" pitchFamily="2" charset="-122"/>
              </a:rPr>
              <a:t>魏氏生物科技中心的管理层和员工：作为教育中心的管理方，我们下设教育管理、营销、IT等部门。</a:t>
            </a:r>
            <a:endParaRPr lang="zh-CN" altLang="en-US" sz="171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1">
              <a:buFont typeface="Wingdings" panose="05000000000000000000" charset="0"/>
              <a:buChar char="ü"/>
            </a:pPr>
            <a:r>
              <a:rPr lang="zh-CN" altLang="en-US" sz="1710" dirty="0" smtClean="0">
                <a:latin typeface="宋体" panose="02010600030101010101" pitchFamily="2" charset="-122"/>
                <a:ea typeface="宋体" panose="02010600030101010101" pitchFamily="2" charset="-122"/>
                <a:cs typeface="华文隶书" panose="02010800040101010101" charset="-122"/>
                <a:sym typeface="+mn-ea"/>
              </a:rPr>
              <a:t>营养健康与医学应用实验室</a:t>
            </a:r>
            <a:endParaRPr lang="zh-CN" altLang="en-US" sz="171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1">
              <a:buFont typeface="Wingdings" panose="05000000000000000000" charset="0"/>
              <a:buChar char="ü"/>
            </a:pPr>
            <a:r>
              <a:rPr lang="zh-CN" altLang="en-US" sz="171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大小会议室及大教室。</a:t>
            </a:r>
            <a:endParaRPr lang="zh-CN" altLang="en-US" sz="171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endParaRPr lang="zh-CN" altLang="en-US" sz="2000"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073743046" name="图片 1073743045" descr="IMG_256"/>
          <p:cNvPicPr>
            <a:picLocks noChangeAspect="1"/>
          </p:cNvPicPr>
          <p:nvPr/>
        </p:nvPicPr>
        <p:blipFill>
          <a:blip r:embed="rId1"/>
          <a:stretch>
            <a:fillRect/>
          </a:stretch>
        </p:blipFill>
        <p:spPr>
          <a:xfrm>
            <a:off x="5538470" y="1490345"/>
            <a:ext cx="6231890" cy="3536315"/>
          </a:xfrm>
          <a:prstGeom prst="rect">
            <a:avLst/>
          </a:prstGeom>
          <a:noFill/>
          <a:ln w="9525">
            <a:noFill/>
          </a:ln>
        </p:spPr>
      </p:pic>
      <p:sp>
        <p:nvSpPr>
          <p:cNvPr id="4" name="文本框 3"/>
          <p:cNvSpPr txBox="1"/>
          <p:nvPr/>
        </p:nvSpPr>
        <p:spPr>
          <a:xfrm>
            <a:off x="500380" y="4381500"/>
            <a:ext cx="4815205" cy="2115185"/>
          </a:xfrm>
          <a:prstGeom prst="rect">
            <a:avLst/>
          </a:prstGeom>
          <a:noFill/>
        </p:spPr>
        <p:txBody>
          <a:bodyPr wrap="square" rtlCol="0">
            <a:spAutoFit/>
          </a:bodyPr>
          <a:p>
            <a:pPr marL="285750" indent="-285750">
              <a:buFont typeface="Arial" panose="020B0604020202020204" pitchFamily="34" charset="0"/>
              <a:buChar char="•"/>
            </a:pPr>
            <a:r>
              <a:rPr lang="zh-CN" altLang="en-US" sz="2000" dirty="0">
                <a:solidFill>
                  <a:prstClr val="black"/>
                </a:solidFill>
                <a:latin typeface="宋体" panose="02010600030101010101" pitchFamily="2" charset="-122"/>
                <a:ea typeface="宋体" panose="02010600030101010101" pitchFamily="2" charset="-122"/>
                <a:cs typeface="宋体" panose="02010600030101010101" pitchFamily="2" charset="-122"/>
              </a:rPr>
              <a:t>孵化器的盈利模式</a:t>
            </a:r>
            <a:endParaRPr lang="zh-CN" altLang="en-US" sz="2000"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marL="685800" lvl="1" indent="-228600" algn="l">
              <a:lnSpc>
                <a:spcPct val="90000"/>
              </a:lnSpc>
              <a:spcBef>
                <a:spcPts val="500"/>
              </a:spcBef>
              <a:buClrTx/>
              <a:buSzTx/>
              <a:buFont typeface="Wingdings" panose="05000000000000000000" charset="0"/>
              <a:buChar char="ü"/>
            </a:pPr>
            <a:r>
              <a:rPr lang="zh-CN" altLang="en-US" sz="1710" dirty="0" smtClean="0">
                <a:latin typeface="宋体" panose="02010600030101010101" pitchFamily="2" charset="-122"/>
                <a:ea typeface="宋体" panose="02010600030101010101" pitchFamily="2" charset="-122"/>
                <a:cs typeface="华文隶书" panose="02010800040101010101" charset="-122"/>
                <a:sym typeface="+mn-ea"/>
              </a:rPr>
              <a:t>技术开发、技术转让、临床批件转让转化与融资开发</a:t>
            </a:r>
            <a:endParaRPr lang="zh-CN" altLang="en-US" sz="1710" dirty="0" smtClean="0">
              <a:latin typeface="宋体" panose="02010600030101010101" pitchFamily="2" charset="-122"/>
              <a:ea typeface="宋体" panose="02010600030101010101" pitchFamily="2" charset="-122"/>
              <a:cs typeface="华文隶书" panose="02010800040101010101" charset="-122"/>
              <a:sym typeface="+mn-ea"/>
            </a:endParaRPr>
          </a:p>
          <a:p>
            <a:pPr marL="685800" lvl="1" indent="-228600" algn="l">
              <a:lnSpc>
                <a:spcPct val="90000"/>
              </a:lnSpc>
              <a:spcBef>
                <a:spcPts val="500"/>
              </a:spcBef>
              <a:buClrTx/>
              <a:buSzTx/>
              <a:buFont typeface="Wingdings" panose="05000000000000000000" charset="0"/>
              <a:buChar char="ü"/>
            </a:pPr>
            <a:r>
              <a:rPr lang="zh-CN" altLang="en-US" sz="1710" dirty="0" smtClean="0">
                <a:latin typeface="宋体" panose="02010600030101010101" pitchFamily="2" charset="-122"/>
                <a:ea typeface="宋体" panose="02010600030101010101" pitchFamily="2" charset="-122"/>
                <a:cs typeface="华文隶书" panose="02010800040101010101" charset="-122"/>
                <a:sym typeface="+mn-ea"/>
              </a:rPr>
              <a:t>国家项目产业支持</a:t>
            </a:r>
            <a:endParaRPr lang="zh-CN" altLang="en-US" sz="1710" dirty="0" smtClean="0">
              <a:latin typeface="宋体" panose="02010600030101010101" pitchFamily="2" charset="-122"/>
              <a:ea typeface="宋体" panose="02010600030101010101" pitchFamily="2" charset="-122"/>
              <a:cs typeface="华文隶书" panose="02010800040101010101" charset="-122"/>
              <a:sym typeface="+mn-ea"/>
            </a:endParaRPr>
          </a:p>
          <a:p>
            <a:pPr marL="685800" lvl="1" indent="-228600" algn="l">
              <a:lnSpc>
                <a:spcPct val="90000"/>
              </a:lnSpc>
              <a:spcBef>
                <a:spcPts val="500"/>
              </a:spcBef>
              <a:buClrTx/>
              <a:buSzTx/>
              <a:buFont typeface="Wingdings" panose="05000000000000000000" charset="0"/>
              <a:buChar char="ü"/>
            </a:pPr>
            <a:r>
              <a:rPr lang="zh-CN" altLang="en-US" sz="1710" dirty="0" smtClean="0">
                <a:latin typeface="宋体" panose="02010600030101010101" pitchFamily="2" charset="-122"/>
                <a:ea typeface="宋体" panose="02010600030101010101" pitchFamily="2" charset="-122"/>
                <a:cs typeface="华文隶书" panose="02010800040101010101" charset="-122"/>
                <a:sym typeface="+mn-ea"/>
              </a:rPr>
              <a:t>选取优质项目进行生产转化</a:t>
            </a:r>
            <a:endParaRPr lang="zh-CN" altLang="en-US" sz="1710" dirty="0" smtClean="0">
              <a:solidFill>
                <a:schemeClr val="tx1"/>
              </a:solidFill>
              <a:latin typeface="宋体" panose="02010600030101010101" pitchFamily="2" charset="-122"/>
              <a:ea typeface="宋体" panose="02010600030101010101" pitchFamily="2" charset="-122"/>
              <a:cs typeface="华文隶书" panose="02010800040101010101" charset="-122"/>
              <a:sym typeface="+mn-ea"/>
            </a:endParaRPr>
          </a:p>
          <a:p>
            <a:pPr marL="685800" lvl="1" indent="-228600" algn="l">
              <a:lnSpc>
                <a:spcPct val="90000"/>
              </a:lnSpc>
              <a:spcBef>
                <a:spcPts val="500"/>
              </a:spcBef>
              <a:buClrTx/>
              <a:buSzTx/>
              <a:buFont typeface="Wingdings" panose="05000000000000000000" charset="0"/>
              <a:buChar char="ü"/>
            </a:pPr>
            <a:endParaRPr lang="zh-CN" altLang="en-US" sz="1710" dirty="0" smtClean="0">
              <a:latin typeface="宋体" panose="02010600030101010101" pitchFamily="2" charset="-122"/>
              <a:ea typeface="宋体" panose="02010600030101010101" pitchFamily="2" charset="-122"/>
              <a:cs typeface="华文隶书" panose="02010800040101010101" charset="-122"/>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75765" y="2553970"/>
            <a:ext cx="8839835" cy="2108200"/>
          </a:xfrm>
          <a:prstGeom prst="rect">
            <a:avLst/>
          </a:prstGeom>
          <a:noFill/>
        </p:spPr>
        <p:txBody>
          <a:bodyPr wrap="square" rtlCol="0">
            <a:spAutoFit/>
          </a:bodyPr>
          <a:p>
            <a:pPr marL="685800" lvl="1" indent="-228600" algn="l">
              <a:lnSpc>
                <a:spcPct val="90000"/>
              </a:lnSpc>
              <a:spcBef>
                <a:spcPts val="500"/>
              </a:spcBef>
              <a:buClrTx/>
              <a:buSzTx/>
              <a:buFont typeface="Wingdings" panose="05000000000000000000" charset="0"/>
              <a:buChar char="ü"/>
            </a:pPr>
            <a:r>
              <a:rPr lang="zh-CN" altLang="en-US" sz="1710" dirty="0" smtClean="0">
                <a:latin typeface="宋体" panose="02010600030101010101" pitchFamily="2" charset="-122"/>
                <a:ea typeface="宋体" panose="02010600030101010101" pitchFamily="2" charset="-122"/>
                <a:cs typeface="华文隶书" panose="02010800040101010101" charset="-122"/>
                <a:sym typeface="+mn-ea"/>
              </a:rPr>
              <a:t>技术开发、技术转让、临床批件转让转化与融资开发</a:t>
            </a:r>
            <a:endParaRPr lang="zh-CN" altLang="en-US" sz="1710" dirty="0" smtClean="0">
              <a:latin typeface="宋体" panose="02010600030101010101" pitchFamily="2" charset="-122"/>
              <a:ea typeface="宋体" panose="02010600030101010101" pitchFamily="2" charset="-122"/>
              <a:cs typeface="华文隶书" panose="02010800040101010101" charset="-122"/>
              <a:sym typeface="+mn-ea"/>
            </a:endParaRPr>
          </a:p>
          <a:p>
            <a:pPr marL="685800" lvl="1" indent="-228600" algn="l">
              <a:lnSpc>
                <a:spcPct val="90000"/>
              </a:lnSpc>
              <a:spcBef>
                <a:spcPts val="500"/>
              </a:spcBef>
              <a:buClrTx/>
              <a:buSzTx/>
              <a:buFont typeface="Wingdings" panose="05000000000000000000" charset="0"/>
              <a:buChar char="ü"/>
            </a:pPr>
            <a:endParaRPr lang="zh-CN" altLang="en-US" sz="1710" dirty="0" smtClean="0">
              <a:latin typeface="宋体" panose="02010600030101010101" pitchFamily="2" charset="-122"/>
              <a:ea typeface="宋体" panose="02010600030101010101" pitchFamily="2" charset="-122"/>
              <a:cs typeface="华文隶书" panose="02010800040101010101" charset="-122"/>
              <a:sym typeface="+mn-ea"/>
            </a:endParaRPr>
          </a:p>
          <a:p>
            <a:pPr marL="685800" lvl="1" indent="-228600" algn="l">
              <a:lnSpc>
                <a:spcPct val="90000"/>
              </a:lnSpc>
              <a:spcBef>
                <a:spcPts val="500"/>
              </a:spcBef>
              <a:buClrTx/>
              <a:buSzTx/>
              <a:buFont typeface="Wingdings" panose="05000000000000000000" charset="0"/>
              <a:buChar char="ü"/>
            </a:pPr>
            <a:r>
              <a:rPr lang="zh-CN" altLang="en-US" sz="1710" dirty="0" smtClean="0">
                <a:latin typeface="宋体" panose="02010600030101010101" pitchFamily="2" charset="-122"/>
                <a:ea typeface="宋体" panose="02010600030101010101" pitchFamily="2" charset="-122"/>
                <a:cs typeface="华文隶书" panose="02010800040101010101" charset="-122"/>
                <a:sym typeface="+mn-ea"/>
              </a:rPr>
              <a:t>国家项目产业支持</a:t>
            </a:r>
            <a:endParaRPr lang="zh-CN" altLang="en-US" sz="1710" dirty="0" smtClean="0">
              <a:latin typeface="宋体" panose="02010600030101010101" pitchFamily="2" charset="-122"/>
              <a:ea typeface="宋体" panose="02010600030101010101" pitchFamily="2" charset="-122"/>
              <a:cs typeface="华文隶书" panose="02010800040101010101" charset="-122"/>
              <a:sym typeface="+mn-ea"/>
            </a:endParaRPr>
          </a:p>
          <a:p>
            <a:pPr marL="685800" lvl="1" indent="-228600" algn="l">
              <a:lnSpc>
                <a:spcPct val="90000"/>
              </a:lnSpc>
              <a:spcBef>
                <a:spcPts val="500"/>
              </a:spcBef>
              <a:buClrTx/>
              <a:buSzTx/>
              <a:buFont typeface="Wingdings" panose="05000000000000000000" charset="0"/>
              <a:buChar char="ü"/>
            </a:pPr>
            <a:endParaRPr lang="zh-CN" altLang="en-US" sz="1710" dirty="0" smtClean="0">
              <a:latin typeface="宋体" panose="02010600030101010101" pitchFamily="2" charset="-122"/>
              <a:ea typeface="宋体" panose="02010600030101010101" pitchFamily="2" charset="-122"/>
              <a:cs typeface="华文隶书" panose="02010800040101010101" charset="-122"/>
              <a:sym typeface="+mn-ea"/>
            </a:endParaRPr>
          </a:p>
          <a:p>
            <a:pPr marL="685800" lvl="1" indent="-228600" algn="l">
              <a:lnSpc>
                <a:spcPct val="90000"/>
              </a:lnSpc>
              <a:spcBef>
                <a:spcPts val="500"/>
              </a:spcBef>
              <a:buClrTx/>
              <a:buSzTx/>
              <a:buFont typeface="Wingdings" panose="05000000000000000000" charset="0"/>
              <a:buChar char="ü"/>
            </a:pPr>
            <a:r>
              <a:rPr lang="zh-CN" altLang="en-US" sz="1710" dirty="0" smtClean="0">
                <a:latin typeface="宋体" panose="02010600030101010101" pitchFamily="2" charset="-122"/>
                <a:ea typeface="宋体" panose="02010600030101010101" pitchFamily="2" charset="-122"/>
                <a:cs typeface="华文隶书" panose="02010800040101010101" charset="-122"/>
                <a:sym typeface="+mn-ea"/>
              </a:rPr>
              <a:t>选取优质项目进行生产转化</a:t>
            </a:r>
            <a:endParaRPr lang="zh-CN" altLang="en-US" sz="1710" dirty="0" smtClean="0">
              <a:solidFill>
                <a:schemeClr val="tx1"/>
              </a:solidFill>
              <a:latin typeface="宋体" panose="02010600030101010101" pitchFamily="2" charset="-122"/>
              <a:ea typeface="宋体" panose="02010600030101010101" pitchFamily="2" charset="-122"/>
              <a:cs typeface="华文隶书" panose="02010800040101010101" charset="-122"/>
              <a:sym typeface="+mn-ea"/>
            </a:endParaRPr>
          </a:p>
          <a:p>
            <a:pPr marL="685800" lvl="1" indent="-228600" algn="l">
              <a:lnSpc>
                <a:spcPct val="90000"/>
              </a:lnSpc>
              <a:spcBef>
                <a:spcPts val="500"/>
              </a:spcBef>
              <a:buClrTx/>
              <a:buSzTx/>
              <a:buFont typeface="Wingdings" panose="05000000000000000000" charset="0"/>
              <a:buChar char="ü"/>
            </a:pPr>
            <a:endParaRPr lang="zh-CN" altLang="en-US" sz="1710" dirty="0" smtClean="0">
              <a:latin typeface="宋体" panose="02010600030101010101" pitchFamily="2" charset="-122"/>
              <a:ea typeface="宋体" panose="02010600030101010101" pitchFamily="2" charset="-122"/>
              <a:cs typeface="华文隶书" panose="02010800040101010101" charset="-122"/>
            </a:endParaRPr>
          </a:p>
          <a:p>
            <a:endParaRPr lang="zh-CN" altLang="en-US"/>
          </a:p>
        </p:txBody>
      </p:sp>
      <p:sp>
        <p:nvSpPr>
          <p:cNvPr id="2" name="文本框 1"/>
          <p:cNvSpPr txBox="1"/>
          <p:nvPr/>
        </p:nvSpPr>
        <p:spPr>
          <a:xfrm>
            <a:off x="2560320" y="370840"/>
            <a:ext cx="4733925" cy="460375"/>
          </a:xfrm>
          <a:prstGeom prst="rect">
            <a:avLst/>
          </a:prstGeom>
          <a:noFill/>
        </p:spPr>
        <p:txBody>
          <a:bodyPr wrap="square" rtlCol="0" anchor="t">
            <a:spAutoFit/>
          </a:bodyPr>
          <a:p>
            <a:pPr algn="l">
              <a:buClrTx/>
              <a:buSzTx/>
              <a:buFontTx/>
            </a:pPr>
            <a:r>
              <a:rPr lang="en-US" altLang="zh-CN" sz="2400" b="1" dirty="0">
                <a:latin typeface="微软雅黑" panose="020B0503020204020204" pitchFamily="34" charset="-122"/>
                <a:ea typeface="微软雅黑" panose="020B0503020204020204" pitchFamily="34" charset="-122"/>
                <a:sym typeface="+mn-ea"/>
              </a:rPr>
              <a:t>9.</a:t>
            </a:r>
            <a:r>
              <a:rPr lang="zh-CN" altLang="en-US" sz="2400" b="1" dirty="0">
                <a:latin typeface="微软雅黑" panose="020B0503020204020204" pitchFamily="34" charset="-122"/>
                <a:ea typeface="微软雅黑" panose="020B0503020204020204" pitchFamily="34" charset="-122"/>
                <a:sym typeface="+mn-ea"/>
              </a:rPr>
              <a:t>孵化器的盈利模式</a:t>
            </a:r>
            <a:endParaRPr lang="zh-CN" altLang="en-US" sz="2400" b="1" dirty="0">
              <a:latin typeface="微软雅黑" panose="020B0503020204020204" pitchFamily="34" charset="-122"/>
              <a:ea typeface="微软雅黑" panose="020B0503020204020204" pitchFamily="34" charset="-122"/>
              <a:sym typeface="+mn-ea"/>
            </a:endParaRPr>
          </a:p>
        </p:txBody>
      </p:sp>
      <p:graphicFrame>
        <p:nvGraphicFramePr>
          <p:cNvPr id="3" name="Content Placeholder 3"/>
          <p:cNvGraphicFramePr>
            <a:graphicFrameLocks noGrp="1"/>
          </p:cNvGraphicFramePr>
          <p:nvPr>
            <p:custDataLst>
              <p:tags r:id="rId1"/>
            </p:custDataLst>
          </p:nvPr>
        </p:nvGraphicFramePr>
        <p:xfrm>
          <a:off x="718185" y="1605280"/>
          <a:ext cx="10025380" cy="609600"/>
        </p:xfrm>
        <a:graphic>
          <a:graphicData uri="http://schemas.openxmlformats.org/drawingml/2006/table">
            <a:tbl>
              <a:tblPr firstRow="1" firstCol="1" bandRow="1"/>
              <a:tblGrid>
                <a:gridCol w="10025380"/>
              </a:tblGrid>
              <a:tr h="304800">
                <a:tc>
                  <a:txBody>
                    <a:bodyPr/>
                    <a:p>
                      <a:pPr algn="ctr">
                        <a:spcAft>
                          <a:spcPts val="0"/>
                        </a:spcAft>
                        <a:buClrTx/>
                        <a:buSzTx/>
                        <a:buFontTx/>
                      </a:pPr>
                      <a:r>
                        <a:rPr lang="zh-CN" altLang="en-US" sz="2000" b="1" dirty="0">
                          <a:solidFill>
                            <a:prstClr val="black"/>
                          </a:solidFill>
                          <a:latin typeface="微软雅黑" panose="020B0503020204020204" pitchFamily="34" charset="-122"/>
                          <a:ea typeface="微软雅黑" panose="020B0503020204020204" pitchFamily="34" charset="-122"/>
                          <a:sym typeface="+mn-ea"/>
                        </a:rPr>
                        <a:t>孵化器的盈利模式</a:t>
                      </a:r>
                      <a:endParaRPr lang="zh-CN" altLang="en-US" sz="2000" b="1" dirty="0">
                        <a:solidFill>
                          <a:prstClr val="black"/>
                        </a:solidFill>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9B23"/>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custDataLst>
              <p:tags r:id="rId1"/>
            </p:custDataLst>
          </p:nvPr>
        </p:nvGraphicFramePr>
        <p:xfrm>
          <a:off x="636092" y="2095149"/>
          <a:ext cx="10657205" cy="3413760"/>
        </p:xfrm>
        <a:graphic>
          <a:graphicData uri="http://schemas.openxmlformats.org/drawingml/2006/table">
            <a:tbl>
              <a:tblPr firstRow="1" firstCol="1" bandRow="1"/>
              <a:tblGrid>
                <a:gridCol w="5643899"/>
                <a:gridCol w="1671095"/>
                <a:gridCol w="1670376"/>
                <a:gridCol w="1671813"/>
              </a:tblGrid>
              <a:tr h="487680">
                <a:tc>
                  <a:txBody>
                    <a:bodyPr/>
                    <a:lstStyle/>
                    <a:p>
                      <a:pPr algn="ctr">
                        <a:spcAft>
                          <a:spcPts val="0"/>
                        </a:spcAft>
                      </a:pPr>
                      <a:r>
                        <a:rPr lang="zh-CN" altLang="en-US" sz="3200" b="1" dirty="0">
                          <a:solidFill>
                            <a:prstClr val="black"/>
                          </a:solidFill>
                          <a:latin typeface="宋体" panose="02010600030101010101" pitchFamily="2" charset="-122"/>
                          <a:ea typeface="宋体" panose="02010600030101010101" pitchFamily="2" charset="-122"/>
                          <a:cs typeface="宋体" panose="02010600030101010101" pitchFamily="2" charset="-122"/>
                        </a:rPr>
                        <a:t>项目</a:t>
                      </a:r>
                      <a:endParaRPr lang="zh-CN" altLang="en-US" sz="32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9B23"/>
                    </a:solidFill>
                  </a:tcPr>
                </a:tc>
                <a:tc>
                  <a:txBody>
                    <a:bodyPr/>
                    <a:lstStyle/>
                    <a:p>
                      <a:pPr algn="ctr">
                        <a:spcAft>
                          <a:spcPts val="0"/>
                        </a:spcAft>
                      </a:pPr>
                      <a:r>
                        <a:rPr lang="en-US" altLang="zh-CN" sz="3200" b="1" dirty="0">
                          <a:solidFill>
                            <a:prstClr val="black"/>
                          </a:solidFill>
                          <a:latin typeface="宋体" panose="02010600030101010101" pitchFamily="2" charset="-122"/>
                          <a:ea typeface="宋体" panose="02010600030101010101" pitchFamily="2" charset="-122"/>
                        </a:rPr>
                        <a:t>2021</a:t>
                      </a:r>
                      <a:endParaRPr lang="en-US" altLang="zh-CN" sz="3200" b="1" dirty="0">
                        <a:solidFill>
                          <a:prstClr val="black"/>
                        </a:solidFill>
                        <a:latin typeface="宋体" panose="02010600030101010101" pitchFamily="2" charset="-122"/>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9B23"/>
                    </a:solidFill>
                  </a:tcPr>
                </a:tc>
                <a:tc>
                  <a:txBody>
                    <a:bodyPr/>
                    <a:lstStyle/>
                    <a:p>
                      <a:pPr algn="ctr">
                        <a:spcAft>
                          <a:spcPts val="0"/>
                        </a:spcAft>
                      </a:pPr>
                      <a:r>
                        <a:rPr lang="en-US" altLang="zh-CN" sz="3200" b="1" dirty="0">
                          <a:solidFill>
                            <a:prstClr val="black"/>
                          </a:solidFill>
                          <a:latin typeface="宋体" panose="02010600030101010101" pitchFamily="2" charset="-122"/>
                          <a:ea typeface="宋体" panose="02010600030101010101" pitchFamily="2" charset="-122"/>
                        </a:rPr>
                        <a:t>2022</a:t>
                      </a:r>
                      <a:endParaRPr lang="en-US" altLang="zh-CN" sz="3200" b="1" dirty="0">
                        <a:solidFill>
                          <a:prstClr val="black"/>
                        </a:solidFill>
                        <a:latin typeface="宋体" panose="02010600030101010101" pitchFamily="2" charset="-122"/>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9B23"/>
                    </a:solidFill>
                  </a:tcPr>
                </a:tc>
                <a:tc>
                  <a:txBody>
                    <a:bodyPr/>
                    <a:lstStyle/>
                    <a:p>
                      <a:pPr algn="ctr">
                        <a:spcAft>
                          <a:spcPts val="0"/>
                        </a:spcAft>
                      </a:pPr>
                      <a:r>
                        <a:rPr lang="en-US" altLang="zh-CN" sz="3200" b="1" dirty="0">
                          <a:solidFill>
                            <a:prstClr val="black"/>
                          </a:solidFill>
                          <a:latin typeface="宋体" panose="02010600030101010101" pitchFamily="2" charset="-122"/>
                          <a:ea typeface="宋体" panose="02010600030101010101" pitchFamily="2" charset="-122"/>
                        </a:rPr>
                        <a:t>2023</a:t>
                      </a:r>
                      <a:endParaRPr lang="en-US" altLang="zh-CN" sz="3200" b="1" dirty="0">
                        <a:solidFill>
                          <a:prstClr val="black"/>
                        </a:solidFill>
                        <a:latin typeface="宋体" panose="02010600030101010101" pitchFamily="2" charset="-122"/>
                        <a:ea typeface="宋体" panose="02010600030101010101" pitchFamily="2"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9B23"/>
                    </a:solidFill>
                  </a:tcPr>
                </a:tc>
              </a:tr>
              <a:tr h="332069">
                <a:tc>
                  <a:txBody>
                    <a:bodyPr/>
                    <a:lstStyle/>
                    <a:p>
                      <a:pPr indent="0" algn="ctr">
                        <a:buNone/>
                      </a:pPr>
                      <a:r>
                        <a:rPr lang="zh-CN" altLang="en-US" sz="2400" b="0">
                          <a:latin typeface="Calibri" panose="020F0502020204030204" charset="0"/>
                          <a:ea typeface="宋体" panose="02010600030101010101" pitchFamily="2" charset="-122"/>
                          <a:cs typeface="Calibri" panose="020F0502020204030204" charset="0"/>
                        </a:rPr>
                        <a:t>国际贸易进口巴西牛肉</a:t>
                      </a:r>
                      <a:endParaRPr lang="zh-CN" altLang="en-US" sz="2400" b="0">
                        <a:latin typeface="Calibri" panose="020F0502020204030204" charset="0"/>
                        <a:ea typeface="宋体" panose="02010600030101010101" pitchFamily="2" charset="-122"/>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10</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20</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40</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2700">
                <a:tc>
                  <a:txBody>
                    <a:bodyPr/>
                    <a:lstStyle/>
                    <a:p>
                      <a:pPr indent="0" algn="ctr">
                        <a:buNone/>
                      </a:pPr>
                      <a:r>
                        <a:rPr lang="zh-CN" altLang="en-US" sz="2400">
                          <a:latin typeface="Calibri" panose="020F0502020204030204" charset="0"/>
                          <a:ea typeface="宋体" panose="02010600030101010101" pitchFamily="2" charset="-122"/>
                          <a:cs typeface="Calibri" panose="020F0502020204030204" charset="0"/>
                          <a:sym typeface="+mn-ea"/>
                        </a:rPr>
                        <a:t>人造肉实验室共享平台</a:t>
                      </a:r>
                      <a:endParaRPr lang="zh-CN" altLang="en-US" sz="2400" b="0">
                        <a:latin typeface="Calibri" panose="020F0502020204030204" charset="0"/>
                        <a:ea typeface="宋体" panose="02010600030101010101" pitchFamily="2" charset="-122"/>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2</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10</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20</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65760">
                <a:tc>
                  <a:txBody>
                    <a:bodyPr/>
                    <a:lstStyle/>
                    <a:p>
                      <a:pPr indent="0" algn="ctr">
                        <a:buNone/>
                      </a:pPr>
                      <a:r>
                        <a:rPr lang="zh-CN" altLang="en-US" sz="2400" b="0">
                          <a:latin typeface="Calibri" panose="020F0502020204030204" charset="0"/>
                          <a:ea typeface="宋体" panose="02010600030101010101" pitchFamily="2" charset="-122"/>
                          <a:cs typeface="Calibri" panose="020F0502020204030204" charset="0"/>
                        </a:rPr>
                        <a:t>总销售额</a:t>
                      </a:r>
                      <a:endParaRPr lang="zh-CN" altLang="en-US" sz="2400" b="0">
                        <a:latin typeface="Calibri" panose="020F0502020204030204" charset="0"/>
                        <a:ea typeface="宋体" panose="02010600030101010101" pitchFamily="2" charset="-122"/>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12</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30</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a:latin typeface="Calibri" panose="020F0502020204030204" charset="0"/>
                          <a:cs typeface="Calibri" panose="020F0502020204030204" charset="0"/>
                        </a:rPr>
                        <a:t>60</a:t>
                      </a:r>
                      <a:endParaRPr lang="en-US" sz="2400" b="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0835">
                <a:tc>
                  <a:txBody>
                    <a:bodyPr/>
                    <a:lstStyle/>
                    <a:p>
                      <a:pPr indent="0" algn="ctr">
                        <a:buNone/>
                      </a:pPr>
                      <a:r>
                        <a:rPr lang="zh-CN" altLang="en-US" sz="2400" b="0">
                          <a:latin typeface="Calibri" panose="020F0502020204030204" charset="0"/>
                          <a:ea typeface="宋体" panose="02010600030101010101" pitchFamily="2" charset="-122"/>
                          <a:cs typeface="Calibri" panose="020F0502020204030204" charset="0"/>
                        </a:rPr>
                        <a:t>税后利润（20%）</a:t>
                      </a:r>
                      <a:endParaRPr lang="zh-CN" altLang="en-US" sz="2400" b="0">
                        <a:latin typeface="Calibri" panose="020F0502020204030204" charset="0"/>
                        <a:ea typeface="宋体" panose="02010600030101010101" pitchFamily="2" charset="-122"/>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2.4</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6</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12</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31437">
                <a:tc>
                  <a:txBody>
                    <a:bodyPr/>
                    <a:lstStyle/>
                    <a:p>
                      <a:pPr indent="0" algn="ctr">
                        <a:buNone/>
                      </a:pPr>
                      <a:r>
                        <a:rPr lang="zh-CN" altLang="en-US" sz="2400" b="0">
                          <a:latin typeface="Calibri" panose="020F0502020204030204" charset="0"/>
                          <a:ea typeface="宋体" panose="02010600030101010101" pitchFamily="2" charset="-122"/>
                          <a:cs typeface="Calibri" panose="020F0502020204030204" charset="0"/>
                        </a:rPr>
                        <a:t>累计利润</a:t>
                      </a:r>
                      <a:endParaRPr lang="zh-CN" altLang="en-US" sz="2400" b="0">
                        <a:latin typeface="Calibri" panose="020F0502020204030204" charset="0"/>
                        <a:ea typeface="宋体" panose="02010600030101010101" pitchFamily="2" charset="-122"/>
                        <a:cs typeface="Calibri" panose="020F0502020204030204" charset="0"/>
                      </a:endParaRPr>
                    </a:p>
                  </a:txBody>
                  <a:tcPr marL="68580" marR="68580" marT="0" marB="0" vert="horz" anchor="ctr" anchorCtr="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2.4</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8.4</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0" algn="ctr">
                        <a:buNone/>
                      </a:pPr>
                      <a:r>
                        <a:rPr lang="en-US" sz="2400" b="0" dirty="0">
                          <a:latin typeface="Calibri" panose="020F0502020204030204" charset="0"/>
                          <a:cs typeface="Calibri" panose="020F0502020204030204" charset="0"/>
                        </a:rPr>
                        <a:t>20.4</a:t>
                      </a:r>
                      <a:endParaRPr lang="en-US" sz="2400" b="0" dirty="0">
                        <a:latin typeface="Calibri" panose="020F0502020204030204" charset="0"/>
                        <a:cs typeface="Calibri" panose="020F050202020403020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5"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6" name="文本框 5"/>
          <p:cNvSpPr txBox="1"/>
          <p:nvPr/>
        </p:nvSpPr>
        <p:spPr>
          <a:xfrm>
            <a:off x="2106930" y="527685"/>
            <a:ext cx="4303395" cy="460375"/>
          </a:xfrm>
          <a:prstGeom prst="rect">
            <a:avLst/>
          </a:prstGeom>
          <a:noFill/>
        </p:spPr>
        <p:txBody>
          <a:bodyPr wrap="none" rtlCol="0" anchor="t">
            <a:spAutoFit/>
          </a:bodyPr>
          <a:p>
            <a:pPr algn="l"/>
            <a:r>
              <a:rPr lang="en-US" altLang="zh-CN" sz="2400" b="1" dirty="0">
                <a:latin typeface="微软雅黑" panose="020B0503020204020204" pitchFamily="34" charset="-122"/>
                <a:ea typeface="微软雅黑" panose="020B0503020204020204" pitchFamily="34" charset="-122"/>
                <a:sym typeface="+mn-ea"/>
              </a:rPr>
              <a:t>10.</a:t>
            </a:r>
            <a:r>
              <a:rPr lang="zh-CN" altLang="en-US" sz="2400" b="1" dirty="0">
                <a:latin typeface="微软雅黑" panose="020B0503020204020204" pitchFamily="34" charset="-122"/>
                <a:ea typeface="微软雅黑" panose="020B0503020204020204" pitchFamily="34" charset="-122"/>
                <a:sym typeface="+mn-ea"/>
              </a:rPr>
              <a:t>财务预测（百万元人民币） </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07565" y="501015"/>
            <a:ext cx="3931285" cy="460375"/>
          </a:xfrm>
          <a:prstGeom prst="rect">
            <a:avLst/>
          </a:prstGeom>
          <a:noFill/>
        </p:spPr>
        <p:txBody>
          <a:bodyPr wrap="square" rtlCol="0">
            <a:spAutoFit/>
          </a:bodyPr>
          <a:p>
            <a:pPr algn="l">
              <a:buClrTx/>
              <a:buSzTx/>
              <a:buFontTx/>
            </a:pPr>
            <a:r>
              <a:rPr lang="en-US" altLang="zh-CN" sz="2400" b="1" dirty="0">
                <a:latin typeface="微软雅黑" panose="020B0503020204020204" pitchFamily="34" charset="-122"/>
                <a:ea typeface="微软雅黑" panose="020B0503020204020204" pitchFamily="34" charset="-122"/>
              </a:rPr>
              <a:t>11.</a:t>
            </a:r>
            <a:r>
              <a:rPr lang="zh-CN" altLang="en-US" sz="2400" b="1" dirty="0">
                <a:latin typeface="微软雅黑" panose="020B0503020204020204" pitchFamily="34" charset="-122"/>
                <a:ea typeface="微软雅黑" panose="020B0503020204020204" pitchFamily="34" charset="-122"/>
              </a:rPr>
              <a:t>资金募集</a:t>
            </a:r>
            <a:endParaRPr lang="zh-CN" altLang="en-US" sz="2400" b="1" dirty="0">
              <a:latin typeface="微软雅黑" panose="020B0503020204020204" pitchFamily="34" charset="-122"/>
              <a:ea typeface="微软雅黑" panose="020B0503020204020204" pitchFamily="34" charset="-122"/>
            </a:endParaRPr>
          </a:p>
        </p:txBody>
      </p:sp>
      <p:sp>
        <p:nvSpPr>
          <p:cNvPr id="5" name="object 4"/>
          <p:cNvSpPr/>
          <p:nvPr>
            <p:custDataLst>
              <p:tags r:id="rId1"/>
            </p:custDataLst>
          </p:nvPr>
        </p:nvSpPr>
        <p:spPr>
          <a:xfrm>
            <a:off x="9409176" y="1200911"/>
            <a:ext cx="2782824" cy="5657088"/>
          </a:xfrm>
          <a:prstGeom prst="rect">
            <a:avLst/>
          </a:prstGeom>
          <a:blipFill>
            <a:blip r:embed="rId2" cstate="print"/>
            <a:stretch>
              <a:fillRect/>
            </a:stretch>
          </a:blipFill>
        </p:spPr>
        <p:txBody>
          <a:bodyPr wrap="square" lIns="0" tIns="0" rIns="0" bIns="0" rtlCol="0"/>
          <a:p/>
        </p:txBody>
      </p:sp>
      <p:graphicFrame>
        <p:nvGraphicFramePr>
          <p:cNvPr id="3" name="表格 2"/>
          <p:cNvGraphicFramePr/>
          <p:nvPr>
            <p:custDataLst>
              <p:tags r:id="rId3"/>
            </p:custDataLst>
          </p:nvPr>
        </p:nvGraphicFramePr>
        <p:xfrm>
          <a:off x="1477010" y="2628900"/>
          <a:ext cx="7090410" cy="2306320"/>
        </p:xfrm>
        <a:graphic>
          <a:graphicData uri="http://schemas.openxmlformats.org/drawingml/2006/table">
            <a:tbl>
              <a:tblPr firstRow="1" bandRow="1">
                <a:tableStyleId>{5C22544A-7EE6-4342-B048-85BDC9FD1C3A}</a:tableStyleId>
              </a:tblPr>
              <a:tblGrid>
                <a:gridCol w="3545205"/>
                <a:gridCol w="3545205"/>
              </a:tblGrid>
              <a:tr h="608330">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投资金额</a:t>
                      </a:r>
                      <a:endParaRPr sz="2000" b="1" dirty="0">
                        <a:solidFill>
                          <a:schemeClr val="tx1"/>
                        </a:solidFill>
                        <a:latin typeface="微软雅黑" panose="020B0503020204020204" pitchFamily="34" charset="-122"/>
                        <a:cs typeface="微软雅黑" panose="020B0503020204020204" pitchFamily="34" charset="-122"/>
                      </a:endParaRPr>
                    </a:p>
                  </a:txBody>
                  <a:tcPr marL="0" marR="0" marT="0" marB="0" anchor="b" anchorCtr="0">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S$ </a:t>
                      </a:r>
                      <a:r>
                        <a:rPr lang="en-US" sz="2000" b="1" dirty="0">
                          <a:solidFill>
                            <a:schemeClr val="tx1"/>
                          </a:solidFill>
                          <a:latin typeface="微软雅黑" panose="020B0503020204020204" pitchFamily="34" charset="-122"/>
                          <a:cs typeface="微软雅黑" panose="020B0503020204020204" pitchFamily="34" charset="-122"/>
                        </a:rPr>
                        <a:t>4</a:t>
                      </a:r>
                      <a:r>
                        <a:rPr sz="2000" b="1" dirty="0">
                          <a:solidFill>
                            <a:schemeClr val="tx1"/>
                          </a:solidFill>
                          <a:latin typeface="微软雅黑" panose="020B0503020204020204" pitchFamily="34" charset="-122"/>
                          <a:cs typeface="微软雅黑" panose="020B0503020204020204" pitchFamily="34" charset="-122"/>
                        </a:rPr>
                        <a:t>M  RMB </a:t>
                      </a:r>
                      <a:r>
                        <a:rPr lang="en-US" sz="2000" b="1" dirty="0">
                          <a:solidFill>
                            <a:schemeClr val="tx1"/>
                          </a:solidFill>
                          <a:latin typeface="微软雅黑" panose="020B0503020204020204" pitchFamily="34" charset="-122"/>
                          <a:cs typeface="微软雅黑" panose="020B0503020204020204" pitchFamily="34" charset="-122"/>
                        </a:rPr>
                        <a:t>2</a:t>
                      </a:r>
                      <a:r>
                        <a:rPr sz="2000" b="1" dirty="0">
                          <a:solidFill>
                            <a:schemeClr val="tx1"/>
                          </a:solidFill>
                          <a:latin typeface="微软雅黑" panose="020B0503020204020204" pitchFamily="34" charset="-122"/>
                          <a:cs typeface="微软雅黑" panose="020B0503020204020204" pitchFamily="34" charset="-122"/>
                        </a:rPr>
                        <a:t>0M</a:t>
                      </a:r>
                      <a:endParaRPr sz="2000" b="1" dirty="0">
                        <a:solidFill>
                          <a:schemeClr val="tx1"/>
                        </a:solidFill>
                        <a:latin typeface="微软雅黑" panose="020B0503020204020204" pitchFamily="34" charset="-122"/>
                        <a:cs typeface="微软雅黑" panose="020B0503020204020204" pitchFamily="34" charset="-122"/>
                      </a:endParaRPr>
                    </a:p>
                  </a:txBody>
                  <a:tcPr marL="0" marR="0" marT="19050" marB="0" anchor="b" anchorCtr="0">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r>
              <a:tr h="372745">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投资人数量</a:t>
                      </a:r>
                      <a:endParaRPr sz="2000" b="1" dirty="0">
                        <a:solidFill>
                          <a:schemeClr val="tx1"/>
                        </a:solidFill>
                        <a:latin typeface="微软雅黑" panose="020B0503020204020204" pitchFamily="34" charset="-122"/>
                        <a:cs typeface="微软雅黑" panose="020B0503020204020204" pitchFamily="34" charset="-122"/>
                      </a:endParaRPr>
                    </a:p>
                  </a:txBody>
                  <a:tcPr marL="0" marR="0" marT="259715" marB="0" anchor="ctr" anchorCtr="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marL="11430" algn="ctr">
                        <a:lnSpc>
                          <a:spcPct val="100000"/>
                        </a:lnSpc>
                        <a:spcBef>
                          <a:spcPts val="2045"/>
                        </a:spcBef>
                        <a:buClrTx/>
                        <a:buSzTx/>
                        <a:buFontTx/>
                      </a:pPr>
                      <a:r>
                        <a:rPr lang="en-US" sz="2000" b="1" dirty="0">
                          <a:solidFill>
                            <a:schemeClr val="tx1"/>
                          </a:solidFill>
                          <a:latin typeface="微软雅黑" panose="020B0503020204020204" pitchFamily="34" charset="-122"/>
                          <a:cs typeface="微软雅黑" panose="020B0503020204020204" pitchFamily="34" charset="-122"/>
                        </a:rPr>
                        <a:t>4</a:t>
                      </a:r>
                      <a:r>
                        <a:rPr sz="2000" b="1" dirty="0">
                          <a:solidFill>
                            <a:schemeClr val="tx1"/>
                          </a:solidFill>
                          <a:latin typeface="微软雅黑" panose="020B0503020204020204" pitchFamily="34" charset="-122"/>
                          <a:cs typeface="微软雅黑" panose="020B0503020204020204" pitchFamily="34" charset="-122"/>
                        </a:rPr>
                        <a:t>0</a:t>
                      </a:r>
                      <a:endParaRPr sz="2000" b="1" dirty="0">
                        <a:solidFill>
                          <a:schemeClr val="tx1"/>
                        </a:solidFill>
                        <a:latin typeface="微软雅黑" panose="020B0503020204020204" pitchFamily="34" charset="-122"/>
                        <a:cs typeface="微软雅黑" panose="020B0503020204020204" pitchFamily="34" charset="-122"/>
                      </a:endParaRPr>
                    </a:p>
                  </a:txBody>
                  <a:tcPr marL="0" marR="0" marT="259715" marB="0" anchor="ctr" anchorCtr="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365760">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每人投资</a:t>
                      </a:r>
                      <a:endParaRPr sz="2000" b="1" dirty="0">
                        <a:solidFill>
                          <a:schemeClr val="tx1"/>
                        </a:solidFill>
                        <a:latin typeface="微软雅黑" panose="020B0503020204020204" pitchFamily="34" charset="-122"/>
                        <a:cs typeface="微软雅黑" panose="020B0503020204020204" pitchFamily="34" charset="-122"/>
                      </a:endParaRPr>
                    </a:p>
                  </a:txBody>
                  <a:tcPr marL="0" marR="0" marT="259079" marB="0" anchor="ctr" anchorCtr="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S$100，000</a:t>
                      </a:r>
                      <a:endParaRPr sz="2000" b="1" dirty="0">
                        <a:solidFill>
                          <a:schemeClr val="tx1"/>
                        </a:solidFill>
                        <a:latin typeface="微软雅黑" panose="020B0503020204020204" pitchFamily="34" charset="-122"/>
                        <a:cs typeface="微软雅黑" panose="020B0503020204020204" pitchFamily="34" charset="-122"/>
                      </a:endParaRPr>
                    </a:p>
                  </a:txBody>
                  <a:tcPr marL="0" marR="0" marT="259079" marB="0" anchor="ctr" anchorCtr="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65760">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基金</a:t>
                      </a:r>
                      <a:endParaRPr sz="2000" b="1" dirty="0">
                        <a:solidFill>
                          <a:schemeClr val="tx1"/>
                        </a:solidFill>
                        <a:latin typeface="微软雅黑" panose="020B0503020204020204" pitchFamily="34" charset="-122"/>
                        <a:cs typeface="微软雅黑" panose="020B0503020204020204" pitchFamily="34" charset="-122"/>
                      </a:endParaRPr>
                    </a:p>
                  </a:txBody>
                  <a:tcPr marL="0" marR="0" marT="264795" marB="0" anchor="ctr" anchorCtr="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pitchFamily="34" charset="-122"/>
                          <a:cs typeface="微软雅黑" panose="020B0503020204020204" pitchFamily="34" charset="-122"/>
                        </a:rPr>
                        <a:t>生物科技基金</a:t>
                      </a:r>
                      <a:endParaRPr sz="2000" b="1" dirty="0">
                        <a:solidFill>
                          <a:schemeClr val="tx1"/>
                        </a:solidFill>
                        <a:latin typeface="微软雅黑" panose="020B0503020204020204" pitchFamily="34" charset="-122"/>
                        <a:cs typeface="微软雅黑" panose="020B0503020204020204" pitchFamily="34" charset="-122"/>
                      </a:endParaRPr>
                    </a:p>
                  </a:txBody>
                  <a:tcPr marL="0" marR="0" marT="264795" marB="0" anchor="ctr" anchorCtr="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90270" y="2615565"/>
            <a:ext cx="9932670" cy="2030095"/>
          </a:xfrm>
          <a:prstGeom prst="rect">
            <a:avLst/>
          </a:prstGeom>
          <a:noFill/>
        </p:spPr>
        <p:txBody>
          <a:bodyPr wrap="square" rtlCol="0" anchor="t">
            <a:spAutoFit/>
          </a:bodyPr>
          <a:p>
            <a:pPr lvl="0"/>
            <a:r>
              <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3+2</a:t>
            </a:r>
            <a:r>
              <a:rPr lang="zh-CN" altLang="en-US"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年：</a:t>
            </a:r>
            <a:r>
              <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年投资期和</a:t>
            </a:r>
            <a:r>
              <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年退出期</a:t>
            </a:r>
            <a:r>
              <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 </a:t>
            </a:r>
            <a:endPar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endPar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r>
              <a:rPr lang="zh-CN" altLang="en-US"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将该项目作为</a:t>
            </a:r>
            <a:r>
              <a:rPr lang="zh-CN"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生物科技</a:t>
            </a:r>
            <a:r>
              <a:rPr lang="zh-CN" altLang="en-US"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项目在新加坡上市   </a:t>
            </a:r>
            <a:endPar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endPar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r>
              <a:rPr lang="zh-CN" altLang="en-US"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将企业溢价出售给上市企业</a:t>
            </a:r>
            <a:endPar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endParaRPr lang="en-US" altLang="zh-CN"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lvl="0"/>
            <a:r>
              <a:rPr lang="zh-CN" altLang="en-US"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在上海科创板上市</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15"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graphicFrame>
        <p:nvGraphicFramePr>
          <p:cNvPr id="3" name="Content Placeholder 3"/>
          <p:cNvGraphicFramePr>
            <a:graphicFrameLocks noGrp="1"/>
          </p:cNvGraphicFramePr>
          <p:nvPr>
            <p:custDataLst>
              <p:tags r:id="rId1"/>
            </p:custDataLst>
          </p:nvPr>
        </p:nvGraphicFramePr>
        <p:xfrm>
          <a:off x="718185" y="1605280"/>
          <a:ext cx="10025380" cy="609600"/>
        </p:xfrm>
        <a:graphic>
          <a:graphicData uri="http://schemas.openxmlformats.org/drawingml/2006/table">
            <a:tbl>
              <a:tblPr firstRow="1" firstCol="1" bandRow="1"/>
              <a:tblGrid>
                <a:gridCol w="10025380"/>
              </a:tblGrid>
              <a:tr h="304800">
                <a:tc>
                  <a:txBody>
                    <a:bodyPr/>
                    <a:p>
                      <a:pPr algn="ctr">
                        <a:spcAft>
                          <a:spcPts val="0"/>
                        </a:spcAft>
                        <a:buClrTx/>
                        <a:buSzTx/>
                        <a:buFontTx/>
                      </a:pPr>
                      <a:r>
                        <a:rPr lang="zh-CN" altLang="en-US" sz="2000" b="1" dirty="0">
                          <a:solidFill>
                            <a:prstClr val="black"/>
                          </a:solidFill>
                          <a:latin typeface="微软雅黑" panose="020B0503020204020204" pitchFamily="34" charset="-122"/>
                          <a:ea typeface="微软雅黑" panose="020B0503020204020204" pitchFamily="34" charset="-122"/>
                          <a:sym typeface="+mn-ea"/>
                        </a:rPr>
                        <a:t>退出策略</a:t>
                      </a:r>
                      <a:endParaRPr lang="zh-CN" altLang="en-US" sz="2000" b="1" dirty="0">
                        <a:solidFill>
                          <a:prstClr val="black"/>
                        </a:solidFill>
                        <a:latin typeface="微软雅黑" panose="020B0503020204020204" pitchFamily="34" charset="-122"/>
                        <a:ea typeface="微软雅黑" panose="020B0503020204020204" pitchFamily="34"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9B23"/>
                    </a:solidFill>
                  </a:tcPr>
                </a:tc>
              </a:tr>
            </a:tbl>
          </a:graphicData>
        </a:graphic>
      </p:graphicFrame>
      <p:sp>
        <p:nvSpPr>
          <p:cNvPr id="2" name="文本框 1"/>
          <p:cNvSpPr txBox="1"/>
          <p:nvPr/>
        </p:nvSpPr>
        <p:spPr>
          <a:xfrm>
            <a:off x="2270125" y="550545"/>
            <a:ext cx="2673350" cy="460375"/>
          </a:xfrm>
          <a:prstGeom prst="rect">
            <a:avLst/>
          </a:prstGeom>
          <a:noFill/>
        </p:spPr>
        <p:txBody>
          <a:bodyPr wrap="square" rtlCol="0">
            <a:spAutoFit/>
          </a:bodyPr>
          <a:p>
            <a:pPr algn="l">
              <a:buClrTx/>
              <a:buSzTx/>
              <a:buFontTx/>
            </a:pPr>
            <a:r>
              <a:rPr lang="en-US" altLang="zh-CN" sz="2400" b="1" dirty="0">
                <a:latin typeface="微软雅黑" panose="020B0503020204020204" pitchFamily="34" charset="-122"/>
                <a:ea typeface="微软雅黑" panose="020B0503020204020204" pitchFamily="34" charset="-122"/>
              </a:rPr>
              <a:t>12.</a:t>
            </a:r>
            <a:r>
              <a:rPr lang="zh-CN" altLang="en-US" sz="2400" b="1" dirty="0">
                <a:latin typeface="微软雅黑" panose="020B0503020204020204" pitchFamily="34" charset="-122"/>
                <a:ea typeface="微软雅黑" panose="020B0503020204020204" pitchFamily="34" charset="-122"/>
              </a:rPr>
              <a:t>投资策略</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l="13836" t="20284" r="52708" b="72099"/>
          <a:stretch>
            <a:fillRect/>
          </a:stretch>
        </p:blipFill>
        <p:spPr>
          <a:xfrm>
            <a:off x="442595" y="3289935"/>
            <a:ext cx="2231390" cy="278765"/>
          </a:xfrm>
          <a:prstGeom prst="rect">
            <a:avLst/>
          </a:prstGeom>
        </p:spPr>
      </p:pic>
      <p:pic>
        <p:nvPicPr>
          <p:cNvPr id="9" name="图片 8"/>
          <p:cNvPicPr>
            <a:picLocks noChangeAspect="1"/>
          </p:cNvPicPr>
          <p:nvPr/>
        </p:nvPicPr>
        <p:blipFill>
          <a:blip r:embed="rId2"/>
          <a:stretch>
            <a:fillRect/>
          </a:stretch>
        </p:blipFill>
        <p:spPr>
          <a:xfrm>
            <a:off x="584835" y="1296035"/>
            <a:ext cx="1793240" cy="647700"/>
          </a:xfrm>
          <a:prstGeom prst="rect">
            <a:avLst/>
          </a:prstGeom>
        </p:spPr>
      </p:pic>
      <p:sp>
        <p:nvSpPr>
          <p:cNvPr id="3" name="文本框 2"/>
          <p:cNvSpPr txBox="1"/>
          <p:nvPr/>
        </p:nvSpPr>
        <p:spPr>
          <a:xfrm>
            <a:off x="2112010" y="466725"/>
            <a:ext cx="5080000" cy="460375"/>
          </a:xfrm>
          <a:prstGeom prst="rect">
            <a:avLst/>
          </a:prstGeom>
          <a:noFill/>
          <a:ln w="9525">
            <a:noFill/>
          </a:ln>
        </p:spPr>
        <p:txBody>
          <a:bodyPr>
            <a:spAutoFit/>
          </a:bodyPr>
          <a:p>
            <a:pPr algn="l">
              <a:buClrTx/>
              <a:buSzTx/>
              <a:buFontTx/>
            </a:pPr>
            <a:r>
              <a:rPr lang="en-US" altLang="zh-CN" sz="2400" b="1" dirty="0">
                <a:latin typeface="微软雅黑" panose="020B0503020204020204" pitchFamily="34" charset="-122"/>
                <a:ea typeface="微软雅黑" panose="020B0503020204020204" pitchFamily="34" charset="-122"/>
              </a:rPr>
              <a:t>13.</a:t>
            </a:r>
            <a:r>
              <a:rPr lang="zh-CN" altLang="en-US" sz="2400" b="1" dirty="0">
                <a:latin typeface="微软雅黑" panose="020B0503020204020204" pitchFamily="34" charset="-122"/>
                <a:ea typeface="微软雅黑" panose="020B0503020204020204" pitchFamily="34" charset="-122"/>
              </a:rPr>
              <a:t>我们的合作伙伴</a:t>
            </a:r>
            <a:endParaRPr lang="zh-CN" altLang="en-US" sz="2400" b="1" dirty="0">
              <a:latin typeface="微软雅黑" panose="020B0503020204020204" pitchFamily="34" charset="-122"/>
              <a:ea typeface="微软雅黑" panose="020B0503020204020204" pitchFamily="34" charset="-122"/>
            </a:endParaRPr>
          </a:p>
        </p:txBody>
      </p:sp>
      <p:sp>
        <p:nvSpPr>
          <p:cNvPr id="7" name="灯片编号占位符 1"/>
          <p:cNvSpPr>
            <a:spLocks noGrp="1"/>
          </p:cNvSpPr>
          <p:nvPr/>
        </p:nvSpPr>
        <p:spPr>
          <a:xfrm>
            <a:off x="9742805" y="6450013"/>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8" name="文本框 7"/>
          <p:cNvSpPr txBox="1"/>
          <p:nvPr/>
        </p:nvSpPr>
        <p:spPr>
          <a:xfrm>
            <a:off x="2763520" y="1296035"/>
            <a:ext cx="8538210" cy="5323205"/>
          </a:xfrm>
          <a:prstGeom prst="rect">
            <a:avLst/>
          </a:prstGeom>
          <a:noFill/>
        </p:spPr>
        <p:txBody>
          <a:bodyPr wrap="square" rtlCol="0" anchor="t">
            <a:spAutoFit/>
          </a:bodyPr>
          <a:p>
            <a:pPr marL="285750" indent="-285750">
              <a:lnSpc>
                <a:spcPct val="100000"/>
              </a:lnSpc>
              <a:buFont typeface="Arial" panose="020B0604020202020204" pitchFamily="34" charset="0"/>
              <a:buChar char="•"/>
            </a:pPr>
            <a:r>
              <a:rPr sz="2000">
                <a:latin typeface="宋体" panose="02010600030101010101" pitchFamily="2" charset="-122"/>
                <a:ea typeface="宋体" panose="02010600030101010101" pitchFamily="2" charset="-122"/>
                <a:cs typeface="宋体" panose="02010600030101010101" pitchFamily="2" charset="-122"/>
                <a:sym typeface="+mn-ea"/>
                <a:hlinkClick r:id="rId3"/>
              </a:rPr>
              <a:t>Haaga-Helia</a:t>
            </a:r>
            <a:r>
              <a:rPr lang="zh-CN" sz="2000">
                <a:latin typeface="宋体" panose="02010600030101010101" pitchFamily="2" charset="-122"/>
                <a:ea typeface="宋体" panose="02010600030101010101" pitchFamily="2" charset="-122"/>
                <a:cs typeface="宋体" panose="02010600030101010101" pitchFamily="2" charset="-122"/>
                <a:sym typeface="+mn-ea"/>
              </a:rPr>
              <a:t>实用科技大学是芬兰一所注重商业应用和实践的大学。在教学上强调未来的人才需要有合作精神、有创业创新意识和国际化的视角。在芬兰，本大学拥有一个由诺基亚等多个大型企业参与和支持的创新中心。本大学计划在</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苏州设立自己的</a:t>
            </a:r>
            <a:r>
              <a:rPr sz="2000">
                <a:latin typeface="宋体" panose="02010600030101010101" pitchFamily="2" charset="-122"/>
                <a:ea typeface="宋体" panose="02010600030101010101" pitchFamily="2" charset="-122"/>
                <a:cs typeface="宋体" panose="02010600030101010101" pitchFamily="2" charset="-122"/>
                <a:sym typeface="+mn-ea"/>
                <a:hlinkClick r:id="rId3"/>
              </a:rPr>
              <a:t>Haaga-Helia</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研发创新中心。</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buFont typeface="Arial" panose="020B0604020202020204" pitchFamily="34" charset="0"/>
              <a:buChar char="•"/>
            </a:pP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buFont typeface="Arial" panose="020B0604020202020204" pitchFamily="34" charset="0"/>
              <a:buChar cha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成立于</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1877</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Regis</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大学被</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美国新闻与世界报道杂志</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连续评为美国西部地区顶级大学之一。教学上强调独立和批判性的思考和全球化的视野。在</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IT</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教学和研究方面力量雄厚，计划</a:t>
            </a:r>
            <a:r>
              <a:rPr lang="zh-CN" sz="2000">
                <a:latin typeface="宋体" panose="02010600030101010101" pitchFamily="2" charset="-122"/>
                <a:ea typeface="宋体" panose="02010600030101010101" pitchFamily="2" charset="-122"/>
                <a:cs typeface="宋体" panose="02010600030101010101" pitchFamily="2" charset="-122"/>
                <a:sym typeface="+mn-ea"/>
              </a:rPr>
              <a:t>在</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苏州设立其</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Regis</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大学研发创新中心。</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buFont typeface="Arial" panose="020B0604020202020204" pitchFamily="34" charset="0"/>
              <a:buChar char="•"/>
            </a:pP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buFont typeface="Arial" panose="020B0604020202020204" pitchFamily="34" charset="0"/>
              <a:buChar char="•"/>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 旧金山大学，学校开设了17个本科专业和9个研究生专业，目前共有来自75个国家的8000多名学生在此学习。 旧金山大学是美国职业发展型大学的代表，它的本科教育以创业精神著称于世，被誉为华人董事长的摇篮，培养出了诸如Intel公司总裁、Adobe创始人等众多知名企业家</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buFont typeface="Arial" panose="020B0604020202020204" pitchFamily="34" charset="0"/>
              <a:buChar char="•"/>
            </a:pPr>
            <a:endParaRPr lang="en-US" altLang="zh-CN" sz="2000">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00000"/>
              </a:lnSpc>
              <a:buFont typeface="Arial" panose="020B0604020202020204" pitchFamily="34" charset="0"/>
              <a:buChar char="•"/>
            </a:pPr>
            <a:endParaRPr lang="en-US" sz="200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00000"/>
              </a:lnSpc>
              <a:buFont typeface="Arial" panose="020B0604020202020204" pitchFamily="34" charset="0"/>
              <a:buChar char="•"/>
            </a:pPr>
            <a:endParaRPr lang="en-US" altLang="en-US" sz="20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3" name="图片 12" descr="微信图片_20200325102740"/>
          <p:cNvPicPr>
            <a:picLocks noChangeAspect="1"/>
          </p:cNvPicPr>
          <p:nvPr/>
        </p:nvPicPr>
        <p:blipFill>
          <a:blip r:embed="rId4"/>
          <a:stretch>
            <a:fillRect/>
          </a:stretch>
        </p:blipFill>
        <p:spPr>
          <a:xfrm>
            <a:off x="949960" y="4424680"/>
            <a:ext cx="1012190" cy="10121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object 6"/>
          <p:cNvSpPr/>
          <p:nvPr/>
        </p:nvSpPr>
        <p:spPr>
          <a:xfrm>
            <a:off x="13970" y="1111250"/>
            <a:ext cx="12192000" cy="0"/>
          </a:xfrm>
          <a:custGeom>
            <a:avLst/>
            <a:gdLst/>
            <a:ahLst/>
            <a:cxnLst/>
            <a:rect l="l" t="t" r="r" b="b"/>
            <a:pathLst>
              <a:path w="12192000">
                <a:moveTo>
                  <a:pt x="0" y="0"/>
                </a:moveTo>
                <a:lnTo>
                  <a:pt x="12192000" y="0"/>
                </a:lnTo>
              </a:path>
            </a:pathLst>
          </a:custGeom>
          <a:ln w="71628">
            <a:solidFill>
              <a:srgbClr val="CC0000"/>
            </a:solidFill>
          </a:ln>
        </p:spPr>
        <p:txBody>
          <a:bodyPr wrap="square" lIns="0" tIns="0" rIns="0" bIns="0" rtlCol="0"/>
          <a:p/>
        </p:txBody>
      </p:sp>
      <p:sp>
        <p:nvSpPr>
          <p:cNvPr id="4" name="object 2"/>
          <p:cNvSpPr/>
          <p:nvPr/>
        </p:nvSpPr>
        <p:spPr>
          <a:xfrm>
            <a:off x="8247380" y="4417695"/>
            <a:ext cx="2722245" cy="2440940"/>
          </a:xfrm>
          <a:custGeom>
            <a:avLst/>
            <a:gdLst/>
            <a:ahLst/>
            <a:cxnLst/>
            <a:rect l="l" t="t" r="r" b="b"/>
            <a:pathLst>
              <a:path w="2722245" h="2862579">
                <a:moveTo>
                  <a:pt x="0" y="0"/>
                </a:moveTo>
                <a:lnTo>
                  <a:pt x="2721863" y="0"/>
                </a:lnTo>
                <a:lnTo>
                  <a:pt x="2721863" y="2862072"/>
                </a:lnTo>
                <a:lnTo>
                  <a:pt x="0" y="2862072"/>
                </a:lnTo>
                <a:lnTo>
                  <a:pt x="0" y="0"/>
                </a:lnTo>
                <a:close/>
              </a:path>
            </a:pathLst>
          </a:custGeom>
          <a:solidFill>
            <a:srgbClr val="DAE2F3"/>
          </a:solidFill>
        </p:spPr>
        <p:txBody>
          <a:bodyPr wrap="square" lIns="0" tIns="0" rIns="0" bIns="0" rtlCol="0"/>
          <a:p/>
        </p:txBody>
      </p:sp>
      <p:sp>
        <p:nvSpPr>
          <p:cNvPr id="5" name="object 3"/>
          <p:cNvSpPr/>
          <p:nvPr/>
        </p:nvSpPr>
        <p:spPr>
          <a:xfrm>
            <a:off x="1211580" y="3997452"/>
            <a:ext cx="2722245" cy="2862580"/>
          </a:xfrm>
          <a:custGeom>
            <a:avLst/>
            <a:gdLst/>
            <a:ahLst/>
            <a:cxnLst/>
            <a:rect l="l" t="t" r="r" b="b"/>
            <a:pathLst>
              <a:path w="2722245" h="2862579">
                <a:moveTo>
                  <a:pt x="0" y="0"/>
                </a:moveTo>
                <a:lnTo>
                  <a:pt x="2721864" y="0"/>
                </a:lnTo>
                <a:lnTo>
                  <a:pt x="2721864" y="2862072"/>
                </a:lnTo>
                <a:lnTo>
                  <a:pt x="0" y="2862072"/>
                </a:lnTo>
                <a:lnTo>
                  <a:pt x="0" y="0"/>
                </a:lnTo>
                <a:close/>
              </a:path>
            </a:pathLst>
          </a:custGeom>
          <a:solidFill>
            <a:srgbClr val="DAE2F3"/>
          </a:solidFill>
        </p:spPr>
        <p:txBody>
          <a:bodyPr wrap="square" lIns="0" tIns="0" rIns="0" bIns="0" rtlCol="0"/>
          <a:p/>
        </p:txBody>
      </p:sp>
      <p:sp>
        <p:nvSpPr>
          <p:cNvPr id="6" name="object 4"/>
          <p:cNvSpPr/>
          <p:nvPr/>
        </p:nvSpPr>
        <p:spPr>
          <a:xfrm>
            <a:off x="1211580" y="954405"/>
            <a:ext cx="9756775" cy="3620135"/>
          </a:xfrm>
          <a:custGeom>
            <a:avLst/>
            <a:gdLst/>
            <a:ahLst/>
            <a:cxnLst/>
            <a:rect l="l" t="t" r="r" b="b"/>
            <a:pathLst>
              <a:path w="9756775" h="2585085">
                <a:moveTo>
                  <a:pt x="0" y="0"/>
                </a:moveTo>
                <a:lnTo>
                  <a:pt x="9756648" y="0"/>
                </a:lnTo>
                <a:lnTo>
                  <a:pt x="9756648" y="2584704"/>
                </a:lnTo>
                <a:lnTo>
                  <a:pt x="0" y="2584704"/>
                </a:lnTo>
                <a:lnTo>
                  <a:pt x="0" y="0"/>
                </a:lnTo>
                <a:close/>
              </a:path>
            </a:pathLst>
          </a:custGeom>
          <a:solidFill>
            <a:srgbClr val="DAE2F3"/>
          </a:solidFill>
        </p:spPr>
        <p:txBody>
          <a:bodyPr wrap="square" lIns="0" tIns="0" rIns="0" bIns="0" rtlCol="0"/>
          <a:p/>
        </p:txBody>
      </p:sp>
      <p:sp>
        <p:nvSpPr>
          <p:cNvPr id="8" name="object 6"/>
          <p:cNvSpPr/>
          <p:nvPr/>
        </p:nvSpPr>
        <p:spPr>
          <a:xfrm>
            <a:off x="3933190" y="4616450"/>
            <a:ext cx="4314825" cy="2117725"/>
          </a:xfrm>
          <a:prstGeom prst="rect">
            <a:avLst/>
          </a:prstGeom>
          <a:blipFill>
            <a:blip r:embed="rId1" cstate="print"/>
            <a:stretch>
              <a:fillRect/>
            </a:stretch>
          </a:blipFill>
        </p:spPr>
        <p:txBody>
          <a:bodyPr wrap="square" lIns="0" tIns="0" rIns="0" bIns="0" rtlCol="0"/>
          <a:p/>
        </p:txBody>
      </p:sp>
      <p:sp>
        <p:nvSpPr>
          <p:cNvPr id="9" name="object 7"/>
          <p:cNvSpPr txBox="1"/>
          <p:nvPr/>
        </p:nvSpPr>
        <p:spPr>
          <a:xfrm>
            <a:off x="7719060" y="1090930"/>
            <a:ext cx="4836795" cy="4401820"/>
          </a:xfrm>
          <a:prstGeom prst="rect">
            <a:avLst/>
          </a:prstGeom>
        </p:spPr>
        <p:txBody>
          <a:bodyPr vert="horz" wrap="square" lIns="0" tIns="12700" rIns="0" bIns="0" rtlCol="0">
            <a:spAutoFit/>
          </a:bodyPr>
          <a:p>
            <a:pPr marL="298450" indent="-285750">
              <a:lnSpc>
                <a:spcPct val="100000"/>
              </a:lnSpc>
              <a:spcBef>
                <a:spcPts val="100"/>
              </a:spcBef>
              <a:buFont typeface="Arial" panose="020B0604020202020204" pitchFamily="34" charset="0"/>
              <a:buChar char="•"/>
              <a:tabLst>
                <a:tab pos="297815" algn="l"/>
                <a:tab pos="298450" algn="l"/>
              </a:tabLst>
            </a:pPr>
            <a:r>
              <a:rPr sz="1800" dirty="0">
                <a:latin typeface="宋体" panose="02010600030101010101" pitchFamily="2" charset="-122"/>
                <a:cs typeface="宋体" panose="02010600030101010101" pitchFamily="2" charset="-122"/>
              </a:rPr>
              <a:t>苏州吴江区卫生局</a:t>
            </a:r>
            <a:endParaRPr sz="1800">
              <a:latin typeface="宋体" panose="02010600030101010101" pitchFamily="2" charset="-122"/>
              <a:cs typeface="宋体" panose="02010600030101010101" pitchFamily="2" charset="-122"/>
            </a:endParaRPr>
          </a:p>
          <a:p>
            <a:pPr marL="298450" indent="-285750">
              <a:lnSpc>
                <a:spcPct val="100000"/>
              </a:lnSpc>
              <a:buFont typeface="Arial" panose="020B0604020202020204" pitchFamily="34" charset="0"/>
              <a:buChar char="•"/>
              <a:tabLst>
                <a:tab pos="297815" algn="l"/>
                <a:tab pos="298450" algn="l"/>
              </a:tabLst>
            </a:pPr>
            <a:r>
              <a:rPr sz="1800" dirty="0">
                <a:latin typeface="宋体" panose="02010600030101010101" pitchFamily="2" charset="-122"/>
                <a:cs typeface="宋体" panose="02010600030101010101" pitchFamily="2" charset="-122"/>
              </a:rPr>
              <a:t>苏州第九医院</a:t>
            </a:r>
            <a:endParaRPr sz="1800">
              <a:latin typeface="宋体" panose="02010600030101010101" pitchFamily="2" charset="-122"/>
              <a:cs typeface="宋体" panose="02010600030101010101" pitchFamily="2" charset="-122"/>
            </a:endParaRPr>
          </a:p>
          <a:p>
            <a:pPr marL="285750" indent="-285750">
              <a:lnSpc>
                <a:spcPct val="100000"/>
              </a:lnSpc>
              <a:spcBef>
                <a:spcPts val="5"/>
              </a:spcBef>
              <a:buFont typeface="Arial" panose="020B0604020202020204" pitchFamily="34" charset="0"/>
              <a:buChar char="•"/>
            </a:pPr>
            <a:r>
              <a:rPr sz="1800" dirty="0">
                <a:latin typeface="宋体" panose="02010600030101010101" pitchFamily="2" charset="-122"/>
                <a:cs typeface="宋体" panose="02010600030101010101" pitchFamily="2" charset="-122"/>
              </a:rPr>
              <a:t>无锡第八医院</a:t>
            </a:r>
            <a:endParaRPr sz="1800" dirty="0">
              <a:latin typeface="宋体" panose="02010600030101010101" pitchFamily="2" charset="-122"/>
              <a:cs typeface="宋体" panose="02010600030101010101" pitchFamily="2" charset="-122"/>
            </a:endParaRPr>
          </a:p>
          <a:p>
            <a:pPr marL="285750" indent="-285750">
              <a:lnSpc>
                <a:spcPct val="100000"/>
              </a:lnSpc>
              <a:spcBef>
                <a:spcPts val="5"/>
              </a:spcBef>
              <a:buFont typeface="Arial" panose="020B0604020202020204" pitchFamily="34" charset="0"/>
              <a:buChar char="•"/>
            </a:pPr>
            <a:r>
              <a:rPr sz="1800" dirty="0">
                <a:latin typeface="宋体" panose="02010600030101010101" pitchFamily="2" charset="-122"/>
                <a:cs typeface="宋体" panose="02010600030101010101" pitchFamily="2" charset="-122"/>
              </a:rPr>
              <a:t>无锡第三医院</a:t>
            </a:r>
            <a:endParaRPr sz="1800" dirty="0">
              <a:latin typeface="宋体" panose="02010600030101010101" pitchFamily="2" charset="-122"/>
              <a:cs typeface="宋体" panose="02010600030101010101" pitchFamily="2" charset="-122"/>
            </a:endParaRPr>
          </a:p>
          <a:p>
            <a:pPr marL="285750" indent="-285750" algn="just">
              <a:lnSpc>
                <a:spcPct val="100000"/>
              </a:lnSpc>
              <a:spcBef>
                <a:spcPts val="5"/>
              </a:spcBef>
              <a:buFont typeface="Arial" panose="020B0604020202020204"/>
              <a:buChar char="•"/>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r>
              <a:rPr sz="1800" dirty="0">
                <a:latin typeface="宋体" panose="02010600030101010101" pitchFamily="2" charset="-122"/>
                <a:cs typeface="宋体" panose="02010600030101010101" pitchFamily="2" charset="-122"/>
              </a:rPr>
              <a:t>隆力奇集团</a:t>
            </a:r>
            <a:endParaRPr sz="1800" dirty="0">
              <a:latin typeface="宋体" panose="02010600030101010101" pitchFamily="2" charset="-122"/>
              <a:cs typeface="宋体" panose="02010600030101010101" pitchFamily="2" charset="-122"/>
            </a:endParaRPr>
          </a:p>
          <a:p>
            <a:pPr marL="774700" lvl="1" indent="-285750" algn="just">
              <a:lnSpc>
                <a:spcPct val="30000"/>
              </a:lnSpc>
              <a:spcBef>
                <a:spcPts val="1775"/>
              </a:spcBef>
              <a:buFont typeface="Arial" panose="020B0604020202020204"/>
              <a:buChar char="•"/>
              <a:tabLst>
                <a:tab pos="774065" algn="l"/>
                <a:tab pos="774700" algn="l"/>
              </a:tabLst>
            </a:pPr>
            <a:r>
              <a:rPr lang="en-US" sz="1800">
                <a:latin typeface="宋体" panose="02010600030101010101" pitchFamily="2" charset="-122"/>
                <a:cs typeface="宋体" panose="02010600030101010101" pitchFamily="2" charset="-122"/>
              </a:rPr>
              <a:t>WCI</a:t>
            </a:r>
            <a:r>
              <a:rPr lang="zh-CN" altLang="en-US" sz="1800">
                <a:latin typeface="宋体" panose="02010600030101010101" pitchFamily="2" charset="-122"/>
                <a:cs typeface="宋体" panose="02010600030101010101" pitchFamily="2" charset="-122"/>
              </a:rPr>
              <a:t>投资集团</a:t>
            </a:r>
            <a:endParaRPr lang="zh-CN" altLang="en-US" sz="1800">
              <a:latin typeface="宋体" panose="02010600030101010101" pitchFamily="2" charset="-122"/>
              <a:cs typeface="宋体" panose="02010600030101010101" pitchFamily="2" charset="-122"/>
            </a:endParaRPr>
          </a:p>
          <a:p>
            <a:pPr marL="774700" lvl="1" indent="-285750" algn="just">
              <a:lnSpc>
                <a:spcPct val="60000"/>
              </a:lnSpc>
              <a:spcBef>
                <a:spcPts val="1775"/>
              </a:spcBef>
              <a:buFont typeface="Arial" panose="020B0604020202020204"/>
              <a:buChar char="•"/>
              <a:tabLst>
                <a:tab pos="774065" algn="l"/>
                <a:tab pos="774700" algn="l"/>
              </a:tabLst>
            </a:pPr>
            <a:r>
              <a:rPr lang="zh-CN" altLang="en-US" sz="1800">
                <a:latin typeface="宋体" panose="02010600030101010101" pitchFamily="2" charset="-122"/>
                <a:cs typeface="宋体" panose="02010600030101010101" pitchFamily="2" charset="-122"/>
              </a:rPr>
              <a:t>如新中国</a:t>
            </a:r>
            <a:endParaRPr lang="zh-CN" altLang="en-US" sz="1800">
              <a:latin typeface="宋体" panose="02010600030101010101" pitchFamily="2" charset="-122"/>
              <a:cs typeface="宋体" panose="02010600030101010101" pitchFamily="2" charset="-122"/>
            </a:endParaRPr>
          </a:p>
          <a:p>
            <a:pPr marL="774700" lvl="1" indent="-285750" algn="just">
              <a:lnSpc>
                <a:spcPct val="30000"/>
              </a:lnSpc>
              <a:spcBef>
                <a:spcPts val="1775"/>
              </a:spcBef>
              <a:buFont typeface="Arial" panose="020B0604020202020204"/>
              <a:buChar char="•"/>
              <a:tabLst>
                <a:tab pos="774065" algn="l"/>
                <a:tab pos="774700" algn="l"/>
              </a:tabLst>
            </a:pPr>
            <a:r>
              <a:rPr lang="en-US" altLang="zh-CN" sz="1800">
                <a:latin typeface="宋体" panose="02010600030101010101" pitchFamily="2" charset="-122"/>
                <a:cs typeface="宋体" panose="02010600030101010101" pitchFamily="2" charset="-122"/>
              </a:rPr>
              <a:t>NHD</a:t>
            </a:r>
            <a:r>
              <a:rPr lang="zh-CN" altLang="en-US" sz="1800">
                <a:latin typeface="宋体" panose="02010600030101010101" pitchFamily="2" charset="-122"/>
                <a:cs typeface="宋体" panose="02010600030101010101" pitchFamily="2" charset="-122"/>
              </a:rPr>
              <a:t>中国</a:t>
            </a:r>
            <a:endParaRPr lang="zh-CN" altLang="en-US" sz="1800">
              <a:latin typeface="宋体" panose="02010600030101010101" pitchFamily="2" charset="-122"/>
              <a:cs typeface="宋体" panose="02010600030101010101" pitchFamily="2" charset="-122"/>
            </a:endParaRPr>
          </a:p>
          <a:p>
            <a:pPr marL="774700" lvl="1" indent="-285750" algn="just">
              <a:lnSpc>
                <a:spcPct val="30000"/>
              </a:lnSpc>
              <a:spcBef>
                <a:spcPts val="1775"/>
              </a:spcBef>
              <a:buFont typeface="Arial" panose="020B0604020202020204"/>
              <a:buChar char="•"/>
              <a:tabLst>
                <a:tab pos="774065" algn="l"/>
                <a:tab pos="774700" algn="l"/>
              </a:tabLst>
            </a:pPr>
            <a:r>
              <a:rPr lang="zh-CN" altLang="en-US" sz="1800">
                <a:latin typeface="宋体" panose="02010600030101010101" pitchFamily="2" charset="-122"/>
                <a:cs typeface="宋体" panose="02010600030101010101" pitchFamily="2" charset="-122"/>
              </a:rPr>
              <a:t>妮维雅中国</a:t>
            </a:r>
            <a:endParaRPr lang="zh-CN" altLang="en-US" sz="1800">
              <a:latin typeface="宋体" panose="02010600030101010101" pitchFamily="2" charset="-122"/>
              <a:cs typeface="宋体" panose="02010600030101010101" pitchFamily="2" charset="-122"/>
            </a:endParaRPr>
          </a:p>
          <a:p>
            <a:pPr marL="774700" lvl="1" indent="-285750" algn="just">
              <a:lnSpc>
                <a:spcPct val="30000"/>
              </a:lnSpc>
              <a:spcBef>
                <a:spcPts val="1775"/>
              </a:spcBef>
              <a:buFont typeface="Arial" panose="020B0604020202020204"/>
              <a:buChar char="•"/>
              <a:tabLst>
                <a:tab pos="774065" algn="l"/>
                <a:tab pos="774700" algn="l"/>
              </a:tabLst>
            </a:pPr>
            <a:r>
              <a:rPr lang="zh-CN" altLang="en-US" sz="1800">
                <a:latin typeface="宋体" panose="02010600030101010101" pitchFamily="2" charset="-122"/>
                <a:cs typeface="宋体" panose="02010600030101010101" pitchFamily="2" charset="-122"/>
              </a:rPr>
              <a:t>联邦快递中国</a:t>
            </a:r>
            <a:endParaRPr lang="zh-CN" altLang="en-US" sz="1800">
              <a:latin typeface="宋体" panose="02010600030101010101" pitchFamily="2" charset="-122"/>
              <a:cs typeface="宋体" panose="02010600030101010101" pitchFamily="2" charset="-122"/>
            </a:endParaRPr>
          </a:p>
          <a:p>
            <a:pPr marL="774700" lvl="1" indent="-285750" algn="just">
              <a:lnSpc>
                <a:spcPct val="80000"/>
              </a:lnSpc>
              <a:spcBef>
                <a:spcPts val="1775"/>
              </a:spcBef>
              <a:buFont typeface="Arial" panose="020B0604020202020204"/>
              <a:buChar char="•"/>
              <a:tabLst>
                <a:tab pos="774065" algn="l"/>
                <a:tab pos="774700" algn="l"/>
              </a:tabLst>
            </a:pPr>
            <a:endParaRPr lang="zh-CN" altLang="en-US" sz="1800">
              <a:latin typeface="宋体" panose="02010600030101010101" pitchFamily="2" charset="-122"/>
              <a:cs typeface="宋体" panose="02010600030101010101" pitchFamily="2" charset="-122"/>
            </a:endParaRPr>
          </a:p>
          <a:p>
            <a:pPr marL="774700" lvl="1" indent="-285750">
              <a:lnSpc>
                <a:spcPct val="100000"/>
              </a:lnSpc>
              <a:spcBef>
                <a:spcPts val="1775"/>
              </a:spcBef>
              <a:buFont typeface="Arial" panose="020B0604020202020204"/>
              <a:buChar char="•"/>
              <a:tabLst>
                <a:tab pos="774065" algn="l"/>
                <a:tab pos="774700" algn="l"/>
              </a:tabLst>
            </a:pPr>
            <a:endParaRPr lang="zh-CN" altLang="en-US" sz="1800">
              <a:latin typeface="宋体" panose="02010600030101010101" pitchFamily="2" charset="-122"/>
              <a:cs typeface="宋体" panose="02010600030101010101" pitchFamily="2" charset="-122"/>
            </a:endParaRPr>
          </a:p>
        </p:txBody>
      </p:sp>
      <p:sp>
        <p:nvSpPr>
          <p:cNvPr id="11" name="object 8"/>
          <p:cNvSpPr txBox="1"/>
          <p:nvPr/>
        </p:nvSpPr>
        <p:spPr>
          <a:xfrm>
            <a:off x="3291840" y="1577340"/>
            <a:ext cx="996950" cy="843280"/>
          </a:xfrm>
          <a:prstGeom prst="rect">
            <a:avLst/>
          </a:prstGeom>
        </p:spPr>
        <p:txBody>
          <a:bodyPr vert="horz" wrap="square" lIns="0" tIns="12700" rIns="0" bIns="0" rtlCol="0">
            <a:spAutoFit/>
          </a:bodyPr>
          <a:p>
            <a:pPr marL="298450" marR="5080" indent="-285750" algn="just">
              <a:lnSpc>
                <a:spcPct val="100000"/>
              </a:lnSpc>
              <a:spcBef>
                <a:spcPts val="100"/>
              </a:spcBef>
              <a:buFont typeface="Arial" panose="020B0604020202020204"/>
              <a:buChar char="•"/>
              <a:tabLst>
                <a:tab pos="298450" algn="l"/>
              </a:tabLst>
            </a:pPr>
            <a:r>
              <a:rPr sz="1800" dirty="0">
                <a:latin typeface="宋体" panose="02010600030101010101" pitchFamily="2" charset="-122"/>
                <a:cs typeface="宋体" panose="02010600030101010101" pitchFamily="2" charset="-122"/>
              </a:rPr>
              <a:t>兰州</a:t>
            </a:r>
            <a:r>
              <a:rPr lang="zh-CN" sz="1800" dirty="0">
                <a:latin typeface="宋体" panose="02010600030101010101" pitchFamily="2" charset="-122"/>
                <a:cs typeface="宋体" panose="02010600030101010101" pitchFamily="2" charset="-122"/>
              </a:rPr>
              <a:t>军区总医院</a:t>
            </a:r>
            <a:endParaRPr lang="zh-CN" sz="1800" dirty="0">
              <a:latin typeface="宋体" panose="02010600030101010101" pitchFamily="2" charset="-122"/>
              <a:cs typeface="宋体" panose="02010600030101010101" pitchFamily="2" charset="-122"/>
            </a:endParaRPr>
          </a:p>
        </p:txBody>
      </p:sp>
      <p:sp>
        <p:nvSpPr>
          <p:cNvPr id="12" name="object 9"/>
          <p:cNvSpPr/>
          <p:nvPr/>
        </p:nvSpPr>
        <p:spPr>
          <a:xfrm>
            <a:off x="5180076" y="1196339"/>
            <a:ext cx="1043940" cy="646430"/>
          </a:xfrm>
          <a:custGeom>
            <a:avLst/>
            <a:gdLst/>
            <a:ahLst/>
            <a:cxnLst/>
            <a:rect l="l" t="t" r="r" b="b"/>
            <a:pathLst>
              <a:path w="1043939" h="646430">
                <a:moveTo>
                  <a:pt x="0" y="0"/>
                </a:moveTo>
                <a:lnTo>
                  <a:pt x="1043939" y="0"/>
                </a:lnTo>
                <a:lnTo>
                  <a:pt x="1043939" y="646176"/>
                </a:lnTo>
                <a:lnTo>
                  <a:pt x="0" y="646176"/>
                </a:lnTo>
                <a:lnTo>
                  <a:pt x="0" y="0"/>
                </a:lnTo>
                <a:close/>
              </a:path>
            </a:pathLst>
          </a:custGeom>
          <a:solidFill>
            <a:srgbClr val="538235"/>
          </a:solidFill>
        </p:spPr>
        <p:txBody>
          <a:bodyPr wrap="square" lIns="0" tIns="0" rIns="0" bIns="0" rtlCol="0"/>
          <a:p/>
        </p:txBody>
      </p:sp>
      <p:sp>
        <p:nvSpPr>
          <p:cNvPr id="13" name="object 10"/>
          <p:cNvSpPr/>
          <p:nvPr/>
        </p:nvSpPr>
        <p:spPr>
          <a:xfrm>
            <a:off x="5176520" y="1193164"/>
            <a:ext cx="1050925" cy="652780"/>
          </a:xfrm>
          <a:custGeom>
            <a:avLst/>
            <a:gdLst/>
            <a:ahLst/>
            <a:cxnLst/>
            <a:rect l="l" t="t" r="r" b="b"/>
            <a:pathLst>
              <a:path w="1050925" h="652780">
                <a:moveTo>
                  <a:pt x="1050925" y="652780"/>
                </a:moveTo>
                <a:lnTo>
                  <a:pt x="0" y="652780"/>
                </a:lnTo>
                <a:lnTo>
                  <a:pt x="0" y="0"/>
                </a:lnTo>
                <a:lnTo>
                  <a:pt x="1050925" y="0"/>
                </a:lnTo>
                <a:lnTo>
                  <a:pt x="1050925" y="3810"/>
                </a:lnTo>
                <a:lnTo>
                  <a:pt x="7619" y="3810"/>
                </a:lnTo>
                <a:lnTo>
                  <a:pt x="3809" y="7620"/>
                </a:lnTo>
                <a:lnTo>
                  <a:pt x="7619" y="7620"/>
                </a:lnTo>
                <a:lnTo>
                  <a:pt x="7619" y="645160"/>
                </a:lnTo>
                <a:lnTo>
                  <a:pt x="3809" y="645160"/>
                </a:lnTo>
                <a:lnTo>
                  <a:pt x="7619" y="648970"/>
                </a:lnTo>
                <a:lnTo>
                  <a:pt x="1050925" y="648970"/>
                </a:lnTo>
                <a:lnTo>
                  <a:pt x="1050925" y="652780"/>
                </a:lnTo>
                <a:close/>
              </a:path>
              <a:path w="1050925" h="652780">
                <a:moveTo>
                  <a:pt x="7619" y="7620"/>
                </a:moveTo>
                <a:lnTo>
                  <a:pt x="3809" y="7620"/>
                </a:lnTo>
                <a:lnTo>
                  <a:pt x="7619" y="3810"/>
                </a:lnTo>
                <a:lnTo>
                  <a:pt x="7619" y="7620"/>
                </a:lnTo>
                <a:close/>
              </a:path>
              <a:path w="1050925" h="652780">
                <a:moveTo>
                  <a:pt x="1043304" y="7620"/>
                </a:moveTo>
                <a:lnTo>
                  <a:pt x="7619" y="7620"/>
                </a:lnTo>
                <a:lnTo>
                  <a:pt x="7619" y="3810"/>
                </a:lnTo>
                <a:lnTo>
                  <a:pt x="1043304" y="3810"/>
                </a:lnTo>
                <a:lnTo>
                  <a:pt x="1043304" y="7620"/>
                </a:lnTo>
                <a:close/>
              </a:path>
              <a:path w="1050925" h="652780">
                <a:moveTo>
                  <a:pt x="1043304" y="648970"/>
                </a:moveTo>
                <a:lnTo>
                  <a:pt x="1043304" y="3810"/>
                </a:lnTo>
                <a:lnTo>
                  <a:pt x="1047114" y="7620"/>
                </a:lnTo>
                <a:lnTo>
                  <a:pt x="1050925" y="7620"/>
                </a:lnTo>
                <a:lnTo>
                  <a:pt x="1050925" y="645160"/>
                </a:lnTo>
                <a:lnTo>
                  <a:pt x="1047114" y="645160"/>
                </a:lnTo>
                <a:lnTo>
                  <a:pt x="1043304" y="648970"/>
                </a:lnTo>
                <a:close/>
              </a:path>
              <a:path w="1050925" h="652780">
                <a:moveTo>
                  <a:pt x="1050925" y="7620"/>
                </a:moveTo>
                <a:lnTo>
                  <a:pt x="1047114" y="7620"/>
                </a:lnTo>
                <a:lnTo>
                  <a:pt x="1043304" y="3810"/>
                </a:lnTo>
                <a:lnTo>
                  <a:pt x="1050925" y="3810"/>
                </a:lnTo>
                <a:lnTo>
                  <a:pt x="1050925" y="7620"/>
                </a:lnTo>
                <a:close/>
              </a:path>
              <a:path w="1050925" h="652780">
                <a:moveTo>
                  <a:pt x="7619" y="648970"/>
                </a:moveTo>
                <a:lnTo>
                  <a:pt x="3809" y="645160"/>
                </a:lnTo>
                <a:lnTo>
                  <a:pt x="7619" y="645160"/>
                </a:lnTo>
                <a:lnTo>
                  <a:pt x="7619" y="648970"/>
                </a:lnTo>
                <a:close/>
              </a:path>
              <a:path w="1050925" h="652780">
                <a:moveTo>
                  <a:pt x="1043304" y="648970"/>
                </a:moveTo>
                <a:lnTo>
                  <a:pt x="7619" y="648970"/>
                </a:lnTo>
                <a:lnTo>
                  <a:pt x="7619" y="645160"/>
                </a:lnTo>
                <a:lnTo>
                  <a:pt x="1043304" y="645160"/>
                </a:lnTo>
                <a:lnTo>
                  <a:pt x="1043304" y="648970"/>
                </a:lnTo>
                <a:close/>
              </a:path>
              <a:path w="1050925" h="652780">
                <a:moveTo>
                  <a:pt x="1050925" y="648970"/>
                </a:moveTo>
                <a:lnTo>
                  <a:pt x="1043304" y="648970"/>
                </a:lnTo>
                <a:lnTo>
                  <a:pt x="1047114" y="645160"/>
                </a:lnTo>
                <a:lnTo>
                  <a:pt x="1050925" y="645160"/>
                </a:lnTo>
                <a:lnTo>
                  <a:pt x="1050925" y="648970"/>
                </a:lnTo>
                <a:close/>
              </a:path>
            </a:pathLst>
          </a:custGeom>
          <a:solidFill>
            <a:srgbClr val="6FAC46"/>
          </a:solidFill>
        </p:spPr>
        <p:txBody>
          <a:bodyPr wrap="square" lIns="0" tIns="0" rIns="0" bIns="0" rtlCol="0"/>
          <a:p/>
        </p:txBody>
      </p:sp>
      <p:sp>
        <p:nvSpPr>
          <p:cNvPr id="14" name="object 11"/>
          <p:cNvSpPr txBox="1"/>
          <p:nvPr/>
        </p:nvSpPr>
        <p:spPr>
          <a:xfrm>
            <a:off x="5180076" y="1217295"/>
            <a:ext cx="1043940" cy="289560"/>
          </a:xfrm>
          <a:prstGeom prst="rect">
            <a:avLst/>
          </a:prstGeom>
        </p:spPr>
        <p:txBody>
          <a:bodyPr vert="horz" wrap="square" lIns="0" tIns="12700" rIns="0" bIns="0" rtlCol="0">
            <a:spAutoFit/>
          </a:bodyPr>
          <a:p>
            <a:pPr marL="291465">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客</a:t>
            </a:r>
            <a:r>
              <a:rPr sz="1800" b="1" spc="-10" dirty="0">
                <a:solidFill>
                  <a:srgbClr val="FFFFFF"/>
                </a:solidFill>
                <a:latin typeface="宋体" panose="02010600030101010101" pitchFamily="2" charset="-122"/>
                <a:cs typeface="宋体" panose="02010600030101010101" pitchFamily="2" charset="-122"/>
              </a:rPr>
              <a:t>户</a:t>
            </a:r>
            <a:endParaRPr sz="1800">
              <a:latin typeface="宋体" panose="02010600030101010101" pitchFamily="2" charset="-122"/>
              <a:cs typeface="宋体" panose="02010600030101010101" pitchFamily="2" charset="-122"/>
            </a:endParaRPr>
          </a:p>
        </p:txBody>
      </p:sp>
      <p:sp>
        <p:nvSpPr>
          <p:cNvPr id="15" name="object 12"/>
          <p:cNvSpPr txBox="1"/>
          <p:nvPr/>
        </p:nvSpPr>
        <p:spPr>
          <a:xfrm>
            <a:off x="5499100" y="1561464"/>
            <a:ext cx="405765" cy="228600"/>
          </a:xfrm>
          <a:prstGeom prst="rect">
            <a:avLst/>
          </a:prstGeom>
        </p:spPr>
        <p:txBody>
          <a:bodyPr vert="horz" wrap="square" lIns="0" tIns="0" rIns="0" bIns="0" rtlCol="0">
            <a:spAutoFit/>
          </a:bodyPr>
          <a:p>
            <a:pPr>
              <a:lnSpc>
                <a:spcPts val="1710"/>
              </a:lnSpc>
            </a:pPr>
            <a:r>
              <a:rPr sz="1800" b="1" spc="-5" dirty="0">
                <a:solidFill>
                  <a:srgbClr val="FFFFFF"/>
                </a:solidFill>
                <a:latin typeface="Calibri" panose="020F0502020204030204"/>
                <a:cs typeface="Calibri" panose="020F0502020204030204"/>
              </a:rPr>
              <a:t>e</a:t>
            </a:r>
            <a:r>
              <a:rPr sz="1800" b="1" spc="-25" dirty="0">
                <a:solidFill>
                  <a:srgbClr val="FFFFFF"/>
                </a:solidFill>
                <a:latin typeface="Calibri" panose="020F0502020204030204"/>
                <a:cs typeface="Calibri" panose="020F0502020204030204"/>
              </a:rPr>
              <a:t>n</a:t>
            </a:r>
            <a:r>
              <a:rPr sz="1800" b="1" dirty="0">
                <a:solidFill>
                  <a:srgbClr val="FFFFFF"/>
                </a:solidFill>
                <a:latin typeface="Calibri" panose="020F0502020204030204"/>
                <a:cs typeface="Calibri" panose="020F0502020204030204"/>
              </a:rPr>
              <a:t>ts</a:t>
            </a:r>
            <a:endParaRPr sz="1800">
              <a:latin typeface="Calibri" panose="020F0502020204030204"/>
              <a:cs typeface="Calibri" panose="020F0502020204030204"/>
            </a:endParaRPr>
          </a:p>
        </p:txBody>
      </p:sp>
      <p:sp>
        <p:nvSpPr>
          <p:cNvPr id="16" name="object 13"/>
          <p:cNvSpPr/>
          <p:nvPr/>
        </p:nvSpPr>
        <p:spPr>
          <a:xfrm>
            <a:off x="4874590" y="4617072"/>
            <a:ext cx="3528695" cy="333375"/>
          </a:xfrm>
          <a:custGeom>
            <a:avLst/>
            <a:gdLst/>
            <a:ahLst/>
            <a:cxnLst/>
            <a:rect l="l" t="t" r="r" b="b"/>
            <a:pathLst>
              <a:path w="3528695" h="333375">
                <a:moveTo>
                  <a:pt x="3506463" y="39248"/>
                </a:moveTo>
                <a:lnTo>
                  <a:pt x="3439617" y="7239"/>
                </a:lnTo>
                <a:lnTo>
                  <a:pt x="3438423" y="6350"/>
                </a:lnTo>
                <a:lnTo>
                  <a:pt x="3437661" y="5067"/>
                </a:lnTo>
                <a:lnTo>
                  <a:pt x="3437458" y="3606"/>
                </a:lnTo>
                <a:lnTo>
                  <a:pt x="3437826" y="2159"/>
                </a:lnTo>
                <a:lnTo>
                  <a:pt x="3438715" y="965"/>
                </a:lnTo>
                <a:lnTo>
                  <a:pt x="3439998" y="215"/>
                </a:lnTo>
                <a:lnTo>
                  <a:pt x="3441471" y="0"/>
                </a:lnTo>
                <a:lnTo>
                  <a:pt x="3442906" y="368"/>
                </a:lnTo>
                <a:lnTo>
                  <a:pt x="3521707" y="38100"/>
                </a:lnTo>
                <a:lnTo>
                  <a:pt x="3520516" y="38100"/>
                </a:lnTo>
                <a:lnTo>
                  <a:pt x="3506463" y="39248"/>
                </a:lnTo>
                <a:close/>
              </a:path>
              <a:path w="3528695" h="333375">
                <a:moveTo>
                  <a:pt x="3513299" y="42521"/>
                </a:moveTo>
                <a:lnTo>
                  <a:pt x="3506463" y="39248"/>
                </a:lnTo>
                <a:lnTo>
                  <a:pt x="3520516" y="38100"/>
                </a:lnTo>
                <a:lnTo>
                  <a:pt x="3520572" y="38785"/>
                </a:lnTo>
                <a:lnTo>
                  <a:pt x="3518649" y="38785"/>
                </a:lnTo>
                <a:lnTo>
                  <a:pt x="3513299" y="42521"/>
                </a:lnTo>
                <a:close/>
              </a:path>
              <a:path w="3528695" h="333375">
                <a:moveTo>
                  <a:pt x="3447834" y="96164"/>
                </a:moveTo>
                <a:lnTo>
                  <a:pt x="3446449" y="95618"/>
                </a:lnTo>
                <a:lnTo>
                  <a:pt x="3445382" y="94589"/>
                </a:lnTo>
                <a:lnTo>
                  <a:pt x="3444786" y="93230"/>
                </a:lnTo>
                <a:lnTo>
                  <a:pt x="3444748" y="91744"/>
                </a:lnTo>
                <a:lnTo>
                  <a:pt x="3445294" y="90360"/>
                </a:lnTo>
                <a:lnTo>
                  <a:pt x="3446322" y="89293"/>
                </a:lnTo>
                <a:lnTo>
                  <a:pt x="3507115" y="46840"/>
                </a:lnTo>
                <a:lnTo>
                  <a:pt x="3521138" y="45694"/>
                </a:lnTo>
                <a:lnTo>
                  <a:pt x="3520516" y="38100"/>
                </a:lnTo>
                <a:lnTo>
                  <a:pt x="3521707" y="38100"/>
                </a:lnTo>
                <a:lnTo>
                  <a:pt x="3528364" y="41287"/>
                </a:lnTo>
                <a:lnTo>
                  <a:pt x="3450678" y="95529"/>
                </a:lnTo>
                <a:lnTo>
                  <a:pt x="3449320" y="96126"/>
                </a:lnTo>
                <a:lnTo>
                  <a:pt x="3447834" y="96164"/>
                </a:lnTo>
                <a:close/>
              </a:path>
              <a:path w="3528695" h="333375">
                <a:moveTo>
                  <a:pt x="3519182" y="45339"/>
                </a:moveTo>
                <a:lnTo>
                  <a:pt x="3513299" y="42521"/>
                </a:lnTo>
                <a:lnTo>
                  <a:pt x="3518649" y="38785"/>
                </a:lnTo>
                <a:lnTo>
                  <a:pt x="3519182" y="45339"/>
                </a:lnTo>
                <a:close/>
              </a:path>
              <a:path w="3528695" h="333375">
                <a:moveTo>
                  <a:pt x="3521109" y="45339"/>
                </a:moveTo>
                <a:lnTo>
                  <a:pt x="3519182" y="45339"/>
                </a:lnTo>
                <a:lnTo>
                  <a:pt x="3518649" y="38785"/>
                </a:lnTo>
                <a:lnTo>
                  <a:pt x="3520572" y="38785"/>
                </a:lnTo>
                <a:lnTo>
                  <a:pt x="3521109" y="45339"/>
                </a:lnTo>
                <a:close/>
              </a:path>
              <a:path w="3528695" h="333375">
                <a:moveTo>
                  <a:pt x="609" y="333375"/>
                </a:moveTo>
                <a:lnTo>
                  <a:pt x="0" y="325780"/>
                </a:lnTo>
                <a:lnTo>
                  <a:pt x="3506463" y="39248"/>
                </a:lnTo>
                <a:lnTo>
                  <a:pt x="3513299" y="42521"/>
                </a:lnTo>
                <a:lnTo>
                  <a:pt x="3507115" y="46840"/>
                </a:lnTo>
                <a:lnTo>
                  <a:pt x="609" y="333375"/>
                </a:lnTo>
                <a:close/>
              </a:path>
              <a:path w="3528695" h="333375">
                <a:moveTo>
                  <a:pt x="3507115" y="46840"/>
                </a:moveTo>
                <a:lnTo>
                  <a:pt x="3513299" y="42521"/>
                </a:lnTo>
                <a:lnTo>
                  <a:pt x="3519182" y="45339"/>
                </a:lnTo>
                <a:lnTo>
                  <a:pt x="3521109" y="45339"/>
                </a:lnTo>
                <a:lnTo>
                  <a:pt x="3521138" y="45694"/>
                </a:lnTo>
                <a:lnTo>
                  <a:pt x="3507115" y="46840"/>
                </a:lnTo>
                <a:close/>
              </a:path>
            </a:pathLst>
          </a:custGeom>
          <a:solidFill>
            <a:srgbClr val="005290"/>
          </a:solidFill>
        </p:spPr>
        <p:txBody>
          <a:bodyPr wrap="square" lIns="0" tIns="0" rIns="0" bIns="0" rtlCol="0"/>
          <a:p/>
        </p:txBody>
      </p:sp>
      <p:sp>
        <p:nvSpPr>
          <p:cNvPr id="17" name="object 14"/>
          <p:cNvSpPr/>
          <p:nvPr/>
        </p:nvSpPr>
        <p:spPr>
          <a:xfrm>
            <a:off x="3147060" y="4968912"/>
            <a:ext cx="1584325" cy="120014"/>
          </a:xfrm>
          <a:custGeom>
            <a:avLst/>
            <a:gdLst/>
            <a:ahLst/>
            <a:cxnLst/>
            <a:rect l="l" t="t" r="r" b="b"/>
            <a:pathLst>
              <a:path w="1584325" h="120014">
                <a:moveTo>
                  <a:pt x="80975" y="96354"/>
                </a:moveTo>
                <a:lnTo>
                  <a:pt x="79590" y="95808"/>
                </a:lnTo>
                <a:lnTo>
                  <a:pt x="0" y="44411"/>
                </a:lnTo>
                <a:lnTo>
                  <a:pt x="83921" y="419"/>
                </a:lnTo>
                <a:lnTo>
                  <a:pt x="85343" y="0"/>
                </a:lnTo>
                <a:lnTo>
                  <a:pt x="86817" y="165"/>
                </a:lnTo>
                <a:lnTo>
                  <a:pt x="88125" y="876"/>
                </a:lnTo>
                <a:lnTo>
                  <a:pt x="89065" y="2032"/>
                </a:lnTo>
                <a:lnTo>
                  <a:pt x="89484" y="3454"/>
                </a:lnTo>
                <a:lnTo>
                  <a:pt x="89319" y="4940"/>
                </a:lnTo>
                <a:lnTo>
                  <a:pt x="88607" y="6235"/>
                </a:lnTo>
                <a:lnTo>
                  <a:pt x="87452" y="7175"/>
                </a:lnTo>
                <a:lnTo>
                  <a:pt x="23033" y="40944"/>
                </a:lnTo>
                <a:lnTo>
                  <a:pt x="7721" y="40944"/>
                </a:lnTo>
                <a:lnTo>
                  <a:pt x="7378" y="48564"/>
                </a:lnTo>
                <a:lnTo>
                  <a:pt x="83731" y="89408"/>
                </a:lnTo>
                <a:lnTo>
                  <a:pt x="85407" y="93294"/>
                </a:lnTo>
                <a:lnTo>
                  <a:pt x="84861" y="94678"/>
                </a:lnTo>
                <a:lnTo>
                  <a:pt x="83832" y="95745"/>
                </a:lnTo>
                <a:lnTo>
                  <a:pt x="82461" y="96329"/>
                </a:lnTo>
                <a:lnTo>
                  <a:pt x="80975" y="96354"/>
                </a:lnTo>
                <a:close/>
              </a:path>
              <a:path w="1584325" h="120014">
                <a:moveTo>
                  <a:pt x="21471" y="49203"/>
                </a:moveTo>
                <a:lnTo>
                  <a:pt x="7378" y="48564"/>
                </a:lnTo>
                <a:lnTo>
                  <a:pt x="7721" y="40944"/>
                </a:lnTo>
                <a:lnTo>
                  <a:pt x="21176" y="41554"/>
                </a:lnTo>
                <a:lnTo>
                  <a:pt x="9626" y="41554"/>
                </a:lnTo>
                <a:lnTo>
                  <a:pt x="9321" y="48133"/>
                </a:lnTo>
                <a:lnTo>
                  <a:pt x="19814" y="48133"/>
                </a:lnTo>
                <a:lnTo>
                  <a:pt x="21471" y="49203"/>
                </a:lnTo>
                <a:close/>
              </a:path>
              <a:path w="1584325" h="120014">
                <a:moveTo>
                  <a:pt x="21815" y="41583"/>
                </a:moveTo>
                <a:lnTo>
                  <a:pt x="7721" y="40944"/>
                </a:lnTo>
                <a:lnTo>
                  <a:pt x="23033" y="40944"/>
                </a:lnTo>
                <a:lnTo>
                  <a:pt x="21815" y="41583"/>
                </a:lnTo>
                <a:close/>
              </a:path>
              <a:path w="1584325" h="120014">
                <a:moveTo>
                  <a:pt x="9321" y="48133"/>
                </a:moveTo>
                <a:lnTo>
                  <a:pt x="9626" y="41554"/>
                </a:lnTo>
                <a:lnTo>
                  <a:pt x="15112" y="45097"/>
                </a:lnTo>
                <a:lnTo>
                  <a:pt x="9321" y="48133"/>
                </a:lnTo>
                <a:close/>
              </a:path>
              <a:path w="1584325" h="120014">
                <a:moveTo>
                  <a:pt x="15112" y="45097"/>
                </a:moveTo>
                <a:lnTo>
                  <a:pt x="9626" y="41554"/>
                </a:lnTo>
                <a:lnTo>
                  <a:pt x="21176" y="41554"/>
                </a:lnTo>
                <a:lnTo>
                  <a:pt x="21815" y="41583"/>
                </a:lnTo>
                <a:lnTo>
                  <a:pt x="15112" y="45097"/>
                </a:lnTo>
                <a:close/>
              </a:path>
              <a:path w="1584325" h="120014">
                <a:moveTo>
                  <a:pt x="1583512" y="119976"/>
                </a:moveTo>
                <a:lnTo>
                  <a:pt x="21471" y="49203"/>
                </a:lnTo>
                <a:lnTo>
                  <a:pt x="15112" y="45097"/>
                </a:lnTo>
                <a:lnTo>
                  <a:pt x="21815" y="41583"/>
                </a:lnTo>
                <a:lnTo>
                  <a:pt x="1583867" y="112356"/>
                </a:lnTo>
                <a:lnTo>
                  <a:pt x="1583512" y="119976"/>
                </a:lnTo>
                <a:close/>
              </a:path>
              <a:path w="1584325" h="120014">
                <a:moveTo>
                  <a:pt x="19814" y="48133"/>
                </a:moveTo>
                <a:lnTo>
                  <a:pt x="9321" y="48133"/>
                </a:lnTo>
                <a:lnTo>
                  <a:pt x="15112" y="45097"/>
                </a:lnTo>
                <a:lnTo>
                  <a:pt x="19814" y="48133"/>
                </a:lnTo>
                <a:close/>
              </a:path>
            </a:pathLst>
          </a:custGeom>
          <a:solidFill>
            <a:srgbClr val="005290"/>
          </a:solidFill>
        </p:spPr>
        <p:txBody>
          <a:bodyPr wrap="square" lIns="0" tIns="0" rIns="0" bIns="0" rtlCol="0"/>
          <a:p/>
        </p:txBody>
      </p:sp>
      <p:sp>
        <p:nvSpPr>
          <p:cNvPr id="18" name="object 15"/>
          <p:cNvSpPr/>
          <p:nvPr/>
        </p:nvSpPr>
        <p:spPr>
          <a:xfrm>
            <a:off x="8247888" y="4720082"/>
            <a:ext cx="1562100" cy="368935"/>
          </a:xfrm>
          <a:custGeom>
            <a:avLst/>
            <a:gdLst/>
            <a:ahLst/>
            <a:cxnLst/>
            <a:rect l="l" t="t" r="r" b="b"/>
            <a:pathLst>
              <a:path w="1562100" h="368935">
                <a:moveTo>
                  <a:pt x="0" y="0"/>
                </a:moveTo>
                <a:lnTo>
                  <a:pt x="1562100" y="0"/>
                </a:lnTo>
                <a:lnTo>
                  <a:pt x="1562100" y="368808"/>
                </a:lnTo>
                <a:lnTo>
                  <a:pt x="0" y="368808"/>
                </a:lnTo>
                <a:lnTo>
                  <a:pt x="0" y="0"/>
                </a:lnTo>
                <a:close/>
              </a:path>
            </a:pathLst>
          </a:custGeom>
          <a:solidFill>
            <a:srgbClr val="538235"/>
          </a:solidFill>
        </p:spPr>
        <p:txBody>
          <a:bodyPr wrap="square" lIns="0" tIns="0" rIns="0" bIns="0" rtlCol="0"/>
          <a:p/>
        </p:txBody>
      </p:sp>
      <p:sp>
        <p:nvSpPr>
          <p:cNvPr id="19" name="object 16"/>
          <p:cNvSpPr/>
          <p:nvPr/>
        </p:nvSpPr>
        <p:spPr>
          <a:xfrm>
            <a:off x="8044180" y="4727575"/>
            <a:ext cx="1569720" cy="375920"/>
          </a:xfrm>
          <a:custGeom>
            <a:avLst/>
            <a:gdLst/>
            <a:ahLst/>
            <a:cxnLst/>
            <a:rect l="l" t="t" r="r" b="b"/>
            <a:pathLst>
              <a:path w="1569720" h="375920">
                <a:moveTo>
                  <a:pt x="1569720" y="375920"/>
                </a:moveTo>
                <a:lnTo>
                  <a:pt x="0" y="375920"/>
                </a:lnTo>
                <a:lnTo>
                  <a:pt x="0" y="0"/>
                </a:lnTo>
                <a:lnTo>
                  <a:pt x="1569720" y="0"/>
                </a:lnTo>
                <a:lnTo>
                  <a:pt x="1569720" y="3810"/>
                </a:lnTo>
                <a:lnTo>
                  <a:pt x="7620" y="3810"/>
                </a:lnTo>
                <a:lnTo>
                  <a:pt x="3810" y="7620"/>
                </a:lnTo>
                <a:lnTo>
                  <a:pt x="7620" y="7620"/>
                </a:lnTo>
                <a:lnTo>
                  <a:pt x="7620" y="368300"/>
                </a:lnTo>
                <a:lnTo>
                  <a:pt x="3810" y="368300"/>
                </a:lnTo>
                <a:lnTo>
                  <a:pt x="7620" y="372110"/>
                </a:lnTo>
                <a:lnTo>
                  <a:pt x="1569720" y="372110"/>
                </a:lnTo>
                <a:lnTo>
                  <a:pt x="1569720" y="375920"/>
                </a:lnTo>
                <a:close/>
              </a:path>
              <a:path w="1569720" h="375920">
                <a:moveTo>
                  <a:pt x="7620" y="7620"/>
                </a:moveTo>
                <a:lnTo>
                  <a:pt x="3810" y="7620"/>
                </a:lnTo>
                <a:lnTo>
                  <a:pt x="7620" y="3810"/>
                </a:lnTo>
                <a:lnTo>
                  <a:pt x="7620" y="7620"/>
                </a:lnTo>
                <a:close/>
              </a:path>
              <a:path w="1569720" h="375920">
                <a:moveTo>
                  <a:pt x="1562100" y="7620"/>
                </a:moveTo>
                <a:lnTo>
                  <a:pt x="7620" y="7620"/>
                </a:lnTo>
                <a:lnTo>
                  <a:pt x="7620" y="3810"/>
                </a:lnTo>
                <a:lnTo>
                  <a:pt x="1562100" y="3810"/>
                </a:lnTo>
                <a:lnTo>
                  <a:pt x="1562100" y="7620"/>
                </a:lnTo>
                <a:close/>
              </a:path>
              <a:path w="1569720" h="375920">
                <a:moveTo>
                  <a:pt x="1562100" y="372110"/>
                </a:moveTo>
                <a:lnTo>
                  <a:pt x="1562100" y="3810"/>
                </a:lnTo>
                <a:lnTo>
                  <a:pt x="1565910" y="7620"/>
                </a:lnTo>
                <a:lnTo>
                  <a:pt x="1569720" y="7620"/>
                </a:lnTo>
                <a:lnTo>
                  <a:pt x="1569720" y="368300"/>
                </a:lnTo>
                <a:lnTo>
                  <a:pt x="1565910" y="368300"/>
                </a:lnTo>
                <a:lnTo>
                  <a:pt x="1562100" y="372110"/>
                </a:lnTo>
                <a:close/>
              </a:path>
              <a:path w="1569720" h="375920">
                <a:moveTo>
                  <a:pt x="1569720" y="7620"/>
                </a:moveTo>
                <a:lnTo>
                  <a:pt x="1565910" y="7620"/>
                </a:lnTo>
                <a:lnTo>
                  <a:pt x="1562100" y="3810"/>
                </a:lnTo>
                <a:lnTo>
                  <a:pt x="1569720" y="3810"/>
                </a:lnTo>
                <a:lnTo>
                  <a:pt x="1569720" y="7620"/>
                </a:lnTo>
                <a:close/>
              </a:path>
              <a:path w="1569720" h="375920">
                <a:moveTo>
                  <a:pt x="7620" y="372110"/>
                </a:moveTo>
                <a:lnTo>
                  <a:pt x="3810" y="368300"/>
                </a:lnTo>
                <a:lnTo>
                  <a:pt x="7620" y="368300"/>
                </a:lnTo>
                <a:lnTo>
                  <a:pt x="7620" y="372110"/>
                </a:lnTo>
                <a:close/>
              </a:path>
              <a:path w="1569720" h="375920">
                <a:moveTo>
                  <a:pt x="1562100" y="372110"/>
                </a:moveTo>
                <a:lnTo>
                  <a:pt x="7620" y="372110"/>
                </a:lnTo>
                <a:lnTo>
                  <a:pt x="7620" y="368300"/>
                </a:lnTo>
                <a:lnTo>
                  <a:pt x="1562100" y="368300"/>
                </a:lnTo>
                <a:lnTo>
                  <a:pt x="1562100" y="372110"/>
                </a:lnTo>
                <a:close/>
              </a:path>
              <a:path w="1569720" h="375920">
                <a:moveTo>
                  <a:pt x="1569720" y="372110"/>
                </a:moveTo>
                <a:lnTo>
                  <a:pt x="1562100" y="372110"/>
                </a:lnTo>
                <a:lnTo>
                  <a:pt x="1565910" y="368300"/>
                </a:lnTo>
                <a:lnTo>
                  <a:pt x="1569720" y="368300"/>
                </a:lnTo>
                <a:lnTo>
                  <a:pt x="1569720" y="372110"/>
                </a:lnTo>
                <a:close/>
              </a:path>
            </a:pathLst>
          </a:custGeom>
          <a:solidFill>
            <a:srgbClr val="6FAC46"/>
          </a:solidFill>
        </p:spPr>
        <p:txBody>
          <a:bodyPr wrap="square" lIns="0" tIns="0" rIns="0" bIns="0" rtlCol="0"/>
          <a:p/>
        </p:txBody>
      </p:sp>
      <p:sp>
        <p:nvSpPr>
          <p:cNvPr id="20" name="object 17"/>
          <p:cNvSpPr/>
          <p:nvPr/>
        </p:nvSpPr>
        <p:spPr>
          <a:xfrm>
            <a:off x="1271016" y="3997452"/>
            <a:ext cx="1562100" cy="368935"/>
          </a:xfrm>
          <a:custGeom>
            <a:avLst/>
            <a:gdLst/>
            <a:ahLst/>
            <a:cxnLst/>
            <a:rect l="l" t="t" r="r" b="b"/>
            <a:pathLst>
              <a:path w="1562100" h="368935">
                <a:moveTo>
                  <a:pt x="0" y="0"/>
                </a:moveTo>
                <a:lnTo>
                  <a:pt x="1562099" y="0"/>
                </a:lnTo>
                <a:lnTo>
                  <a:pt x="1562099" y="368808"/>
                </a:lnTo>
                <a:lnTo>
                  <a:pt x="0" y="368808"/>
                </a:lnTo>
                <a:lnTo>
                  <a:pt x="0" y="0"/>
                </a:lnTo>
                <a:close/>
              </a:path>
            </a:pathLst>
          </a:custGeom>
          <a:solidFill>
            <a:srgbClr val="538235"/>
          </a:solidFill>
        </p:spPr>
        <p:txBody>
          <a:bodyPr wrap="square" lIns="0" tIns="0" rIns="0" bIns="0" rtlCol="0"/>
          <a:p/>
        </p:txBody>
      </p:sp>
      <p:sp>
        <p:nvSpPr>
          <p:cNvPr id="21" name="object 18"/>
          <p:cNvSpPr/>
          <p:nvPr/>
        </p:nvSpPr>
        <p:spPr>
          <a:xfrm>
            <a:off x="1266825" y="3994150"/>
            <a:ext cx="1569720" cy="375920"/>
          </a:xfrm>
          <a:custGeom>
            <a:avLst/>
            <a:gdLst/>
            <a:ahLst/>
            <a:cxnLst/>
            <a:rect l="l" t="t" r="r" b="b"/>
            <a:pathLst>
              <a:path w="1569720" h="375920">
                <a:moveTo>
                  <a:pt x="1569720" y="375920"/>
                </a:moveTo>
                <a:lnTo>
                  <a:pt x="0" y="375920"/>
                </a:lnTo>
                <a:lnTo>
                  <a:pt x="0" y="0"/>
                </a:lnTo>
                <a:lnTo>
                  <a:pt x="1569720" y="0"/>
                </a:lnTo>
                <a:lnTo>
                  <a:pt x="1569720" y="3810"/>
                </a:lnTo>
                <a:lnTo>
                  <a:pt x="7619" y="3810"/>
                </a:lnTo>
                <a:lnTo>
                  <a:pt x="3809" y="7620"/>
                </a:lnTo>
                <a:lnTo>
                  <a:pt x="7619" y="7620"/>
                </a:lnTo>
                <a:lnTo>
                  <a:pt x="7619" y="368300"/>
                </a:lnTo>
                <a:lnTo>
                  <a:pt x="3809" y="368300"/>
                </a:lnTo>
                <a:lnTo>
                  <a:pt x="7619" y="372110"/>
                </a:lnTo>
                <a:lnTo>
                  <a:pt x="1569720" y="372110"/>
                </a:lnTo>
                <a:lnTo>
                  <a:pt x="1569720" y="375920"/>
                </a:lnTo>
                <a:close/>
              </a:path>
              <a:path w="1569720" h="375920">
                <a:moveTo>
                  <a:pt x="7619" y="7620"/>
                </a:moveTo>
                <a:lnTo>
                  <a:pt x="3809" y="7620"/>
                </a:lnTo>
                <a:lnTo>
                  <a:pt x="7619" y="3810"/>
                </a:lnTo>
                <a:lnTo>
                  <a:pt x="7619" y="7620"/>
                </a:lnTo>
                <a:close/>
              </a:path>
              <a:path w="1569720" h="375920">
                <a:moveTo>
                  <a:pt x="1562100" y="7620"/>
                </a:moveTo>
                <a:lnTo>
                  <a:pt x="7619" y="7620"/>
                </a:lnTo>
                <a:lnTo>
                  <a:pt x="7619" y="3810"/>
                </a:lnTo>
                <a:lnTo>
                  <a:pt x="1562100" y="3810"/>
                </a:lnTo>
                <a:lnTo>
                  <a:pt x="1562100" y="7620"/>
                </a:lnTo>
                <a:close/>
              </a:path>
              <a:path w="1569720" h="375920">
                <a:moveTo>
                  <a:pt x="1562100" y="372110"/>
                </a:moveTo>
                <a:lnTo>
                  <a:pt x="1562100" y="3810"/>
                </a:lnTo>
                <a:lnTo>
                  <a:pt x="1565910" y="7620"/>
                </a:lnTo>
                <a:lnTo>
                  <a:pt x="1569720" y="7620"/>
                </a:lnTo>
                <a:lnTo>
                  <a:pt x="1569720" y="368300"/>
                </a:lnTo>
                <a:lnTo>
                  <a:pt x="1565910" y="368300"/>
                </a:lnTo>
                <a:lnTo>
                  <a:pt x="1562100" y="372110"/>
                </a:lnTo>
                <a:close/>
              </a:path>
              <a:path w="1569720" h="375920">
                <a:moveTo>
                  <a:pt x="1569720" y="7620"/>
                </a:moveTo>
                <a:lnTo>
                  <a:pt x="1565910" y="7620"/>
                </a:lnTo>
                <a:lnTo>
                  <a:pt x="1562100" y="3810"/>
                </a:lnTo>
                <a:lnTo>
                  <a:pt x="1569720" y="3810"/>
                </a:lnTo>
                <a:lnTo>
                  <a:pt x="1569720" y="7620"/>
                </a:lnTo>
                <a:close/>
              </a:path>
              <a:path w="1569720" h="375920">
                <a:moveTo>
                  <a:pt x="7619" y="372110"/>
                </a:moveTo>
                <a:lnTo>
                  <a:pt x="3809" y="368300"/>
                </a:lnTo>
                <a:lnTo>
                  <a:pt x="7619" y="368300"/>
                </a:lnTo>
                <a:lnTo>
                  <a:pt x="7619" y="372110"/>
                </a:lnTo>
                <a:close/>
              </a:path>
              <a:path w="1569720" h="375920">
                <a:moveTo>
                  <a:pt x="1562100" y="372110"/>
                </a:moveTo>
                <a:lnTo>
                  <a:pt x="7619" y="372110"/>
                </a:lnTo>
                <a:lnTo>
                  <a:pt x="7619" y="368300"/>
                </a:lnTo>
                <a:lnTo>
                  <a:pt x="1562100" y="368300"/>
                </a:lnTo>
                <a:lnTo>
                  <a:pt x="1562100" y="372110"/>
                </a:lnTo>
                <a:close/>
              </a:path>
              <a:path w="1569720" h="375920">
                <a:moveTo>
                  <a:pt x="1569720" y="372110"/>
                </a:moveTo>
                <a:lnTo>
                  <a:pt x="1562100" y="372110"/>
                </a:lnTo>
                <a:lnTo>
                  <a:pt x="1565910" y="368300"/>
                </a:lnTo>
                <a:lnTo>
                  <a:pt x="1569720" y="368300"/>
                </a:lnTo>
                <a:lnTo>
                  <a:pt x="1569720" y="372110"/>
                </a:lnTo>
                <a:close/>
              </a:path>
            </a:pathLst>
          </a:custGeom>
          <a:solidFill>
            <a:srgbClr val="6FAC46"/>
          </a:solidFill>
        </p:spPr>
        <p:txBody>
          <a:bodyPr wrap="square" lIns="0" tIns="0" rIns="0" bIns="0" rtlCol="0"/>
          <a:p/>
        </p:txBody>
      </p:sp>
      <p:sp>
        <p:nvSpPr>
          <p:cNvPr id="22" name="object 19"/>
          <p:cNvSpPr txBox="1"/>
          <p:nvPr/>
        </p:nvSpPr>
        <p:spPr>
          <a:xfrm>
            <a:off x="1349375" y="4018279"/>
            <a:ext cx="1403350" cy="299720"/>
          </a:xfrm>
          <a:prstGeom prst="rect">
            <a:avLst/>
          </a:prstGeom>
        </p:spPr>
        <p:txBody>
          <a:bodyPr vert="horz" wrap="square" lIns="0" tIns="12700" rIns="0" bIns="0" rtlCol="0">
            <a:spAutoFit/>
          </a:bodyPr>
          <a:p>
            <a:pPr marL="12700">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海外医院伙</a:t>
            </a:r>
            <a:r>
              <a:rPr sz="1800" b="1" spc="-10" dirty="0">
                <a:solidFill>
                  <a:srgbClr val="FFFFFF"/>
                </a:solidFill>
                <a:latin typeface="宋体" panose="02010600030101010101" pitchFamily="2" charset="-122"/>
                <a:cs typeface="宋体" panose="02010600030101010101" pitchFamily="2" charset="-122"/>
              </a:rPr>
              <a:t>伴</a:t>
            </a:r>
            <a:endParaRPr sz="1800">
              <a:latin typeface="宋体" panose="02010600030101010101" pitchFamily="2" charset="-122"/>
              <a:cs typeface="宋体" panose="02010600030101010101" pitchFamily="2" charset="-122"/>
            </a:endParaRPr>
          </a:p>
        </p:txBody>
      </p:sp>
      <p:sp>
        <p:nvSpPr>
          <p:cNvPr id="23" name="object 20"/>
          <p:cNvSpPr txBox="1"/>
          <p:nvPr/>
        </p:nvSpPr>
        <p:spPr>
          <a:xfrm>
            <a:off x="1233805" y="4727575"/>
            <a:ext cx="2082800" cy="1738630"/>
          </a:xfrm>
          <a:prstGeom prst="rect">
            <a:avLst/>
          </a:prstGeom>
        </p:spPr>
        <p:txBody>
          <a:bodyPr vert="horz" wrap="square" lIns="0" tIns="12700" rIns="0" bIns="0" rtlCol="0">
            <a:spAutoFit/>
          </a:bodyPr>
          <a:p>
            <a:pPr marL="12700">
              <a:lnSpc>
                <a:spcPct val="100000"/>
              </a:lnSpc>
              <a:spcBef>
                <a:spcPts val="100"/>
              </a:spcBef>
            </a:pPr>
            <a:endParaRPr sz="1800" dirty="0">
              <a:latin typeface="宋体" panose="02010600030101010101" pitchFamily="2" charset="-122"/>
              <a:cs typeface="宋体" panose="02010600030101010101" pitchFamily="2" charset="-122"/>
            </a:endParaRPr>
          </a:p>
          <a:p>
            <a:pPr marL="12700">
              <a:lnSpc>
                <a:spcPct val="100000"/>
              </a:lnSpc>
              <a:spcBef>
                <a:spcPts val="100"/>
              </a:spcBef>
            </a:pPr>
            <a:r>
              <a:rPr sz="1800" dirty="0">
                <a:latin typeface="宋体" panose="02010600030101010101" pitchFamily="2" charset="-122"/>
                <a:cs typeface="宋体" panose="02010600030101010101" pitchFamily="2" charset="-122"/>
              </a:rPr>
              <a:t>新加坡伊丽莎白医院 </a:t>
            </a:r>
            <a:endParaRPr sz="1800" dirty="0">
              <a:latin typeface="宋体" panose="02010600030101010101" pitchFamily="2" charset="-122"/>
              <a:cs typeface="宋体" panose="02010600030101010101" pitchFamily="2" charset="-122"/>
            </a:endParaRPr>
          </a:p>
          <a:p>
            <a:pPr marL="12700">
              <a:lnSpc>
                <a:spcPct val="100000"/>
              </a:lnSpc>
              <a:spcBef>
                <a:spcPts val="100"/>
              </a:spcBef>
            </a:pPr>
            <a:endParaRPr sz="1800" dirty="0">
              <a:latin typeface="宋体" panose="02010600030101010101" pitchFamily="2" charset="-122"/>
              <a:cs typeface="宋体" panose="02010600030101010101" pitchFamily="2" charset="-122"/>
            </a:endParaRPr>
          </a:p>
          <a:p>
            <a:pPr marL="12700">
              <a:lnSpc>
                <a:spcPct val="100000"/>
              </a:lnSpc>
              <a:spcBef>
                <a:spcPts val="100"/>
              </a:spcBef>
            </a:pPr>
            <a:endParaRPr sz="1800" dirty="0">
              <a:latin typeface="宋体" panose="02010600030101010101" pitchFamily="2" charset="-122"/>
              <a:cs typeface="宋体" panose="02010600030101010101" pitchFamily="2" charset="-122"/>
            </a:endParaRPr>
          </a:p>
          <a:p>
            <a:pPr marL="12700">
              <a:lnSpc>
                <a:spcPct val="100000"/>
              </a:lnSpc>
              <a:spcBef>
                <a:spcPts val="100"/>
              </a:spcBef>
            </a:pPr>
            <a:endParaRPr sz="1800" dirty="0">
              <a:latin typeface="宋体" panose="02010600030101010101" pitchFamily="2" charset="-122"/>
              <a:cs typeface="宋体" panose="02010600030101010101" pitchFamily="2" charset="-122"/>
            </a:endParaRPr>
          </a:p>
          <a:p>
            <a:pPr marL="12700">
              <a:lnSpc>
                <a:spcPct val="100000"/>
              </a:lnSpc>
              <a:spcBef>
                <a:spcPts val="100"/>
              </a:spcBef>
            </a:pPr>
            <a:r>
              <a:rPr sz="1800" dirty="0">
                <a:latin typeface="宋体" panose="02010600030101010101" pitchFamily="2" charset="-122"/>
                <a:cs typeface="宋体" panose="02010600030101010101" pitchFamily="2" charset="-122"/>
              </a:rPr>
              <a:t>新加坡鹰阁医院</a:t>
            </a:r>
            <a:endParaRPr sz="1800">
              <a:latin typeface="宋体" panose="02010600030101010101" pitchFamily="2" charset="-122"/>
              <a:cs typeface="宋体" panose="02010600030101010101" pitchFamily="2" charset="-122"/>
            </a:endParaRPr>
          </a:p>
        </p:txBody>
      </p:sp>
      <p:sp>
        <p:nvSpPr>
          <p:cNvPr id="25" name="object 22"/>
          <p:cNvSpPr/>
          <p:nvPr/>
        </p:nvSpPr>
        <p:spPr>
          <a:xfrm>
            <a:off x="3985259" y="3997452"/>
            <a:ext cx="420624" cy="420624"/>
          </a:xfrm>
          <a:prstGeom prst="rect">
            <a:avLst/>
          </a:prstGeom>
          <a:blipFill>
            <a:blip r:embed="rId2" cstate="print"/>
            <a:stretch>
              <a:fillRect/>
            </a:stretch>
          </a:blipFill>
        </p:spPr>
        <p:txBody>
          <a:bodyPr wrap="square" lIns="0" tIns="0" rIns="0" bIns="0" rtlCol="0"/>
          <a:p/>
        </p:txBody>
      </p:sp>
      <p:sp>
        <p:nvSpPr>
          <p:cNvPr id="26" name="object 23"/>
          <p:cNvSpPr/>
          <p:nvPr/>
        </p:nvSpPr>
        <p:spPr>
          <a:xfrm>
            <a:off x="6890448" y="5297843"/>
            <a:ext cx="1440815" cy="255270"/>
          </a:xfrm>
          <a:custGeom>
            <a:avLst/>
            <a:gdLst/>
            <a:ahLst/>
            <a:cxnLst/>
            <a:rect l="l" t="t" r="r" b="b"/>
            <a:pathLst>
              <a:path w="1440815" h="255270">
                <a:moveTo>
                  <a:pt x="1418779" y="220224"/>
                </a:moveTo>
                <a:lnTo>
                  <a:pt x="0" y="7543"/>
                </a:lnTo>
                <a:lnTo>
                  <a:pt x="1130" y="0"/>
                </a:lnTo>
                <a:lnTo>
                  <a:pt x="1419887" y="212690"/>
                </a:lnTo>
                <a:lnTo>
                  <a:pt x="1425788" y="217431"/>
                </a:lnTo>
                <a:lnTo>
                  <a:pt x="1418779" y="220224"/>
                </a:lnTo>
                <a:close/>
              </a:path>
              <a:path w="1440815" h="255270">
                <a:moveTo>
                  <a:pt x="1434123" y="222313"/>
                </a:moveTo>
                <a:lnTo>
                  <a:pt x="1432712" y="222313"/>
                </a:lnTo>
                <a:lnTo>
                  <a:pt x="1433842" y="214782"/>
                </a:lnTo>
                <a:lnTo>
                  <a:pt x="1419887" y="212690"/>
                </a:lnTo>
                <a:lnTo>
                  <a:pt x="1362113" y="166268"/>
                </a:lnTo>
                <a:lnTo>
                  <a:pt x="1361160" y="165125"/>
                </a:lnTo>
                <a:lnTo>
                  <a:pt x="1360716" y="163702"/>
                </a:lnTo>
                <a:lnTo>
                  <a:pt x="1360843" y="162229"/>
                </a:lnTo>
                <a:lnTo>
                  <a:pt x="1361541" y="160908"/>
                </a:lnTo>
                <a:lnTo>
                  <a:pt x="1362671" y="159956"/>
                </a:lnTo>
                <a:lnTo>
                  <a:pt x="1364094" y="159512"/>
                </a:lnTo>
                <a:lnTo>
                  <a:pt x="1365567" y="159638"/>
                </a:lnTo>
                <a:lnTo>
                  <a:pt x="1366888" y="160324"/>
                </a:lnTo>
                <a:lnTo>
                  <a:pt x="1440751" y="219671"/>
                </a:lnTo>
                <a:lnTo>
                  <a:pt x="1434123" y="222313"/>
                </a:lnTo>
                <a:close/>
              </a:path>
              <a:path w="1440815" h="255270">
                <a:moveTo>
                  <a:pt x="1425788" y="217431"/>
                </a:moveTo>
                <a:lnTo>
                  <a:pt x="1419887" y="212690"/>
                </a:lnTo>
                <a:lnTo>
                  <a:pt x="1433842" y="214782"/>
                </a:lnTo>
                <a:lnTo>
                  <a:pt x="1433808" y="215011"/>
                </a:lnTo>
                <a:lnTo>
                  <a:pt x="1431861" y="215011"/>
                </a:lnTo>
                <a:lnTo>
                  <a:pt x="1425788" y="217431"/>
                </a:lnTo>
                <a:close/>
              </a:path>
              <a:path w="1440815" h="255270">
                <a:moveTo>
                  <a:pt x="1430883" y="221526"/>
                </a:moveTo>
                <a:lnTo>
                  <a:pt x="1425788" y="217431"/>
                </a:lnTo>
                <a:lnTo>
                  <a:pt x="1431861" y="215011"/>
                </a:lnTo>
                <a:lnTo>
                  <a:pt x="1430883" y="221526"/>
                </a:lnTo>
                <a:close/>
              </a:path>
              <a:path w="1440815" h="255270">
                <a:moveTo>
                  <a:pt x="1432830" y="221526"/>
                </a:moveTo>
                <a:lnTo>
                  <a:pt x="1430883" y="221526"/>
                </a:lnTo>
                <a:lnTo>
                  <a:pt x="1431861" y="215011"/>
                </a:lnTo>
                <a:lnTo>
                  <a:pt x="1433808" y="215011"/>
                </a:lnTo>
                <a:lnTo>
                  <a:pt x="1432830" y="221526"/>
                </a:lnTo>
                <a:close/>
              </a:path>
              <a:path w="1440815" h="255270">
                <a:moveTo>
                  <a:pt x="1432712" y="222313"/>
                </a:moveTo>
                <a:lnTo>
                  <a:pt x="1418779" y="220224"/>
                </a:lnTo>
                <a:lnTo>
                  <a:pt x="1425788" y="217431"/>
                </a:lnTo>
                <a:lnTo>
                  <a:pt x="1430883" y="221526"/>
                </a:lnTo>
                <a:lnTo>
                  <a:pt x="1432830" y="221526"/>
                </a:lnTo>
                <a:lnTo>
                  <a:pt x="1432712" y="222313"/>
                </a:lnTo>
                <a:close/>
              </a:path>
              <a:path w="1440815" h="255270">
                <a:moveTo>
                  <a:pt x="1351280" y="255015"/>
                </a:moveTo>
                <a:lnTo>
                  <a:pt x="1349819" y="254711"/>
                </a:lnTo>
                <a:lnTo>
                  <a:pt x="1348600" y="253872"/>
                </a:lnTo>
                <a:lnTo>
                  <a:pt x="1347787" y="252628"/>
                </a:lnTo>
                <a:lnTo>
                  <a:pt x="1347520" y="251155"/>
                </a:lnTo>
                <a:lnTo>
                  <a:pt x="1347825" y="249707"/>
                </a:lnTo>
                <a:lnTo>
                  <a:pt x="1348663" y="248488"/>
                </a:lnTo>
                <a:lnTo>
                  <a:pt x="1349908" y="247675"/>
                </a:lnTo>
                <a:lnTo>
                  <a:pt x="1418779" y="220224"/>
                </a:lnTo>
                <a:lnTo>
                  <a:pt x="1432712" y="222313"/>
                </a:lnTo>
                <a:lnTo>
                  <a:pt x="1434123" y="222313"/>
                </a:lnTo>
                <a:lnTo>
                  <a:pt x="1352740" y="254749"/>
                </a:lnTo>
                <a:lnTo>
                  <a:pt x="1351280" y="255015"/>
                </a:lnTo>
                <a:close/>
              </a:path>
            </a:pathLst>
          </a:custGeom>
          <a:solidFill>
            <a:srgbClr val="005290"/>
          </a:solidFill>
        </p:spPr>
        <p:txBody>
          <a:bodyPr wrap="square" lIns="0" tIns="0" rIns="0" bIns="0" rtlCol="0"/>
          <a:p/>
        </p:txBody>
      </p:sp>
      <p:sp>
        <p:nvSpPr>
          <p:cNvPr id="27" name="object 24"/>
          <p:cNvSpPr/>
          <p:nvPr/>
        </p:nvSpPr>
        <p:spPr>
          <a:xfrm>
            <a:off x="3142615" y="5553379"/>
            <a:ext cx="1939289" cy="843280"/>
          </a:xfrm>
          <a:custGeom>
            <a:avLst/>
            <a:gdLst/>
            <a:ahLst/>
            <a:cxnLst/>
            <a:rect l="l" t="t" r="r" b="b"/>
            <a:pathLst>
              <a:path w="1939289" h="843279">
                <a:moveTo>
                  <a:pt x="21414" y="826535"/>
                </a:moveTo>
                <a:lnTo>
                  <a:pt x="13905" y="825597"/>
                </a:lnTo>
                <a:lnTo>
                  <a:pt x="18409" y="819533"/>
                </a:lnTo>
                <a:lnTo>
                  <a:pt x="1935886" y="0"/>
                </a:lnTo>
                <a:lnTo>
                  <a:pt x="1938883" y="7010"/>
                </a:lnTo>
                <a:lnTo>
                  <a:pt x="21414" y="826535"/>
                </a:lnTo>
                <a:close/>
              </a:path>
              <a:path w="1939289" h="843279">
                <a:moveTo>
                  <a:pt x="94018" y="843279"/>
                </a:moveTo>
                <a:lnTo>
                  <a:pt x="0" y="831545"/>
                </a:lnTo>
                <a:lnTo>
                  <a:pt x="56489" y="755484"/>
                </a:lnTo>
                <a:lnTo>
                  <a:pt x="57594" y="754481"/>
                </a:lnTo>
                <a:lnTo>
                  <a:pt x="58991" y="753986"/>
                </a:lnTo>
                <a:lnTo>
                  <a:pt x="60477" y="754062"/>
                </a:lnTo>
                <a:lnTo>
                  <a:pt x="18409" y="819533"/>
                </a:lnTo>
                <a:lnTo>
                  <a:pt x="5461" y="825068"/>
                </a:lnTo>
                <a:lnTo>
                  <a:pt x="8445" y="832078"/>
                </a:lnTo>
                <a:lnTo>
                  <a:pt x="65781" y="832078"/>
                </a:lnTo>
                <a:lnTo>
                  <a:pt x="94957" y="835723"/>
                </a:lnTo>
                <a:lnTo>
                  <a:pt x="96367" y="836180"/>
                </a:lnTo>
                <a:lnTo>
                  <a:pt x="97497" y="837158"/>
                </a:lnTo>
                <a:lnTo>
                  <a:pt x="98158" y="838492"/>
                </a:lnTo>
                <a:lnTo>
                  <a:pt x="98272" y="839965"/>
                </a:lnTo>
                <a:lnTo>
                  <a:pt x="97802" y="841387"/>
                </a:lnTo>
                <a:lnTo>
                  <a:pt x="96824" y="842505"/>
                </a:lnTo>
                <a:lnTo>
                  <a:pt x="95503" y="843178"/>
                </a:lnTo>
                <a:lnTo>
                  <a:pt x="94018" y="843279"/>
                </a:lnTo>
                <a:close/>
              </a:path>
              <a:path w="1939289" h="843279">
                <a:moveTo>
                  <a:pt x="8445" y="832078"/>
                </a:moveTo>
                <a:lnTo>
                  <a:pt x="5461" y="825068"/>
                </a:lnTo>
                <a:lnTo>
                  <a:pt x="18409" y="819533"/>
                </a:lnTo>
                <a:lnTo>
                  <a:pt x="14506" y="824788"/>
                </a:lnTo>
                <a:lnTo>
                  <a:pt x="7429" y="824788"/>
                </a:lnTo>
                <a:lnTo>
                  <a:pt x="10007" y="830846"/>
                </a:lnTo>
                <a:lnTo>
                  <a:pt x="11327" y="830846"/>
                </a:lnTo>
                <a:lnTo>
                  <a:pt x="8445" y="832078"/>
                </a:lnTo>
                <a:close/>
              </a:path>
              <a:path w="1939289" h="843279">
                <a:moveTo>
                  <a:pt x="10007" y="830846"/>
                </a:moveTo>
                <a:lnTo>
                  <a:pt x="7429" y="824788"/>
                </a:lnTo>
                <a:lnTo>
                  <a:pt x="13905" y="825597"/>
                </a:lnTo>
                <a:lnTo>
                  <a:pt x="10007" y="830846"/>
                </a:lnTo>
                <a:close/>
              </a:path>
              <a:path w="1939289" h="843279">
                <a:moveTo>
                  <a:pt x="13905" y="825597"/>
                </a:moveTo>
                <a:lnTo>
                  <a:pt x="7429" y="824788"/>
                </a:lnTo>
                <a:lnTo>
                  <a:pt x="14506" y="824788"/>
                </a:lnTo>
                <a:lnTo>
                  <a:pt x="13905" y="825597"/>
                </a:lnTo>
                <a:close/>
              </a:path>
              <a:path w="1939289" h="843279">
                <a:moveTo>
                  <a:pt x="11327" y="830846"/>
                </a:moveTo>
                <a:lnTo>
                  <a:pt x="10007" y="830846"/>
                </a:lnTo>
                <a:lnTo>
                  <a:pt x="13905" y="825597"/>
                </a:lnTo>
                <a:lnTo>
                  <a:pt x="21414" y="826535"/>
                </a:lnTo>
                <a:lnTo>
                  <a:pt x="11327" y="830846"/>
                </a:lnTo>
                <a:close/>
              </a:path>
              <a:path w="1939289" h="843279">
                <a:moveTo>
                  <a:pt x="65781" y="832078"/>
                </a:moveTo>
                <a:lnTo>
                  <a:pt x="8445" y="832078"/>
                </a:lnTo>
                <a:lnTo>
                  <a:pt x="21414" y="826535"/>
                </a:lnTo>
                <a:lnTo>
                  <a:pt x="65781" y="832078"/>
                </a:lnTo>
                <a:close/>
              </a:path>
            </a:pathLst>
          </a:custGeom>
          <a:solidFill>
            <a:srgbClr val="005290"/>
          </a:solidFill>
        </p:spPr>
        <p:txBody>
          <a:bodyPr wrap="square" lIns="0" tIns="0" rIns="0" bIns="0" rtlCol="0"/>
          <a:p/>
        </p:txBody>
      </p:sp>
      <p:sp>
        <p:nvSpPr>
          <p:cNvPr id="28" name="object 25"/>
          <p:cNvSpPr/>
          <p:nvPr/>
        </p:nvSpPr>
        <p:spPr>
          <a:xfrm>
            <a:off x="4447032" y="1557527"/>
            <a:ext cx="3020567" cy="2232660"/>
          </a:xfrm>
          <a:prstGeom prst="rect">
            <a:avLst/>
          </a:prstGeom>
          <a:blipFill>
            <a:blip r:embed="rId3" cstate="print"/>
            <a:stretch>
              <a:fillRect/>
            </a:stretch>
          </a:blipFill>
        </p:spPr>
        <p:txBody>
          <a:bodyPr wrap="square" lIns="0" tIns="0" rIns="0" bIns="0" rtlCol="0"/>
          <a:p/>
        </p:txBody>
      </p:sp>
      <p:sp>
        <p:nvSpPr>
          <p:cNvPr id="30" name="object 27"/>
          <p:cNvSpPr/>
          <p:nvPr/>
        </p:nvSpPr>
        <p:spPr>
          <a:xfrm>
            <a:off x="6201155" y="1091183"/>
            <a:ext cx="473964" cy="473963"/>
          </a:xfrm>
          <a:prstGeom prst="rect">
            <a:avLst/>
          </a:prstGeom>
          <a:blipFill>
            <a:blip r:embed="rId4" cstate="print"/>
            <a:stretch>
              <a:fillRect/>
            </a:stretch>
          </a:blipFill>
        </p:spPr>
        <p:txBody>
          <a:bodyPr wrap="square" lIns="0" tIns="0" rIns="0" bIns="0" rtlCol="0"/>
          <a:p/>
        </p:txBody>
      </p:sp>
      <p:sp>
        <p:nvSpPr>
          <p:cNvPr id="31" name="object 28"/>
          <p:cNvSpPr/>
          <p:nvPr/>
        </p:nvSpPr>
        <p:spPr>
          <a:xfrm>
            <a:off x="6960806" y="5303430"/>
            <a:ext cx="1447165" cy="873125"/>
          </a:xfrm>
          <a:custGeom>
            <a:avLst/>
            <a:gdLst/>
            <a:ahLst/>
            <a:cxnLst/>
            <a:rect l="l" t="t" r="r" b="b"/>
            <a:pathLst>
              <a:path w="1447165" h="873125">
                <a:moveTo>
                  <a:pt x="1433638" y="864780"/>
                </a:moveTo>
                <a:lnTo>
                  <a:pt x="1426072" y="864677"/>
                </a:lnTo>
                <a:lnTo>
                  <a:pt x="0" y="6527"/>
                </a:lnTo>
                <a:lnTo>
                  <a:pt x="3936" y="0"/>
                </a:lnTo>
                <a:lnTo>
                  <a:pt x="1430004" y="858146"/>
                </a:lnTo>
                <a:lnTo>
                  <a:pt x="1433638" y="864780"/>
                </a:lnTo>
                <a:close/>
              </a:path>
              <a:path w="1447165" h="873125">
                <a:moveTo>
                  <a:pt x="1446245" y="871943"/>
                </a:moveTo>
                <a:lnTo>
                  <a:pt x="1438148" y="871943"/>
                </a:lnTo>
                <a:lnTo>
                  <a:pt x="1442084" y="865416"/>
                </a:lnTo>
                <a:lnTo>
                  <a:pt x="1430004" y="858146"/>
                </a:lnTo>
                <a:lnTo>
                  <a:pt x="1394396" y="793140"/>
                </a:lnTo>
                <a:lnTo>
                  <a:pt x="1393952" y="791717"/>
                </a:lnTo>
                <a:lnTo>
                  <a:pt x="1394091" y="790232"/>
                </a:lnTo>
                <a:lnTo>
                  <a:pt x="1394777" y="788924"/>
                </a:lnTo>
                <a:lnTo>
                  <a:pt x="1395907" y="787958"/>
                </a:lnTo>
                <a:lnTo>
                  <a:pt x="1397330" y="787514"/>
                </a:lnTo>
                <a:lnTo>
                  <a:pt x="1398816" y="787653"/>
                </a:lnTo>
                <a:lnTo>
                  <a:pt x="1400124" y="788339"/>
                </a:lnTo>
                <a:lnTo>
                  <a:pt x="1401089" y="789470"/>
                </a:lnTo>
                <a:lnTo>
                  <a:pt x="1446245" y="871943"/>
                </a:lnTo>
                <a:close/>
              </a:path>
              <a:path w="1447165" h="873125">
                <a:moveTo>
                  <a:pt x="1439013" y="870508"/>
                </a:moveTo>
                <a:lnTo>
                  <a:pt x="1436776" y="870508"/>
                </a:lnTo>
                <a:lnTo>
                  <a:pt x="1440167" y="864869"/>
                </a:lnTo>
                <a:lnTo>
                  <a:pt x="1433638" y="864780"/>
                </a:lnTo>
                <a:lnTo>
                  <a:pt x="1430004" y="858146"/>
                </a:lnTo>
                <a:lnTo>
                  <a:pt x="1442084" y="865416"/>
                </a:lnTo>
                <a:lnTo>
                  <a:pt x="1439013" y="870508"/>
                </a:lnTo>
                <a:close/>
              </a:path>
              <a:path w="1447165" h="873125">
                <a:moveTo>
                  <a:pt x="1446593" y="872578"/>
                </a:moveTo>
                <a:lnTo>
                  <a:pt x="1351851" y="871283"/>
                </a:lnTo>
                <a:lnTo>
                  <a:pt x="1348092" y="867422"/>
                </a:lnTo>
                <a:lnTo>
                  <a:pt x="1348409" y="865974"/>
                </a:lnTo>
                <a:lnTo>
                  <a:pt x="1349248" y="864742"/>
                </a:lnTo>
                <a:lnTo>
                  <a:pt x="1350492" y="863942"/>
                </a:lnTo>
                <a:lnTo>
                  <a:pt x="1351953" y="863663"/>
                </a:lnTo>
                <a:lnTo>
                  <a:pt x="1426072" y="864677"/>
                </a:lnTo>
                <a:lnTo>
                  <a:pt x="1438148" y="871943"/>
                </a:lnTo>
                <a:lnTo>
                  <a:pt x="1446245" y="871943"/>
                </a:lnTo>
                <a:lnTo>
                  <a:pt x="1446593" y="872578"/>
                </a:lnTo>
                <a:close/>
              </a:path>
              <a:path w="1447165" h="873125">
                <a:moveTo>
                  <a:pt x="1438148" y="871943"/>
                </a:moveTo>
                <a:lnTo>
                  <a:pt x="1426072" y="864677"/>
                </a:lnTo>
                <a:lnTo>
                  <a:pt x="1433638" y="864780"/>
                </a:lnTo>
                <a:lnTo>
                  <a:pt x="1436776" y="870508"/>
                </a:lnTo>
                <a:lnTo>
                  <a:pt x="1439013" y="870508"/>
                </a:lnTo>
                <a:lnTo>
                  <a:pt x="1438148" y="871943"/>
                </a:lnTo>
                <a:close/>
              </a:path>
              <a:path w="1447165" h="873125">
                <a:moveTo>
                  <a:pt x="1436776" y="870508"/>
                </a:moveTo>
                <a:lnTo>
                  <a:pt x="1433638" y="864780"/>
                </a:lnTo>
                <a:lnTo>
                  <a:pt x="1440167" y="864869"/>
                </a:lnTo>
                <a:lnTo>
                  <a:pt x="1436776" y="870508"/>
                </a:lnTo>
                <a:close/>
              </a:path>
            </a:pathLst>
          </a:custGeom>
          <a:solidFill>
            <a:srgbClr val="005290"/>
          </a:solidFill>
        </p:spPr>
        <p:txBody>
          <a:bodyPr wrap="square" lIns="0" tIns="0" rIns="0" bIns="0" rtlCol="0"/>
          <a:p/>
        </p:txBody>
      </p:sp>
      <p:sp>
        <p:nvSpPr>
          <p:cNvPr id="32" name="object 29"/>
          <p:cNvSpPr/>
          <p:nvPr/>
        </p:nvSpPr>
        <p:spPr>
          <a:xfrm>
            <a:off x="5428462" y="1308100"/>
            <a:ext cx="2018664" cy="1300480"/>
          </a:xfrm>
          <a:custGeom>
            <a:avLst/>
            <a:gdLst/>
            <a:ahLst/>
            <a:cxnLst/>
            <a:rect l="l" t="t" r="r" b="b"/>
            <a:pathLst>
              <a:path w="2018665" h="1300480">
                <a:moveTo>
                  <a:pt x="1923859" y="11734"/>
                </a:moveTo>
                <a:lnTo>
                  <a:pt x="1922386" y="11506"/>
                </a:lnTo>
                <a:lnTo>
                  <a:pt x="1921116" y="10731"/>
                </a:lnTo>
                <a:lnTo>
                  <a:pt x="1920239" y="9537"/>
                </a:lnTo>
                <a:lnTo>
                  <a:pt x="1919988" y="8511"/>
                </a:lnTo>
                <a:lnTo>
                  <a:pt x="1920008" y="7289"/>
                </a:lnTo>
                <a:lnTo>
                  <a:pt x="2018182" y="0"/>
                </a:lnTo>
                <a:lnTo>
                  <a:pt x="2017729" y="889"/>
                </a:lnTo>
                <a:lnTo>
                  <a:pt x="2009762" y="889"/>
                </a:lnTo>
                <a:lnTo>
                  <a:pt x="1997909" y="8511"/>
                </a:lnTo>
                <a:lnTo>
                  <a:pt x="1923859" y="11734"/>
                </a:lnTo>
                <a:close/>
              </a:path>
              <a:path w="2018665" h="1300480">
                <a:moveTo>
                  <a:pt x="1997909" y="8511"/>
                </a:moveTo>
                <a:lnTo>
                  <a:pt x="2009762" y="889"/>
                </a:lnTo>
                <a:lnTo>
                  <a:pt x="2010712" y="2362"/>
                </a:lnTo>
                <a:lnTo>
                  <a:pt x="2008428" y="2362"/>
                </a:lnTo>
                <a:lnTo>
                  <a:pt x="2005463" y="8183"/>
                </a:lnTo>
                <a:lnTo>
                  <a:pt x="1997909" y="8511"/>
                </a:lnTo>
                <a:close/>
              </a:path>
              <a:path w="2018665" h="1300480">
                <a:moveTo>
                  <a:pt x="1971484" y="86487"/>
                </a:moveTo>
                <a:lnTo>
                  <a:pt x="1970049" y="86093"/>
                </a:lnTo>
                <a:lnTo>
                  <a:pt x="1968881" y="85166"/>
                </a:lnTo>
                <a:lnTo>
                  <a:pt x="1968157" y="83870"/>
                </a:lnTo>
                <a:lnTo>
                  <a:pt x="1967979" y="82397"/>
                </a:lnTo>
                <a:lnTo>
                  <a:pt x="1968385" y="80962"/>
                </a:lnTo>
                <a:lnTo>
                  <a:pt x="2002033" y="14914"/>
                </a:lnTo>
                <a:lnTo>
                  <a:pt x="2013889" y="7289"/>
                </a:lnTo>
                <a:lnTo>
                  <a:pt x="2009762" y="889"/>
                </a:lnTo>
                <a:lnTo>
                  <a:pt x="2017729" y="889"/>
                </a:lnTo>
                <a:lnTo>
                  <a:pt x="1975167" y="84429"/>
                </a:lnTo>
                <a:lnTo>
                  <a:pt x="1974253" y="85598"/>
                </a:lnTo>
                <a:lnTo>
                  <a:pt x="1972957" y="86321"/>
                </a:lnTo>
                <a:lnTo>
                  <a:pt x="1971484" y="86487"/>
                </a:lnTo>
                <a:close/>
              </a:path>
              <a:path w="2018665" h="1300480">
                <a:moveTo>
                  <a:pt x="2005463" y="8183"/>
                </a:moveTo>
                <a:lnTo>
                  <a:pt x="2008428" y="2362"/>
                </a:lnTo>
                <a:lnTo>
                  <a:pt x="2011984" y="7899"/>
                </a:lnTo>
                <a:lnTo>
                  <a:pt x="2005463" y="8183"/>
                </a:lnTo>
                <a:close/>
              </a:path>
              <a:path w="2018665" h="1300480">
                <a:moveTo>
                  <a:pt x="2002033" y="14914"/>
                </a:moveTo>
                <a:lnTo>
                  <a:pt x="2005463" y="8183"/>
                </a:lnTo>
                <a:lnTo>
                  <a:pt x="2011984" y="7899"/>
                </a:lnTo>
                <a:lnTo>
                  <a:pt x="2008428" y="2362"/>
                </a:lnTo>
                <a:lnTo>
                  <a:pt x="2010712" y="2362"/>
                </a:lnTo>
                <a:lnTo>
                  <a:pt x="2013889" y="7289"/>
                </a:lnTo>
                <a:lnTo>
                  <a:pt x="2002033" y="14914"/>
                </a:lnTo>
                <a:close/>
              </a:path>
              <a:path w="2018665" h="1300480">
                <a:moveTo>
                  <a:pt x="4114" y="1299870"/>
                </a:moveTo>
                <a:lnTo>
                  <a:pt x="0" y="1293469"/>
                </a:lnTo>
                <a:lnTo>
                  <a:pt x="1997909" y="8511"/>
                </a:lnTo>
                <a:lnTo>
                  <a:pt x="2005463" y="8183"/>
                </a:lnTo>
                <a:lnTo>
                  <a:pt x="2002033" y="14914"/>
                </a:lnTo>
                <a:lnTo>
                  <a:pt x="4114" y="1299870"/>
                </a:lnTo>
                <a:close/>
              </a:path>
            </a:pathLst>
          </a:custGeom>
          <a:solidFill>
            <a:srgbClr val="005290"/>
          </a:solidFill>
        </p:spPr>
        <p:txBody>
          <a:bodyPr wrap="square" lIns="0" tIns="0" rIns="0" bIns="0" rtlCol="0"/>
          <a:p/>
        </p:txBody>
      </p:sp>
      <p:sp>
        <p:nvSpPr>
          <p:cNvPr id="33" name="object 30"/>
          <p:cNvSpPr/>
          <p:nvPr/>
        </p:nvSpPr>
        <p:spPr>
          <a:xfrm>
            <a:off x="6672592" y="1844675"/>
            <a:ext cx="1226820" cy="1083310"/>
          </a:xfrm>
          <a:custGeom>
            <a:avLst/>
            <a:gdLst/>
            <a:ahLst/>
            <a:cxnLst/>
            <a:rect l="l" t="t" r="r" b="b"/>
            <a:pathLst>
              <a:path w="1226820" h="1083310">
                <a:moveTo>
                  <a:pt x="1135329" y="25819"/>
                </a:moveTo>
                <a:lnTo>
                  <a:pt x="1133843" y="25819"/>
                </a:lnTo>
                <a:lnTo>
                  <a:pt x="1132471" y="25247"/>
                </a:lnTo>
                <a:lnTo>
                  <a:pt x="1131417" y="24193"/>
                </a:lnTo>
                <a:lnTo>
                  <a:pt x="1130846" y="22821"/>
                </a:lnTo>
                <a:lnTo>
                  <a:pt x="1130858" y="21336"/>
                </a:lnTo>
                <a:lnTo>
                  <a:pt x="1131430" y="19964"/>
                </a:lnTo>
                <a:lnTo>
                  <a:pt x="1132471" y="18910"/>
                </a:lnTo>
                <a:lnTo>
                  <a:pt x="1133856" y="18351"/>
                </a:lnTo>
                <a:lnTo>
                  <a:pt x="1226807" y="0"/>
                </a:lnTo>
                <a:lnTo>
                  <a:pt x="1226096" y="2146"/>
                </a:lnTo>
                <a:lnTo>
                  <a:pt x="1218615" y="2146"/>
                </a:lnTo>
                <a:lnTo>
                  <a:pt x="1208051" y="11466"/>
                </a:lnTo>
                <a:lnTo>
                  <a:pt x="1135329" y="25819"/>
                </a:lnTo>
                <a:close/>
              </a:path>
              <a:path w="1226820" h="1083310">
                <a:moveTo>
                  <a:pt x="1208051" y="11466"/>
                </a:moveTo>
                <a:lnTo>
                  <a:pt x="1218615" y="2146"/>
                </a:lnTo>
                <a:lnTo>
                  <a:pt x="1220083" y="3810"/>
                </a:lnTo>
                <a:lnTo>
                  <a:pt x="1217523" y="3810"/>
                </a:lnTo>
                <a:lnTo>
                  <a:pt x="1215472" y="10002"/>
                </a:lnTo>
                <a:lnTo>
                  <a:pt x="1208051" y="11466"/>
                </a:lnTo>
                <a:close/>
              </a:path>
              <a:path w="1226820" h="1083310">
                <a:moveTo>
                  <a:pt x="1193685" y="92544"/>
                </a:moveTo>
                <a:lnTo>
                  <a:pt x="1192212" y="92367"/>
                </a:lnTo>
                <a:lnTo>
                  <a:pt x="1190917" y="91630"/>
                </a:lnTo>
                <a:lnTo>
                  <a:pt x="1190002" y="90462"/>
                </a:lnTo>
                <a:lnTo>
                  <a:pt x="1189609" y="89026"/>
                </a:lnTo>
                <a:lnTo>
                  <a:pt x="1189786" y="87553"/>
                </a:lnTo>
                <a:lnTo>
                  <a:pt x="1213095" y="17180"/>
                </a:lnTo>
                <a:lnTo>
                  <a:pt x="1223657" y="7861"/>
                </a:lnTo>
                <a:lnTo>
                  <a:pt x="1218615" y="2146"/>
                </a:lnTo>
                <a:lnTo>
                  <a:pt x="1226096" y="2146"/>
                </a:lnTo>
                <a:lnTo>
                  <a:pt x="1197025" y="89941"/>
                </a:lnTo>
                <a:lnTo>
                  <a:pt x="1196289" y="91236"/>
                </a:lnTo>
                <a:lnTo>
                  <a:pt x="1195120" y="92151"/>
                </a:lnTo>
                <a:lnTo>
                  <a:pt x="1193685" y="92544"/>
                </a:lnTo>
                <a:close/>
              </a:path>
              <a:path w="1226820" h="1083310">
                <a:moveTo>
                  <a:pt x="1215472" y="10002"/>
                </a:moveTo>
                <a:lnTo>
                  <a:pt x="1217523" y="3810"/>
                </a:lnTo>
                <a:lnTo>
                  <a:pt x="1221879" y="8737"/>
                </a:lnTo>
                <a:lnTo>
                  <a:pt x="1215472" y="10002"/>
                </a:lnTo>
                <a:close/>
              </a:path>
              <a:path w="1226820" h="1083310">
                <a:moveTo>
                  <a:pt x="1213095" y="17180"/>
                </a:moveTo>
                <a:lnTo>
                  <a:pt x="1215472" y="10002"/>
                </a:lnTo>
                <a:lnTo>
                  <a:pt x="1221879" y="8737"/>
                </a:lnTo>
                <a:lnTo>
                  <a:pt x="1217523" y="3810"/>
                </a:lnTo>
                <a:lnTo>
                  <a:pt x="1220083" y="3810"/>
                </a:lnTo>
                <a:lnTo>
                  <a:pt x="1223657" y="7861"/>
                </a:lnTo>
                <a:lnTo>
                  <a:pt x="1213095" y="17180"/>
                </a:lnTo>
                <a:close/>
              </a:path>
              <a:path w="1226820" h="1083310">
                <a:moveTo>
                  <a:pt x="5041" y="1082992"/>
                </a:moveTo>
                <a:lnTo>
                  <a:pt x="0" y="1077277"/>
                </a:lnTo>
                <a:lnTo>
                  <a:pt x="1208051" y="11466"/>
                </a:lnTo>
                <a:lnTo>
                  <a:pt x="1215472" y="10002"/>
                </a:lnTo>
                <a:lnTo>
                  <a:pt x="1213095" y="17180"/>
                </a:lnTo>
                <a:lnTo>
                  <a:pt x="5041" y="1082992"/>
                </a:lnTo>
                <a:close/>
              </a:path>
            </a:pathLst>
          </a:custGeom>
          <a:solidFill>
            <a:srgbClr val="005290"/>
          </a:solidFill>
        </p:spPr>
        <p:txBody>
          <a:bodyPr wrap="square" lIns="0" tIns="0" rIns="0" bIns="0" rtlCol="0"/>
          <a:p/>
        </p:txBody>
      </p:sp>
      <p:sp>
        <p:nvSpPr>
          <p:cNvPr id="34" name="object 31"/>
          <p:cNvSpPr/>
          <p:nvPr/>
        </p:nvSpPr>
        <p:spPr>
          <a:xfrm>
            <a:off x="6675056" y="2681274"/>
            <a:ext cx="1278890" cy="96520"/>
          </a:xfrm>
          <a:custGeom>
            <a:avLst/>
            <a:gdLst/>
            <a:ahLst/>
            <a:cxnLst/>
            <a:rect l="l" t="t" r="r" b="b"/>
            <a:pathLst>
              <a:path w="1278890" h="96519">
                <a:moveTo>
                  <a:pt x="1256589" y="43273"/>
                </a:moveTo>
                <a:lnTo>
                  <a:pt x="1191894" y="7111"/>
                </a:lnTo>
                <a:lnTo>
                  <a:pt x="1190764" y="6146"/>
                </a:lnTo>
                <a:lnTo>
                  <a:pt x="1190091" y="4813"/>
                </a:lnTo>
                <a:lnTo>
                  <a:pt x="1189964" y="3340"/>
                </a:lnTo>
                <a:lnTo>
                  <a:pt x="1190434" y="1917"/>
                </a:lnTo>
                <a:lnTo>
                  <a:pt x="1191386" y="787"/>
                </a:lnTo>
                <a:lnTo>
                  <a:pt x="1192720" y="114"/>
                </a:lnTo>
                <a:lnTo>
                  <a:pt x="1194193" y="0"/>
                </a:lnTo>
                <a:lnTo>
                  <a:pt x="1195616" y="457"/>
                </a:lnTo>
                <a:lnTo>
                  <a:pt x="1271752" y="43014"/>
                </a:lnTo>
                <a:lnTo>
                  <a:pt x="1270685" y="43014"/>
                </a:lnTo>
                <a:lnTo>
                  <a:pt x="1256589" y="43273"/>
                </a:lnTo>
                <a:close/>
              </a:path>
              <a:path w="1278890" h="96519">
                <a:moveTo>
                  <a:pt x="1263198" y="46968"/>
                </a:moveTo>
                <a:lnTo>
                  <a:pt x="1256589" y="43273"/>
                </a:lnTo>
                <a:lnTo>
                  <a:pt x="1270685" y="43014"/>
                </a:lnTo>
                <a:lnTo>
                  <a:pt x="1270696" y="43573"/>
                </a:lnTo>
                <a:lnTo>
                  <a:pt x="1268780" y="43573"/>
                </a:lnTo>
                <a:lnTo>
                  <a:pt x="1263198" y="46968"/>
                </a:lnTo>
                <a:close/>
              </a:path>
              <a:path w="1278890" h="96519">
                <a:moveTo>
                  <a:pt x="1195971" y="96431"/>
                </a:moveTo>
                <a:lnTo>
                  <a:pt x="1194485" y="96367"/>
                </a:lnTo>
                <a:lnTo>
                  <a:pt x="1193139" y="95745"/>
                </a:lnTo>
                <a:lnTo>
                  <a:pt x="1192136" y="94653"/>
                </a:lnTo>
                <a:lnTo>
                  <a:pt x="1191628" y="93256"/>
                </a:lnTo>
                <a:lnTo>
                  <a:pt x="1191691" y="91770"/>
                </a:lnTo>
                <a:lnTo>
                  <a:pt x="1192314" y="90411"/>
                </a:lnTo>
                <a:lnTo>
                  <a:pt x="1193406" y="89407"/>
                </a:lnTo>
                <a:lnTo>
                  <a:pt x="1256742" y="50893"/>
                </a:lnTo>
                <a:lnTo>
                  <a:pt x="1270825" y="50634"/>
                </a:lnTo>
                <a:lnTo>
                  <a:pt x="1270685" y="43014"/>
                </a:lnTo>
                <a:lnTo>
                  <a:pt x="1271752" y="43014"/>
                </a:lnTo>
                <a:lnTo>
                  <a:pt x="1278318" y="46685"/>
                </a:lnTo>
                <a:lnTo>
                  <a:pt x="1197368" y="95923"/>
                </a:lnTo>
                <a:lnTo>
                  <a:pt x="1195971" y="96431"/>
                </a:lnTo>
                <a:close/>
              </a:path>
              <a:path w="1278890" h="96519">
                <a:moveTo>
                  <a:pt x="139" y="73990"/>
                </a:moveTo>
                <a:lnTo>
                  <a:pt x="0" y="66370"/>
                </a:lnTo>
                <a:lnTo>
                  <a:pt x="1256589" y="43273"/>
                </a:lnTo>
                <a:lnTo>
                  <a:pt x="1263198" y="46968"/>
                </a:lnTo>
                <a:lnTo>
                  <a:pt x="1256742" y="50893"/>
                </a:lnTo>
                <a:lnTo>
                  <a:pt x="139" y="73990"/>
                </a:lnTo>
                <a:close/>
              </a:path>
              <a:path w="1278890" h="96519">
                <a:moveTo>
                  <a:pt x="1268895" y="50152"/>
                </a:moveTo>
                <a:lnTo>
                  <a:pt x="1263198" y="46968"/>
                </a:lnTo>
                <a:lnTo>
                  <a:pt x="1268780" y="43573"/>
                </a:lnTo>
                <a:lnTo>
                  <a:pt x="1268895" y="50152"/>
                </a:lnTo>
                <a:close/>
              </a:path>
              <a:path w="1278890" h="96519">
                <a:moveTo>
                  <a:pt x="1270816" y="50152"/>
                </a:moveTo>
                <a:lnTo>
                  <a:pt x="1268895" y="50152"/>
                </a:lnTo>
                <a:lnTo>
                  <a:pt x="1268780" y="43573"/>
                </a:lnTo>
                <a:lnTo>
                  <a:pt x="1270696" y="43573"/>
                </a:lnTo>
                <a:lnTo>
                  <a:pt x="1270816" y="50152"/>
                </a:lnTo>
                <a:close/>
              </a:path>
              <a:path w="1278890" h="96519">
                <a:moveTo>
                  <a:pt x="1256742" y="50893"/>
                </a:moveTo>
                <a:lnTo>
                  <a:pt x="1263198" y="46968"/>
                </a:lnTo>
                <a:lnTo>
                  <a:pt x="1268895" y="50152"/>
                </a:lnTo>
                <a:lnTo>
                  <a:pt x="1270816" y="50152"/>
                </a:lnTo>
                <a:lnTo>
                  <a:pt x="1270825" y="50634"/>
                </a:lnTo>
                <a:lnTo>
                  <a:pt x="1256742" y="50893"/>
                </a:lnTo>
                <a:close/>
              </a:path>
            </a:pathLst>
          </a:custGeom>
          <a:solidFill>
            <a:srgbClr val="005290"/>
          </a:solidFill>
        </p:spPr>
        <p:txBody>
          <a:bodyPr wrap="square" lIns="0" tIns="0" rIns="0" bIns="0" rtlCol="0"/>
          <a:p/>
        </p:txBody>
      </p:sp>
      <p:sp>
        <p:nvSpPr>
          <p:cNvPr id="35" name="object 32"/>
          <p:cNvSpPr/>
          <p:nvPr/>
        </p:nvSpPr>
        <p:spPr>
          <a:xfrm>
            <a:off x="6529476" y="2777794"/>
            <a:ext cx="1514475" cy="662940"/>
          </a:xfrm>
          <a:custGeom>
            <a:avLst/>
            <a:gdLst/>
            <a:ahLst/>
            <a:cxnLst/>
            <a:rect l="l" t="t" r="r" b="b"/>
            <a:pathLst>
              <a:path w="1514475" h="662939">
                <a:moveTo>
                  <a:pt x="1492676" y="646182"/>
                </a:moveTo>
                <a:lnTo>
                  <a:pt x="0" y="7010"/>
                </a:lnTo>
                <a:lnTo>
                  <a:pt x="2997" y="0"/>
                </a:lnTo>
                <a:lnTo>
                  <a:pt x="1495671" y="639183"/>
                </a:lnTo>
                <a:lnTo>
                  <a:pt x="1500173" y="645252"/>
                </a:lnTo>
                <a:lnTo>
                  <a:pt x="1492676" y="646182"/>
                </a:lnTo>
                <a:close/>
              </a:path>
              <a:path w="1514475" h="662939">
                <a:moveTo>
                  <a:pt x="1509873" y="651725"/>
                </a:moveTo>
                <a:lnTo>
                  <a:pt x="1505623" y="651725"/>
                </a:lnTo>
                <a:lnTo>
                  <a:pt x="1508620" y="644728"/>
                </a:lnTo>
                <a:lnTo>
                  <a:pt x="1495671" y="639183"/>
                </a:lnTo>
                <a:lnTo>
                  <a:pt x="1451508" y="579640"/>
                </a:lnTo>
                <a:lnTo>
                  <a:pt x="1450873" y="578294"/>
                </a:lnTo>
                <a:lnTo>
                  <a:pt x="1450797" y="576808"/>
                </a:lnTo>
                <a:lnTo>
                  <a:pt x="1451292" y="575411"/>
                </a:lnTo>
                <a:lnTo>
                  <a:pt x="1452295" y="574306"/>
                </a:lnTo>
                <a:lnTo>
                  <a:pt x="1453642" y="573671"/>
                </a:lnTo>
                <a:lnTo>
                  <a:pt x="1455127" y="573608"/>
                </a:lnTo>
                <a:lnTo>
                  <a:pt x="1456524" y="574103"/>
                </a:lnTo>
                <a:lnTo>
                  <a:pt x="1457629" y="575106"/>
                </a:lnTo>
                <a:lnTo>
                  <a:pt x="1514068" y="651205"/>
                </a:lnTo>
                <a:lnTo>
                  <a:pt x="1509873" y="651725"/>
                </a:lnTo>
                <a:close/>
              </a:path>
              <a:path w="1514475" h="662939">
                <a:moveTo>
                  <a:pt x="1500173" y="645252"/>
                </a:moveTo>
                <a:lnTo>
                  <a:pt x="1495671" y="639183"/>
                </a:lnTo>
                <a:lnTo>
                  <a:pt x="1507967" y="644448"/>
                </a:lnTo>
                <a:lnTo>
                  <a:pt x="1506651" y="644448"/>
                </a:lnTo>
                <a:lnTo>
                  <a:pt x="1500173" y="645252"/>
                </a:lnTo>
                <a:close/>
              </a:path>
              <a:path w="1514475" h="662939">
                <a:moveTo>
                  <a:pt x="1504061" y="650494"/>
                </a:moveTo>
                <a:lnTo>
                  <a:pt x="1500173" y="645252"/>
                </a:lnTo>
                <a:lnTo>
                  <a:pt x="1506651" y="644448"/>
                </a:lnTo>
                <a:lnTo>
                  <a:pt x="1504061" y="650494"/>
                </a:lnTo>
                <a:close/>
              </a:path>
              <a:path w="1514475" h="662939">
                <a:moveTo>
                  <a:pt x="1506150" y="650494"/>
                </a:moveTo>
                <a:lnTo>
                  <a:pt x="1504061" y="650494"/>
                </a:lnTo>
                <a:lnTo>
                  <a:pt x="1506651" y="644448"/>
                </a:lnTo>
                <a:lnTo>
                  <a:pt x="1507967" y="644448"/>
                </a:lnTo>
                <a:lnTo>
                  <a:pt x="1508620" y="644728"/>
                </a:lnTo>
                <a:lnTo>
                  <a:pt x="1506150" y="650494"/>
                </a:lnTo>
                <a:close/>
              </a:path>
              <a:path w="1514475" h="662939">
                <a:moveTo>
                  <a:pt x="1505623" y="651725"/>
                </a:moveTo>
                <a:lnTo>
                  <a:pt x="1492676" y="646182"/>
                </a:lnTo>
                <a:lnTo>
                  <a:pt x="1500173" y="645252"/>
                </a:lnTo>
                <a:lnTo>
                  <a:pt x="1504061" y="650494"/>
                </a:lnTo>
                <a:lnTo>
                  <a:pt x="1506150" y="650494"/>
                </a:lnTo>
                <a:lnTo>
                  <a:pt x="1505623" y="651725"/>
                </a:lnTo>
                <a:close/>
              </a:path>
              <a:path w="1514475" h="662939">
                <a:moveTo>
                  <a:pt x="1420037" y="662876"/>
                </a:moveTo>
                <a:lnTo>
                  <a:pt x="1418551" y="662762"/>
                </a:lnTo>
                <a:lnTo>
                  <a:pt x="1417231" y="662101"/>
                </a:lnTo>
                <a:lnTo>
                  <a:pt x="1416253" y="660971"/>
                </a:lnTo>
                <a:lnTo>
                  <a:pt x="1415796" y="659561"/>
                </a:lnTo>
                <a:lnTo>
                  <a:pt x="1415897" y="658075"/>
                </a:lnTo>
                <a:lnTo>
                  <a:pt x="1416570" y="656755"/>
                </a:lnTo>
                <a:lnTo>
                  <a:pt x="1417688" y="655777"/>
                </a:lnTo>
                <a:lnTo>
                  <a:pt x="1419098" y="655307"/>
                </a:lnTo>
                <a:lnTo>
                  <a:pt x="1492676" y="646182"/>
                </a:lnTo>
                <a:lnTo>
                  <a:pt x="1505623" y="651725"/>
                </a:lnTo>
                <a:lnTo>
                  <a:pt x="1509873" y="651725"/>
                </a:lnTo>
                <a:lnTo>
                  <a:pt x="1420037" y="662876"/>
                </a:lnTo>
                <a:close/>
              </a:path>
            </a:pathLst>
          </a:custGeom>
          <a:solidFill>
            <a:srgbClr val="005290"/>
          </a:solidFill>
        </p:spPr>
        <p:txBody>
          <a:bodyPr wrap="square" lIns="0" tIns="0" rIns="0" bIns="0" rtlCol="0"/>
          <a:p/>
        </p:txBody>
      </p:sp>
      <p:sp>
        <p:nvSpPr>
          <p:cNvPr id="36" name="object 33"/>
          <p:cNvSpPr/>
          <p:nvPr/>
        </p:nvSpPr>
        <p:spPr>
          <a:xfrm>
            <a:off x="1136903" y="2706623"/>
            <a:ext cx="2023872" cy="1199388"/>
          </a:xfrm>
          <a:prstGeom prst="rect">
            <a:avLst/>
          </a:prstGeom>
          <a:blipFill>
            <a:blip r:embed="rId5" cstate="print"/>
            <a:stretch>
              <a:fillRect/>
            </a:stretch>
          </a:blipFill>
        </p:spPr>
        <p:txBody>
          <a:bodyPr wrap="square" lIns="0" tIns="0" rIns="0" bIns="0" rtlCol="0"/>
          <a:p/>
        </p:txBody>
      </p:sp>
      <p:sp>
        <p:nvSpPr>
          <p:cNvPr id="37" name="object 34"/>
          <p:cNvSpPr/>
          <p:nvPr/>
        </p:nvSpPr>
        <p:spPr>
          <a:xfrm>
            <a:off x="1155191" y="1226819"/>
            <a:ext cx="1987296" cy="1463039"/>
          </a:xfrm>
          <a:prstGeom prst="rect">
            <a:avLst/>
          </a:prstGeom>
          <a:blipFill>
            <a:blip r:embed="rId6" cstate="print"/>
            <a:stretch>
              <a:fillRect/>
            </a:stretch>
          </a:blipFill>
        </p:spPr>
        <p:txBody>
          <a:bodyPr wrap="square" lIns="0" tIns="0" rIns="0" bIns="0" rtlCol="0"/>
          <a:p/>
        </p:txBody>
      </p:sp>
      <p:sp>
        <p:nvSpPr>
          <p:cNvPr id="38" name="object 35"/>
          <p:cNvSpPr txBox="1"/>
          <p:nvPr/>
        </p:nvSpPr>
        <p:spPr>
          <a:xfrm>
            <a:off x="8248015" y="4727574"/>
            <a:ext cx="2578735" cy="2272665"/>
          </a:xfrm>
          <a:prstGeom prst="rect">
            <a:avLst/>
          </a:prstGeom>
        </p:spPr>
        <p:txBody>
          <a:bodyPr vert="horz" wrap="square" lIns="0" tIns="12700" rIns="0" bIns="0" rtlCol="0">
            <a:spAutoFit/>
          </a:bodyPr>
          <a:p>
            <a:pPr marL="12700">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学术机构伙</a:t>
            </a:r>
            <a:r>
              <a:rPr sz="1800" b="1" spc="-10" dirty="0">
                <a:solidFill>
                  <a:srgbClr val="FFFFFF"/>
                </a:solidFill>
                <a:latin typeface="宋体" panose="02010600030101010101" pitchFamily="2" charset="-122"/>
                <a:cs typeface="宋体" panose="02010600030101010101" pitchFamily="2" charset="-122"/>
              </a:rPr>
              <a:t>伴</a:t>
            </a:r>
            <a:endParaRPr sz="1800">
              <a:latin typeface="宋体" panose="02010600030101010101" pitchFamily="2" charset="-122"/>
              <a:cs typeface="宋体" panose="02010600030101010101" pitchFamily="2" charset="-122"/>
            </a:endParaRPr>
          </a:p>
          <a:p>
            <a:pPr marL="133985">
              <a:lnSpc>
                <a:spcPct val="100000"/>
              </a:lnSpc>
              <a:spcBef>
                <a:spcPts val="1590"/>
              </a:spcBef>
            </a:pPr>
            <a:r>
              <a:rPr sz="1800" spc="-10" dirty="0">
                <a:latin typeface="Calibri" panose="020F0502020204030204"/>
                <a:cs typeface="Calibri" panose="020F0502020204030204"/>
              </a:rPr>
              <a:t>Haaga-Hela</a:t>
            </a:r>
            <a:r>
              <a:rPr sz="1800" dirty="0">
                <a:latin typeface="宋体" panose="02010600030101010101" pitchFamily="2" charset="-122"/>
                <a:cs typeface="宋体" panose="02010600030101010101" pitchFamily="2" charset="-122"/>
              </a:rPr>
              <a:t>应用科技大学</a:t>
            </a:r>
            <a:endParaRPr sz="1800">
              <a:latin typeface="宋体" panose="02010600030101010101" pitchFamily="2" charset="-122"/>
              <a:cs typeface="宋体" panose="02010600030101010101" pitchFamily="2" charset="-122"/>
            </a:endParaRPr>
          </a:p>
          <a:p>
            <a:pPr>
              <a:lnSpc>
                <a:spcPct val="100000"/>
              </a:lnSpc>
              <a:spcBef>
                <a:spcPts val="15"/>
              </a:spcBef>
            </a:pPr>
            <a:endParaRPr sz="1800" spc="-10" dirty="0">
              <a:latin typeface="Calibri" panose="020F0502020204030204"/>
              <a:cs typeface="Calibri" panose="020F0502020204030204"/>
            </a:endParaRPr>
          </a:p>
          <a:p>
            <a:pPr>
              <a:lnSpc>
                <a:spcPct val="100000"/>
              </a:lnSpc>
              <a:spcBef>
                <a:spcPts val="15"/>
              </a:spcBef>
            </a:pPr>
            <a:r>
              <a:rPr sz="1800" spc="-10" dirty="0">
                <a:latin typeface="Calibri" panose="020F0502020204030204"/>
                <a:cs typeface="Calibri" panose="020F0502020204030204"/>
              </a:rPr>
              <a:t>      Regis</a:t>
            </a:r>
            <a:r>
              <a:rPr sz="1800" spc="-35"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大学</a:t>
            </a:r>
            <a:endParaRPr sz="1800" dirty="0">
              <a:latin typeface="宋体" panose="02010600030101010101" pitchFamily="2" charset="-122"/>
              <a:cs typeface="宋体" panose="02010600030101010101" pitchFamily="2" charset="-122"/>
            </a:endParaRPr>
          </a:p>
          <a:p>
            <a:pPr marL="137795" marR="1289685" indent="7620">
              <a:lnSpc>
                <a:spcPct val="230000"/>
              </a:lnSpc>
            </a:pPr>
            <a:r>
              <a:rPr sz="1800" dirty="0">
                <a:latin typeface="宋体" panose="02010600030101010101" pitchFamily="2" charset="-122"/>
                <a:cs typeface="宋体" panose="02010600030101010101" pitchFamily="2" charset="-122"/>
              </a:rPr>
              <a:t> 旧金山大学</a:t>
            </a:r>
            <a:endParaRPr sz="1800">
              <a:latin typeface="宋体" panose="02010600030101010101" pitchFamily="2" charset="-122"/>
              <a:cs typeface="宋体" panose="02010600030101010101" pitchFamily="2" charset="-122"/>
            </a:endParaRPr>
          </a:p>
          <a:p>
            <a:pPr marR="560705" algn="r">
              <a:lnSpc>
                <a:spcPct val="100000"/>
              </a:lnSpc>
              <a:spcBef>
                <a:spcPts val="720"/>
              </a:spcBef>
            </a:pPr>
            <a:r>
              <a:rPr sz="1400" spc="-5" dirty="0">
                <a:latin typeface="Calibri" panose="020F0502020204030204"/>
                <a:cs typeface="Calibri" panose="020F0502020204030204"/>
              </a:rPr>
              <a:t>1</a:t>
            </a:r>
            <a:r>
              <a:rPr sz="1400" dirty="0">
                <a:latin typeface="Calibri" panose="020F0502020204030204"/>
                <a:cs typeface="Calibri" panose="020F0502020204030204"/>
              </a:rPr>
              <a:t>4</a:t>
            </a:r>
            <a:endParaRPr sz="1400">
              <a:latin typeface="Calibri" panose="020F0502020204030204"/>
              <a:cs typeface="Calibri" panose="020F0502020204030204"/>
            </a:endParaRPr>
          </a:p>
        </p:txBody>
      </p:sp>
      <p:sp>
        <p:nvSpPr>
          <p:cNvPr id="39" name="object 32"/>
          <p:cNvSpPr/>
          <p:nvPr/>
        </p:nvSpPr>
        <p:spPr>
          <a:xfrm rot="1740000">
            <a:off x="6464071" y="3184194"/>
            <a:ext cx="1514475" cy="662940"/>
          </a:xfrm>
          <a:custGeom>
            <a:avLst/>
            <a:gdLst/>
            <a:ahLst/>
            <a:cxnLst/>
            <a:rect l="l" t="t" r="r" b="b"/>
            <a:pathLst>
              <a:path w="1514475" h="662939">
                <a:moveTo>
                  <a:pt x="1492676" y="646182"/>
                </a:moveTo>
                <a:lnTo>
                  <a:pt x="0" y="7010"/>
                </a:lnTo>
                <a:lnTo>
                  <a:pt x="2997" y="0"/>
                </a:lnTo>
                <a:lnTo>
                  <a:pt x="1495671" y="639183"/>
                </a:lnTo>
                <a:lnTo>
                  <a:pt x="1500173" y="645252"/>
                </a:lnTo>
                <a:lnTo>
                  <a:pt x="1492676" y="646182"/>
                </a:lnTo>
                <a:close/>
              </a:path>
              <a:path w="1514475" h="662939">
                <a:moveTo>
                  <a:pt x="1509873" y="651725"/>
                </a:moveTo>
                <a:lnTo>
                  <a:pt x="1505623" y="651725"/>
                </a:lnTo>
                <a:lnTo>
                  <a:pt x="1508620" y="644728"/>
                </a:lnTo>
                <a:lnTo>
                  <a:pt x="1495671" y="639183"/>
                </a:lnTo>
                <a:lnTo>
                  <a:pt x="1451508" y="579640"/>
                </a:lnTo>
                <a:lnTo>
                  <a:pt x="1450873" y="578294"/>
                </a:lnTo>
                <a:lnTo>
                  <a:pt x="1450797" y="576808"/>
                </a:lnTo>
                <a:lnTo>
                  <a:pt x="1451292" y="575411"/>
                </a:lnTo>
                <a:lnTo>
                  <a:pt x="1452295" y="574306"/>
                </a:lnTo>
                <a:lnTo>
                  <a:pt x="1453642" y="573671"/>
                </a:lnTo>
                <a:lnTo>
                  <a:pt x="1455127" y="573608"/>
                </a:lnTo>
                <a:lnTo>
                  <a:pt x="1456524" y="574103"/>
                </a:lnTo>
                <a:lnTo>
                  <a:pt x="1457629" y="575106"/>
                </a:lnTo>
                <a:lnTo>
                  <a:pt x="1514068" y="651205"/>
                </a:lnTo>
                <a:lnTo>
                  <a:pt x="1509873" y="651725"/>
                </a:lnTo>
                <a:close/>
              </a:path>
              <a:path w="1514475" h="662939">
                <a:moveTo>
                  <a:pt x="1500173" y="645252"/>
                </a:moveTo>
                <a:lnTo>
                  <a:pt x="1495671" y="639183"/>
                </a:lnTo>
                <a:lnTo>
                  <a:pt x="1507967" y="644448"/>
                </a:lnTo>
                <a:lnTo>
                  <a:pt x="1506651" y="644448"/>
                </a:lnTo>
                <a:lnTo>
                  <a:pt x="1500173" y="645252"/>
                </a:lnTo>
                <a:close/>
              </a:path>
              <a:path w="1514475" h="662939">
                <a:moveTo>
                  <a:pt x="1504061" y="650494"/>
                </a:moveTo>
                <a:lnTo>
                  <a:pt x="1500173" y="645252"/>
                </a:lnTo>
                <a:lnTo>
                  <a:pt x="1506651" y="644448"/>
                </a:lnTo>
                <a:lnTo>
                  <a:pt x="1504061" y="650494"/>
                </a:lnTo>
                <a:close/>
              </a:path>
              <a:path w="1514475" h="662939">
                <a:moveTo>
                  <a:pt x="1506150" y="650494"/>
                </a:moveTo>
                <a:lnTo>
                  <a:pt x="1504061" y="650494"/>
                </a:lnTo>
                <a:lnTo>
                  <a:pt x="1506651" y="644448"/>
                </a:lnTo>
                <a:lnTo>
                  <a:pt x="1507967" y="644448"/>
                </a:lnTo>
                <a:lnTo>
                  <a:pt x="1508620" y="644728"/>
                </a:lnTo>
                <a:lnTo>
                  <a:pt x="1506150" y="650494"/>
                </a:lnTo>
                <a:close/>
              </a:path>
              <a:path w="1514475" h="662939">
                <a:moveTo>
                  <a:pt x="1505623" y="651725"/>
                </a:moveTo>
                <a:lnTo>
                  <a:pt x="1492676" y="646182"/>
                </a:lnTo>
                <a:lnTo>
                  <a:pt x="1500173" y="645252"/>
                </a:lnTo>
                <a:lnTo>
                  <a:pt x="1504061" y="650494"/>
                </a:lnTo>
                <a:lnTo>
                  <a:pt x="1506150" y="650494"/>
                </a:lnTo>
                <a:lnTo>
                  <a:pt x="1505623" y="651725"/>
                </a:lnTo>
                <a:close/>
              </a:path>
              <a:path w="1514475" h="662939">
                <a:moveTo>
                  <a:pt x="1420037" y="662876"/>
                </a:moveTo>
                <a:lnTo>
                  <a:pt x="1418551" y="662762"/>
                </a:lnTo>
                <a:lnTo>
                  <a:pt x="1417231" y="662101"/>
                </a:lnTo>
                <a:lnTo>
                  <a:pt x="1416253" y="660971"/>
                </a:lnTo>
                <a:lnTo>
                  <a:pt x="1415796" y="659561"/>
                </a:lnTo>
                <a:lnTo>
                  <a:pt x="1415897" y="658075"/>
                </a:lnTo>
                <a:lnTo>
                  <a:pt x="1416570" y="656755"/>
                </a:lnTo>
                <a:lnTo>
                  <a:pt x="1417688" y="655777"/>
                </a:lnTo>
                <a:lnTo>
                  <a:pt x="1419098" y="655307"/>
                </a:lnTo>
                <a:lnTo>
                  <a:pt x="1492676" y="646182"/>
                </a:lnTo>
                <a:lnTo>
                  <a:pt x="1505623" y="651725"/>
                </a:lnTo>
                <a:lnTo>
                  <a:pt x="1509873" y="651725"/>
                </a:lnTo>
                <a:lnTo>
                  <a:pt x="1420037" y="662876"/>
                </a:lnTo>
                <a:close/>
              </a:path>
            </a:pathLst>
          </a:custGeom>
          <a:solidFill>
            <a:srgbClr val="005290"/>
          </a:solidFill>
        </p:spPr>
        <p:txBody>
          <a:bodyPr wrap="square" lIns="0" tIns="0" rIns="0" bIns="0" rtlCol="0"/>
          <a:p/>
        </p:txBody>
      </p:sp>
      <p:sp>
        <p:nvSpPr>
          <p:cNvPr id="2" name="object 19"/>
          <p:cNvSpPr txBox="1"/>
          <p:nvPr/>
        </p:nvSpPr>
        <p:spPr>
          <a:xfrm>
            <a:off x="8127365" y="2241549"/>
            <a:ext cx="1403350" cy="289560"/>
          </a:xfrm>
          <a:prstGeom prst="rect">
            <a:avLst/>
          </a:prstGeom>
          <a:solidFill>
            <a:schemeClr val="accent3">
              <a:lumMod val="75000"/>
            </a:schemeClr>
          </a:solidFill>
        </p:spPr>
        <p:txBody>
          <a:bodyPr vert="horz" wrap="square" lIns="0" tIns="12700" rIns="0" bIns="0" rtlCol="0">
            <a:spAutoFit/>
          </a:bodyPr>
          <a:p>
            <a:pPr marL="12700" algn="ctr">
              <a:lnSpc>
                <a:spcPct val="100000"/>
              </a:lnSpc>
              <a:spcBef>
                <a:spcPts val="100"/>
              </a:spcBef>
            </a:pPr>
            <a:r>
              <a:rPr lang="zh-CN" sz="1800" b="1">
                <a:solidFill>
                  <a:schemeClr val="bg1"/>
                </a:solidFill>
                <a:latin typeface="宋体" panose="02010600030101010101" pitchFamily="2" charset="-122"/>
                <a:cs typeface="宋体" panose="02010600030101010101" pitchFamily="2" charset="-122"/>
              </a:rPr>
              <a:t>企业客户</a:t>
            </a:r>
            <a:endParaRPr lang="zh-CN" sz="1800" b="1">
              <a:solidFill>
                <a:schemeClr val="bg1"/>
              </a:solidFill>
              <a:latin typeface="宋体" panose="02010600030101010101" pitchFamily="2" charset="-122"/>
              <a:cs typeface="宋体" panose="02010600030101010101" pitchFamily="2" charset="-122"/>
            </a:endParaRPr>
          </a:p>
        </p:txBody>
      </p:sp>
      <p:sp>
        <p:nvSpPr>
          <p:cNvPr id="107" name="object 5"/>
          <p:cNvSpPr txBox="1">
            <a:spLocks noGrp="1"/>
          </p:cNvSpPr>
          <p:nvPr/>
        </p:nvSpPr>
        <p:spPr>
          <a:xfrm>
            <a:off x="2164714" y="479425"/>
            <a:ext cx="4921250" cy="381635"/>
          </a:xfrm>
          <a:prstGeom prst="rect">
            <a:avLst/>
          </a:prstGeom>
        </p:spPr>
        <p:txBody>
          <a:bodyPr vert="horz" wrap="square" lIns="0" tIns="12700" rIns="0" bIns="0" rtlCol="0">
            <a:spAutoFit/>
          </a:bodyPr>
          <a:lstStyle>
            <a:lvl1pPr>
              <a:defRPr sz="2400" b="1" i="0">
                <a:solidFill>
                  <a:srgbClr val="5DD2FF"/>
                </a:solidFill>
                <a:latin typeface="微软雅黑" panose="020B0503020204020204" pitchFamily="34" charset="-122"/>
                <a:ea typeface="+mj-ea"/>
                <a:cs typeface="微软雅黑" panose="020B0503020204020204" pitchFamily="34" charset="-122"/>
              </a:defRPr>
            </a:lvl1pPr>
          </a:lstStyle>
          <a:p>
            <a:pPr algn="l">
              <a:lnSpc>
                <a:spcPct val="100000"/>
              </a:lnSpc>
              <a:spcBef>
                <a:spcPts val="100"/>
              </a:spcBef>
              <a:buClrTx/>
              <a:buSzTx/>
              <a:buFontTx/>
            </a:pPr>
            <a:r>
              <a:rPr lang="en-US" altLang="zh-CN" dirty="0">
                <a:solidFill>
                  <a:schemeClr val="tx1"/>
                </a:solidFill>
                <a:ea typeface="微软雅黑" panose="020B0503020204020204" pitchFamily="34" charset="-122"/>
                <a:cs typeface="+mn-cs"/>
              </a:rPr>
              <a:t>14.</a:t>
            </a:r>
            <a:r>
              <a:rPr lang="zh-CN" altLang="en-US" dirty="0">
                <a:solidFill>
                  <a:schemeClr val="tx1"/>
                </a:solidFill>
                <a:ea typeface="微软雅黑" panose="020B0503020204020204" pitchFamily="34" charset="-122"/>
                <a:cs typeface="+mn-cs"/>
              </a:rPr>
              <a:t>我们的合作伙伴和客户</a:t>
            </a:r>
            <a:endParaRPr lang="zh-CN" altLang="en-US" dirty="0">
              <a:solidFill>
                <a:schemeClr val="tx1"/>
              </a:solidFill>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object 7"/>
          <p:cNvSpPr txBox="1">
            <a:spLocks noGrp="1"/>
          </p:cNvSpPr>
          <p:nvPr/>
        </p:nvSpPr>
        <p:spPr>
          <a:xfrm>
            <a:off x="2729230" y="418465"/>
            <a:ext cx="5031105" cy="381635"/>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l">
              <a:lnSpc>
                <a:spcPct val="100000"/>
              </a:lnSpc>
              <a:spcBef>
                <a:spcPts val="100"/>
              </a:spcBef>
              <a:buClrTx/>
              <a:buSzTx/>
              <a:buFontTx/>
            </a:pPr>
            <a:r>
              <a:rPr lang="en-US" altLang="zh-CN" sz="2400" b="1" dirty="0">
                <a:latin typeface="微软雅黑" panose="020B0503020204020204" pitchFamily="34" charset="-122"/>
                <a:ea typeface="微软雅黑" panose="020B0503020204020204" pitchFamily="34" charset="-122"/>
                <a:cs typeface="+mn-cs"/>
              </a:rPr>
              <a:t>15.</a:t>
            </a:r>
            <a:r>
              <a:rPr lang="zh-CN" altLang="en-US" sz="2400" b="1" dirty="0">
                <a:latin typeface="微软雅黑" panose="020B0503020204020204" pitchFamily="34" charset="-122"/>
                <a:ea typeface="微软雅黑" panose="020B0503020204020204" pitchFamily="34" charset="-122"/>
                <a:cs typeface="+mn-cs"/>
              </a:rPr>
              <a:t>2</a:t>
            </a:r>
            <a:r>
              <a:rPr lang="zh-CN" altLang="en-US" sz="2400" b="1" dirty="0">
                <a:latin typeface="微软雅黑" panose="020B0503020204020204" pitchFamily="34" charset="-122"/>
                <a:ea typeface="微软雅黑" panose="020B0503020204020204" pitchFamily="34" charset="-122"/>
                <a:cs typeface="+mn-cs"/>
              </a:rPr>
              <a:t>018-2020年的营销推广活动</a:t>
            </a:r>
            <a:endParaRPr lang="zh-CN" altLang="en-US" sz="2400" b="1" dirty="0">
              <a:latin typeface="微软雅黑" panose="020B0503020204020204" pitchFamily="34" charset="-122"/>
              <a:ea typeface="微软雅黑" panose="020B0503020204020204" pitchFamily="34" charset="-122"/>
              <a:cs typeface="+mn-cs"/>
            </a:endParaRPr>
          </a:p>
        </p:txBody>
      </p:sp>
      <p:sp>
        <p:nvSpPr>
          <p:cNvPr id="2" name="object 2"/>
          <p:cNvSpPr txBox="1"/>
          <p:nvPr/>
        </p:nvSpPr>
        <p:spPr>
          <a:xfrm>
            <a:off x="1181100" y="2953384"/>
            <a:ext cx="9717405" cy="3759200"/>
          </a:xfrm>
          <a:prstGeom prst="rect">
            <a:avLst/>
          </a:prstGeom>
        </p:spPr>
        <p:txBody>
          <a:bodyPr vert="horz" wrap="square" lIns="0" tIns="13335" rIns="0" bIns="0" rtlCol="0">
            <a:spAutoFit/>
          </a:bodyPr>
          <a:p>
            <a:pPr marL="298450" indent="-285750">
              <a:lnSpc>
                <a:spcPts val="2280"/>
              </a:lnSpc>
              <a:spcBef>
                <a:spcPts val="105"/>
              </a:spcBef>
              <a:buChar char="•"/>
              <a:tabLst>
                <a:tab pos="297815" algn="l"/>
                <a:tab pos="298450" algn="l"/>
              </a:tabLst>
            </a:pPr>
            <a:r>
              <a:rPr lang="en-US" spc="-10" dirty="0">
                <a:latin typeface="Arial" panose="020B0604020202020204"/>
                <a:cs typeface="Arial" panose="020B0604020202020204"/>
              </a:rPr>
              <a:t>2020</a:t>
            </a:r>
            <a:r>
              <a:rPr lang="zh-CN" altLang="en-US" spc="-10" dirty="0">
                <a:latin typeface="Arial" panose="020B0604020202020204"/>
                <a:cs typeface="Arial" panose="020B0604020202020204"/>
              </a:rPr>
              <a:t>年</a:t>
            </a:r>
            <a:r>
              <a:rPr lang="en-US" altLang="zh-CN" spc="-10" dirty="0">
                <a:latin typeface="Arial" panose="020B0604020202020204"/>
                <a:cs typeface="Arial" panose="020B0604020202020204"/>
              </a:rPr>
              <a:t>2</a:t>
            </a:r>
            <a:r>
              <a:rPr lang="zh-CN" altLang="en-US" spc="-10" dirty="0">
                <a:latin typeface="Arial" panose="020B0604020202020204"/>
                <a:cs typeface="Arial" panose="020B0604020202020204"/>
              </a:rPr>
              <a:t>月  魏成水总裁为推广</a:t>
            </a:r>
            <a:r>
              <a:rPr lang="en-US" altLang="zh-CN" spc="-10" dirty="0">
                <a:latin typeface="Arial" panose="020B0604020202020204"/>
                <a:cs typeface="Arial" panose="020B0604020202020204"/>
              </a:rPr>
              <a:t>“</a:t>
            </a:r>
            <a:r>
              <a:rPr lang="zh-CN" altLang="en-US" spc="-10" dirty="0">
                <a:latin typeface="Arial" panose="020B0604020202020204"/>
                <a:cs typeface="Arial" panose="020B0604020202020204"/>
              </a:rPr>
              <a:t>和平咖啡</a:t>
            </a:r>
            <a:r>
              <a:rPr lang="en-US" altLang="zh-CN" spc="-10" dirty="0">
                <a:latin typeface="Arial" panose="020B0604020202020204"/>
                <a:cs typeface="Arial" panose="020B0604020202020204"/>
              </a:rPr>
              <a:t>”</a:t>
            </a:r>
            <a:r>
              <a:rPr lang="zh-CN" altLang="en-US" spc="-10" dirty="0">
                <a:latin typeface="Arial" panose="020B0604020202020204"/>
                <a:cs typeface="Arial" panose="020B0604020202020204"/>
              </a:rPr>
              <a:t>项目赴缅甸访问仰光扶轮社及</a:t>
            </a:r>
            <a:r>
              <a:rPr lang="en-US" altLang="zh-CN" spc="-10" dirty="0">
                <a:latin typeface="Arial" panose="020B0604020202020204"/>
                <a:cs typeface="Arial" panose="020B0604020202020204"/>
              </a:rPr>
              <a:t>Sithar</a:t>
            </a:r>
            <a:r>
              <a:rPr lang="zh-CN" altLang="en-US" spc="-10" dirty="0">
                <a:latin typeface="Arial" panose="020B0604020202020204"/>
                <a:cs typeface="Arial" panose="020B0604020202020204"/>
              </a:rPr>
              <a:t>咖啡工厂。</a:t>
            </a:r>
            <a:endParaRPr lang="en-US" spc="-10" dirty="0">
              <a:latin typeface="Arial" panose="020B0604020202020204"/>
              <a:cs typeface="Arial" panose="020B0604020202020204"/>
            </a:endParaRPr>
          </a:p>
          <a:p>
            <a:pPr marL="298450" indent="-285750">
              <a:lnSpc>
                <a:spcPts val="2280"/>
              </a:lnSpc>
              <a:spcBef>
                <a:spcPts val="105"/>
              </a:spcBef>
              <a:buChar char="•"/>
              <a:tabLst>
                <a:tab pos="297815" algn="l"/>
                <a:tab pos="298450" algn="l"/>
              </a:tabLst>
            </a:pPr>
            <a:r>
              <a:rPr lang="en-US" spc="-10" dirty="0">
                <a:latin typeface="Arial" panose="020B0604020202020204"/>
                <a:cs typeface="Arial" panose="020B0604020202020204"/>
              </a:rPr>
              <a:t>2019</a:t>
            </a:r>
            <a:r>
              <a:rPr lang="zh-CN" altLang="en-US" spc="-10" dirty="0">
                <a:latin typeface="Arial" panose="020B0604020202020204"/>
                <a:cs typeface="Arial" panose="020B0604020202020204"/>
              </a:rPr>
              <a:t>年</a:t>
            </a:r>
            <a:r>
              <a:rPr lang="en-US" altLang="zh-CN" spc="-10" dirty="0">
                <a:latin typeface="Arial" panose="020B0604020202020204"/>
                <a:cs typeface="Arial" panose="020B0604020202020204"/>
              </a:rPr>
              <a:t>12</a:t>
            </a:r>
            <a:r>
              <a:rPr lang="zh-CN" altLang="en-US" spc="-10" dirty="0">
                <a:latin typeface="Arial" panose="020B0604020202020204"/>
                <a:cs typeface="Arial" panose="020B0604020202020204"/>
              </a:rPr>
              <a:t>月 苏州魏氏医疗科技有限公司开幕典礼</a:t>
            </a:r>
            <a:endParaRPr spc="-10" dirty="0">
              <a:latin typeface="Arial" panose="020B0604020202020204"/>
              <a:cs typeface="Arial" panose="020B0604020202020204"/>
            </a:endParaRPr>
          </a:p>
          <a:p>
            <a:pPr marL="298450" indent="-285750">
              <a:lnSpc>
                <a:spcPts val="2280"/>
              </a:lnSpc>
              <a:spcBef>
                <a:spcPts val="105"/>
              </a:spcBef>
              <a:buChar char="•"/>
              <a:tabLst>
                <a:tab pos="297815" algn="l"/>
                <a:tab pos="298450" algn="l"/>
              </a:tabLst>
            </a:pPr>
            <a:r>
              <a:rPr spc="-10" dirty="0">
                <a:latin typeface="Arial" panose="020B0604020202020204"/>
                <a:cs typeface="Arial" panose="020B0604020202020204"/>
              </a:rPr>
              <a:t>2019</a:t>
            </a:r>
            <a:r>
              <a:rPr dirty="0">
                <a:latin typeface="宋体" panose="02010600030101010101" pitchFamily="2" charset="-122"/>
                <a:cs typeface="宋体" panose="02010600030101010101" pitchFamily="2" charset="-122"/>
              </a:rPr>
              <a:t>年</a:t>
            </a:r>
            <a:r>
              <a:rPr lang="en-US" dirty="0">
                <a:latin typeface="宋体" panose="02010600030101010101" pitchFamily="2" charset="-122"/>
                <a:cs typeface="宋体" panose="02010600030101010101" pitchFamily="2" charset="-122"/>
              </a:rPr>
              <a:t>9</a:t>
            </a:r>
            <a:r>
              <a:rPr lang="zh-CN" altLang="en-US" dirty="0">
                <a:latin typeface="宋体" panose="02010600030101010101" pitchFamily="2" charset="-122"/>
                <a:cs typeface="宋体" panose="02010600030101010101" pitchFamily="2" charset="-122"/>
              </a:rPr>
              <a:t>月  新加坡著名企业家等和集团创始人与群策环球控股执行董事长 - 魏成辉大哥，邀请了15个魏氏兄弟，参观了第一家工厂，群策控股办公室，沙巴Sutera Harbour Hotel, 和沙巴Mantanani Island。</a:t>
            </a:r>
            <a:endParaRPr lang="zh-CN" altLang="en-US" dirty="0">
              <a:latin typeface="宋体" panose="02010600030101010101" pitchFamily="2" charset="-122"/>
              <a:cs typeface="宋体" panose="02010600030101010101" pitchFamily="2" charset="-122"/>
            </a:endParaRPr>
          </a:p>
          <a:p>
            <a:pPr marL="298450" indent="-285750">
              <a:lnSpc>
                <a:spcPts val="2160"/>
              </a:lnSpc>
              <a:buChar char="•"/>
              <a:tabLst>
                <a:tab pos="297815" algn="l"/>
                <a:tab pos="298450" algn="l"/>
              </a:tabLst>
            </a:pPr>
            <a:r>
              <a:rPr spc="-10" dirty="0">
                <a:latin typeface="Arial" panose="020B0604020202020204"/>
                <a:cs typeface="Arial" panose="020B0604020202020204"/>
              </a:rPr>
              <a:t>2019</a:t>
            </a:r>
            <a:r>
              <a:rPr dirty="0">
                <a:latin typeface="宋体" panose="02010600030101010101" pitchFamily="2" charset="-122"/>
                <a:cs typeface="宋体" panose="02010600030101010101" pitchFamily="2" charset="-122"/>
              </a:rPr>
              <a:t>年</a:t>
            </a:r>
            <a:r>
              <a:rPr spc="-10" dirty="0">
                <a:latin typeface="Arial" panose="020B0604020202020204"/>
                <a:cs typeface="Arial" panose="020B0604020202020204"/>
              </a:rPr>
              <a:t>7</a:t>
            </a:r>
            <a:r>
              <a:rPr dirty="0">
                <a:latin typeface="宋体" panose="02010600030101010101" pitchFamily="2" charset="-122"/>
                <a:cs typeface="宋体" panose="02010600030101010101" pitchFamily="2" charset="-122"/>
              </a:rPr>
              <a:t>月，魏成水总裁参加马尼拉扶轮社百年庆典活动</a:t>
            </a:r>
            <a:r>
              <a:rPr spc="5" dirty="0">
                <a:latin typeface="宋体" panose="02010600030101010101" pitchFamily="2" charset="-122"/>
                <a:cs typeface="宋体" panose="02010600030101010101" pitchFamily="2" charset="-122"/>
              </a:rPr>
              <a:t>。</a:t>
            </a:r>
            <a:endParaRPr dirty="0">
              <a:latin typeface="宋体" panose="02010600030101010101" pitchFamily="2" charset="-122"/>
              <a:cs typeface="宋体" panose="02010600030101010101" pitchFamily="2" charset="-122"/>
            </a:endParaRPr>
          </a:p>
          <a:p>
            <a:pPr marL="298450" marR="71120" indent="-285750">
              <a:lnSpc>
                <a:spcPts val="2150"/>
              </a:lnSpc>
              <a:spcBef>
                <a:spcPts val="160"/>
              </a:spcBef>
              <a:buChar char="•"/>
              <a:tabLst>
                <a:tab pos="297815" algn="l"/>
                <a:tab pos="298450" algn="l"/>
              </a:tabLst>
            </a:pPr>
            <a:r>
              <a:rPr spc="-10" dirty="0">
                <a:latin typeface="Arial" panose="020B0604020202020204"/>
                <a:cs typeface="Arial" panose="020B0604020202020204"/>
              </a:rPr>
              <a:t>2019</a:t>
            </a:r>
            <a:r>
              <a:rPr dirty="0">
                <a:latin typeface="宋体" panose="02010600030101010101" pitchFamily="2" charset="-122"/>
                <a:cs typeface="宋体" panose="02010600030101010101" pitchFamily="2" charset="-122"/>
              </a:rPr>
              <a:t>年</a:t>
            </a:r>
            <a:r>
              <a:rPr spc="-10" dirty="0">
                <a:latin typeface="Arial" panose="020B0604020202020204"/>
                <a:cs typeface="Arial" panose="020B0604020202020204"/>
              </a:rPr>
              <a:t>5</a:t>
            </a:r>
            <a:r>
              <a:rPr dirty="0">
                <a:latin typeface="宋体" panose="02010600030101010101" pitchFamily="2" charset="-122"/>
                <a:cs typeface="宋体" panose="02010600030101010101" pitchFamily="2" charset="-122"/>
              </a:rPr>
              <a:t>月，美国</a:t>
            </a:r>
            <a:r>
              <a:rPr spc="-5" dirty="0">
                <a:latin typeface="Arial" panose="020B0604020202020204"/>
                <a:cs typeface="Arial" panose="020B0604020202020204"/>
              </a:rPr>
              <a:t>Regis</a:t>
            </a:r>
            <a:r>
              <a:rPr dirty="0">
                <a:latin typeface="宋体" panose="02010600030101010101" pitchFamily="2" charset="-122"/>
                <a:cs typeface="宋体" panose="02010600030101010101" pitchFamily="2" charset="-122"/>
              </a:rPr>
              <a:t>大学资深副校长、</a:t>
            </a:r>
            <a:r>
              <a:rPr spc="-5" dirty="0">
                <a:latin typeface="Arial" panose="020B0604020202020204"/>
                <a:cs typeface="Arial" panose="020B0604020202020204"/>
              </a:rPr>
              <a:t>Salvador</a:t>
            </a:r>
            <a:r>
              <a:rPr spc="-180" dirty="0">
                <a:latin typeface="Arial" panose="020B0604020202020204"/>
                <a:cs typeface="Arial" panose="020B0604020202020204"/>
              </a:rPr>
              <a:t> </a:t>
            </a:r>
            <a:r>
              <a:rPr spc="-5" dirty="0">
                <a:latin typeface="Arial" panose="020B0604020202020204"/>
                <a:cs typeface="Arial" panose="020B0604020202020204"/>
              </a:rPr>
              <a:t>Aceves</a:t>
            </a:r>
            <a:r>
              <a:rPr dirty="0">
                <a:latin typeface="宋体" panose="02010600030101010101" pitchFamily="2" charset="-122"/>
                <a:cs typeface="宋体" panose="02010600030101010101" pitchFamily="2" charset="-122"/>
              </a:rPr>
              <a:t>教授莅临苏州和上海，</a:t>
            </a:r>
            <a:r>
              <a:rPr spc="5" dirty="0">
                <a:latin typeface="宋体" panose="02010600030101010101" pitchFamily="2" charset="-122"/>
                <a:cs typeface="宋体" panose="02010600030101010101" pitchFamily="2" charset="-122"/>
              </a:rPr>
              <a:t>达 </a:t>
            </a:r>
            <a:r>
              <a:rPr dirty="0">
                <a:latin typeface="宋体" panose="02010600030101010101" pitchFamily="2" charset="-122"/>
                <a:cs typeface="宋体" panose="02010600030101010101" pitchFamily="2" charset="-122"/>
              </a:rPr>
              <a:t>成战略合作</a:t>
            </a:r>
            <a:r>
              <a:rPr spc="5" dirty="0">
                <a:latin typeface="宋体" panose="02010600030101010101" pitchFamily="2" charset="-122"/>
                <a:cs typeface="宋体" panose="02010600030101010101" pitchFamily="2" charset="-122"/>
              </a:rPr>
              <a:t>。</a:t>
            </a:r>
            <a:endParaRPr dirty="0">
              <a:latin typeface="宋体" panose="02010600030101010101" pitchFamily="2" charset="-122"/>
              <a:cs typeface="宋体" panose="02010600030101010101" pitchFamily="2" charset="-122"/>
            </a:endParaRPr>
          </a:p>
          <a:p>
            <a:pPr marL="298450" marR="5080" indent="-285750">
              <a:lnSpc>
                <a:spcPts val="2150"/>
              </a:lnSpc>
              <a:spcBef>
                <a:spcPts val="20"/>
              </a:spcBef>
              <a:buChar char="•"/>
              <a:tabLst>
                <a:tab pos="297815" algn="l"/>
                <a:tab pos="298450" algn="l"/>
              </a:tabLst>
            </a:pPr>
            <a:r>
              <a:rPr spc="-10" dirty="0">
                <a:latin typeface="Arial" panose="020B0604020202020204"/>
                <a:cs typeface="Arial" panose="020B0604020202020204"/>
              </a:rPr>
              <a:t>2018</a:t>
            </a:r>
            <a:r>
              <a:rPr dirty="0">
                <a:latin typeface="宋体" panose="02010600030101010101" pitchFamily="2" charset="-122"/>
                <a:cs typeface="宋体" panose="02010600030101010101" pitchFamily="2" charset="-122"/>
              </a:rPr>
              <a:t>年</a:t>
            </a:r>
            <a:r>
              <a:rPr spc="-160" dirty="0">
                <a:latin typeface="Arial" panose="020B0604020202020204"/>
                <a:cs typeface="Arial" panose="020B0604020202020204"/>
              </a:rPr>
              <a:t>1</a:t>
            </a:r>
            <a:r>
              <a:rPr spc="-10" dirty="0">
                <a:latin typeface="Arial" panose="020B0604020202020204"/>
                <a:cs typeface="Arial" panose="020B0604020202020204"/>
              </a:rPr>
              <a:t>1</a:t>
            </a:r>
            <a:r>
              <a:rPr dirty="0">
                <a:latin typeface="宋体" panose="02010600030101010101" pitchFamily="2" charset="-122"/>
                <a:cs typeface="宋体" panose="02010600030101010101" pitchFamily="2" charset="-122"/>
              </a:rPr>
              <a:t>月，在苏州举行研发创新研讨会，并在国际商务网站</a:t>
            </a:r>
            <a:r>
              <a:rPr u="sng" spc="-10" dirty="0">
                <a:solidFill>
                  <a:srgbClr val="0562C1"/>
                </a:solidFill>
                <a:uFill>
                  <a:solidFill>
                    <a:srgbClr val="0562C1"/>
                  </a:solidFill>
                </a:uFill>
                <a:latin typeface="Arial" panose="020B0604020202020204"/>
                <a:cs typeface="Arial" panose="020B0604020202020204"/>
              </a:rPr>
              <a:t>L</a:t>
            </a:r>
            <a:r>
              <a:rPr u="sng" spc="-5" dirty="0">
                <a:solidFill>
                  <a:srgbClr val="0562C1"/>
                </a:solidFill>
                <a:uFill>
                  <a:solidFill>
                    <a:srgbClr val="0562C1"/>
                  </a:solidFill>
                </a:uFill>
                <a:latin typeface="Arial" panose="020B0604020202020204"/>
                <a:cs typeface="Arial" panose="020B0604020202020204"/>
              </a:rPr>
              <a:t>i</a:t>
            </a:r>
            <a:r>
              <a:rPr u="sng" spc="-10" dirty="0">
                <a:solidFill>
                  <a:srgbClr val="0562C1"/>
                </a:solidFill>
                <a:uFill>
                  <a:solidFill>
                    <a:srgbClr val="0562C1"/>
                  </a:solidFill>
                </a:uFill>
                <a:latin typeface="Arial" panose="020B0604020202020204"/>
                <a:cs typeface="Arial" panose="020B0604020202020204"/>
              </a:rPr>
              <a:t>n</a:t>
            </a:r>
            <a:r>
              <a:rPr u="sng" spc="-5" dirty="0">
                <a:solidFill>
                  <a:srgbClr val="0562C1"/>
                </a:solidFill>
                <a:uFill>
                  <a:solidFill>
                    <a:srgbClr val="0562C1"/>
                  </a:solidFill>
                </a:uFill>
                <a:latin typeface="Arial" panose="020B0604020202020204"/>
                <a:cs typeface="Arial" panose="020B0604020202020204"/>
              </a:rPr>
              <a:t>k</a:t>
            </a:r>
            <a:r>
              <a:rPr u="sng" spc="-10" dirty="0">
                <a:solidFill>
                  <a:srgbClr val="0562C1"/>
                </a:solidFill>
                <a:uFill>
                  <a:solidFill>
                    <a:srgbClr val="0562C1"/>
                  </a:solidFill>
                </a:uFill>
                <a:latin typeface="Arial" panose="020B0604020202020204"/>
                <a:cs typeface="Arial" panose="020B0604020202020204"/>
              </a:rPr>
              <a:t>ed</a:t>
            </a:r>
            <a:r>
              <a:rPr u="sng" spc="-5" dirty="0">
                <a:solidFill>
                  <a:srgbClr val="0562C1"/>
                </a:solidFill>
                <a:uFill>
                  <a:solidFill>
                    <a:srgbClr val="0562C1"/>
                  </a:solidFill>
                </a:uFill>
                <a:latin typeface="Arial" panose="020B0604020202020204"/>
                <a:cs typeface="Arial" panose="020B0604020202020204"/>
              </a:rPr>
              <a:t>I</a:t>
            </a:r>
            <a:r>
              <a:rPr u="sng" spc="-10" dirty="0">
                <a:solidFill>
                  <a:srgbClr val="0562C1"/>
                </a:solidFill>
                <a:uFill>
                  <a:solidFill>
                    <a:srgbClr val="0562C1"/>
                  </a:solidFill>
                </a:uFill>
                <a:latin typeface="Arial" panose="020B0604020202020204"/>
                <a:cs typeface="Arial" panose="020B0604020202020204"/>
              </a:rPr>
              <a:t>n</a:t>
            </a:r>
            <a:r>
              <a:rPr dirty="0">
                <a:latin typeface="宋体" panose="02010600030101010101" pitchFamily="2" charset="-122"/>
                <a:cs typeface="宋体" panose="02010600030101010101" pitchFamily="2" charset="-122"/>
              </a:rPr>
              <a:t>和其它社会媒 体平台发布新闻稿，受到国内外投资机构和业内人士的关注</a:t>
            </a:r>
            <a:r>
              <a:rPr spc="5" dirty="0">
                <a:latin typeface="宋体" panose="02010600030101010101" pitchFamily="2" charset="-122"/>
                <a:cs typeface="宋体" panose="02010600030101010101" pitchFamily="2" charset="-122"/>
              </a:rPr>
              <a:t>。</a:t>
            </a:r>
            <a:endParaRPr dirty="0">
              <a:latin typeface="宋体" panose="02010600030101010101" pitchFamily="2" charset="-122"/>
              <a:cs typeface="宋体" panose="02010600030101010101" pitchFamily="2" charset="-122"/>
            </a:endParaRPr>
          </a:p>
          <a:p>
            <a:pPr marL="298450" indent="-285750">
              <a:lnSpc>
                <a:spcPts val="2120"/>
              </a:lnSpc>
              <a:buChar char="•"/>
              <a:tabLst>
                <a:tab pos="297815" algn="l"/>
                <a:tab pos="298450" algn="l"/>
              </a:tabLst>
            </a:pPr>
            <a:r>
              <a:rPr spc="-10" dirty="0">
                <a:latin typeface="Arial" panose="020B0604020202020204"/>
                <a:cs typeface="Arial" panose="020B0604020202020204"/>
              </a:rPr>
              <a:t>2018</a:t>
            </a:r>
            <a:r>
              <a:rPr dirty="0">
                <a:latin typeface="宋体" panose="02010600030101010101" pitchFamily="2" charset="-122"/>
                <a:cs typeface="宋体" panose="02010600030101010101" pitchFamily="2" charset="-122"/>
              </a:rPr>
              <a:t>年</a:t>
            </a:r>
            <a:r>
              <a:rPr spc="-10" dirty="0">
                <a:latin typeface="Arial" panose="020B0604020202020204"/>
                <a:cs typeface="Arial" panose="020B0604020202020204"/>
              </a:rPr>
              <a:t>10</a:t>
            </a:r>
            <a:r>
              <a:rPr dirty="0">
                <a:latin typeface="宋体" panose="02010600030101010101" pitchFamily="2" charset="-122"/>
                <a:cs typeface="宋体" panose="02010600030101010101" pitchFamily="2" charset="-122"/>
              </a:rPr>
              <a:t>月，魏成水总裁访问美国多家医学院，探讨合作方案和具体行动</a:t>
            </a:r>
            <a:r>
              <a:rPr spc="5" dirty="0">
                <a:latin typeface="宋体" panose="02010600030101010101" pitchFamily="2" charset="-122"/>
                <a:cs typeface="宋体" panose="02010600030101010101" pitchFamily="2" charset="-122"/>
              </a:rPr>
              <a:t>。</a:t>
            </a:r>
            <a:endParaRPr dirty="0">
              <a:latin typeface="宋体" panose="02010600030101010101" pitchFamily="2" charset="-122"/>
              <a:cs typeface="宋体" panose="02010600030101010101" pitchFamily="2" charset="-122"/>
            </a:endParaRPr>
          </a:p>
          <a:p>
            <a:pPr marL="298450" indent="-285750">
              <a:lnSpc>
                <a:spcPts val="2380"/>
              </a:lnSpc>
              <a:buChar char="•"/>
              <a:tabLst>
                <a:tab pos="297815" algn="l"/>
                <a:tab pos="298450" algn="l"/>
              </a:tabLst>
            </a:pPr>
            <a:r>
              <a:rPr spc="-10" dirty="0">
                <a:latin typeface="Arial" panose="020B0604020202020204"/>
                <a:cs typeface="Arial" panose="020B0604020202020204"/>
              </a:rPr>
              <a:t>2018</a:t>
            </a:r>
            <a:r>
              <a:rPr dirty="0">
                <a:latin typeface="宋体" panose="02010600030101010101" pitchFamily="2" charset="-122"/>
                <a:cs typeface="宋体" panose="02010600030101010101" pitchFamily="2" charset="-122"/>
              </a:rPr>
              <a:t>年</a:t>
            </a:r>
            <a:r>
              <a:rPr spc="-10" dirty="0">
                <a:latin typeface="Arial" panose="020B0604020202020204"/>
                <a:cs typeface="Arial" panose="020B0604020202020204"/>
              </a:rPr>
              <a:t>5</a:t>
            </a:r>
            <a:r>
              <a:rPr dirty="0">
                <a:latin typeface="宋体" panose="02010600030101010101" pitchFamily="2" charset="-122"/>
                <a:cs typeface="宋体" panose="02010600030101010101" pitchFamily="2" charset="-122"/>
              </a:rPr>
              <a:t>月，</a:t>
            </a:r>
            <a:r>
              <a:rPr spc="-5" dirty="0">
                <a:latin typeface="Arial" panose="020B0604020202020204"/>
                <a:cs typeface="Arial" panose="020B0604020202020204"/>
              </a:rPr>
              <a:t>H</a:t>
            </a:r>
            <a:r>
              <a:rPr spc="-10" dirty="0">
                <a:latin typeface="Arial" panose="020B0604020202020204"/>
                <a:cs typeface="Arial" panose="020B0604020202020204"/>
              </a:rPr>
              <a:t>aaga</a:t>
            </a:r>
            <a:r>
              <a:rPr spc="-5" dirty="0">
                <a:latin typeface="Arial" panose="020B0604020202020204"/>
                <a:cs typeface="Arial" panose="020B0604020202020204"/>
              </a:rPr>
              <a:t>-H</a:t>
            </a:r>
            <a:r>
              <a:rPr spc="-10" dirty="0">
                <a:latin typeface="Arial" panose="020B0604020202020204"/>
                <a:cs typeface="Arial" panose="020B0604020202020204"/>
              </a:rPr>
              <a:t>e</a:t>
            </a:r>
            <a:r>
              <a:rPr spc="-5" dirty="0">
                <a:latin typeface="Arial" panose="020B0604020202020204"/>
                <a:cs typeface="Arial" panose="020B0604020202020204"/>
              </a:rPr>
              <a:t>li</a:t>
            </a:r>
            <a:r>
              <a:rPr spc="-10" dirty="0">
                <a:latin typeface="Arial" panose="020B0604020202020204"/>
                <a:cs typeface="Arial" panose="020B0604020202020204"/>
              </a:rPr>
              <a:t>a</a:t>
            </a:r>
            <a:r>
              <a:rPr dirty="0">
                <a:latin typeface="宋体" panose="02010600030101010101" pitchFamily="2" charset="-122"/>
                <a:cs typeface="宋体" panose="02010600030101010101" pitchFamily="2" charset="-122"/>
              </a:rPr>
              <a:t>应用科学大学来上海访问考察，会见潜在合作伙</a:t>
            </a:r>
            <a:r>
              <a:rPr spc="5" dirty="0">
                <a:latin typeface="宋体" panose="02010600030101010101" pitchFamily="2" charset="-122"/>
                <a:cs typeface="宋体" panose="02010600030101010101" pitchFamily="2" charset="-122"/>
              </a:rPr>
              <a:t>伴</a:t>
            </a:r>
            <a:endParaRPr dirty="0">
              <a:latin typeface="宋体" panose="02010600030101010101" pitchFamily="2" charset="-122"/>
              <a:cs typeface="宋体" panose="02010600030101010101" pitchFamily="2" charset="-122"/>
            </a:endParaRPr>
          </a:p>
          <a:p>
            <a:pPr marL="298450" indent="-285750">
              <a:lnSpc>
                <a:spcPct val="100000"/>
              </a:lnSpc>
              <a:buChar char="•"/>
              <a:tabLst>
                <a:tab pos="297815" algn="l"/>
                <a:tab pos="298450" algn="l"/>
              </a:tabLst>
            </a:pPr>
            <a:r>
              <a:rPr spc="-10" dirty="0">
                <a:latin typeface="Arial" panose="020B0604020202020204"/>
                <a:cs typeface="Arial" panose="020B0604020202020204"/>
              </a:rPr>
              <a:t>2018</a:t>
            </a:r>
            <a:r>
              <a:rPr dirty="0">
                <a:latin typeface="宋体" panose="02010600030101010101" pitchFamily="2" charset="-122"/>
                <a:cs typeface="宋体" panose="02010600030101010101" pitchFamily="2" charset="-122"/>
              </a:rPr>
              <a:t>年</a:t>
            </a:r>
            <a:r>
              <a:rPr spc="-10" dirty="0">
                <a:latin typeface="Arial" panose="020B0604020202020204"/>
                <a:cs typeface="Arial" panose="020B0604020202020204"/>
              </a:rPr>
              <a:t>4</a:t>
            </a:r>
            <a:r>
              <a:rPr dirty="0">
                <a:latin typeface="宋体" panose="02010600030101010101" pitchFamily="2" charset="-122"/>
                <a:cs typeface="宋体" panose="02010600030101010101" pitchFamily="2" charset="-122"/>
              </a:rPr>
              <a:t>月，魏成水总裁赴越南参加</a:t>
            </a:r>
            <a:r>
              <a:rPr lang="zh-CN" dirty="0">
                <a:latin typeface="宋体" panose="02010600030101010101" pitchFamily="2" charset="-122"/>
                <a:ea typeface="宋体" panose="02010600030101010101" pitchFamily="2" charset="-122"/>
                <a:cs typeface="宋体" panose="02010600030101010101" pitchFamily="2" charset="-122"/>
              </a:rPr>
              <a:t>扶轮社</a:t>
            </a:r>
            <a:r>
              <a:rPr dirty="0">
                <a:latin typeface="宋体" panose="02010600030101010101" pitchFamily="2" charset="-122"/>
                <a:cs typeface="宋体" panose="02010600030101010101" pitchFamily="2" charset="-122"/>
              </a:rPr>
              <a:t>慈善活</a:t>
            </a:r>
            <a:r>
              <a:rPr spc="5" dirty="0">
                <a:latin typeface="宋体" panose="02010600030101010101" pitchFamily="2" charset="-122"/>
                <a:cs typeface="宋体" panose="02010600030101010101" pitchFamily="2" charset="-122"/>
              </a:rPr>
              <a:t>动</a:t>
            </a:r>
            <a:endParaRPr spc="5" dirty="0">
              <a:latin typeface="宋体" panose="02010600030101010101" pitchFamily="2" charset="-122"/>
              <a:cs typeface="宋体" panose="02010600030101010101" pitchFamily="2" charset="-122"/>
            </a:endParaRPr>
          </a:p>
        </p:txBody>
      </p:sp>
      <p:sp>
        <p:nvSpPr>
          <p:cNvPr id="3" name="object 3"/>
          <p:cNvSpPr/>
          <p:nvPr>
            <p:custDataLst>
              <p:tags r:id="rId1"/>
            </p:custDataLst>
          </p:nvPr>
        </p:nvSpPr>
        <p:spPr>
          <a:xfrm>
            <a:off x="8780398" y="1314703"/>
            <a:ext cx="2452116" cy="1636776"/>
          </a:xfrm>
          <a:prstGeom prst="rect">
            <a:avLst/>
          </a:prstGeom>
          <a:blipFill>
            <a:blip r:embed="rId2" cstate="print"/>
            <a:stretch>
              <a:fillRect/>
            </a:stretch>
          </a:blipFill>
        </p:spPr>
        <p:txBody>
          <a:bodyPr wrap="square" lIns="0" tIns="0" rIns="0" bIns="0" rtlCol="0"/>
          <a:p/>
        </p:txBody>
      </p:sp>
      <p:sp>
        <p:nvSpPr>
          <p:cNvPr id="8" name="object 8"/>
          <p:cNvSpPr txBox="1"/>
          <p:nvPr/>
        </p:nvSpPr>
        <p:spPr>
          <a:xfrm>
            <a:off x="10105390" y="6376987"/>
            <a:ext cx="20637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panose="020F0502020204030204"/>
                <a:cs typeface="Calibri" panose="020F0502020204030204"/>
              </a:rPr>
              <a:t>1</a:t>
            </a:r>
            <a:r>
              <a:rPr sz="1400" dirty="0">
                <a:latin typeface="Calibri" panose="020F0502020204030204"/>
                <a:cs typeface="Calibri" panose="020F0502020204030204"/>
              </a:rPr>
              <a:t>2</a:t>
            </a:r>
            <a:endParaRPr sz="1400">
              <a:latin typeface="Calibri" panose="020F0502020204030204"/>
              <a:cs typeface="Calibri" panose="020F0502020204030204"/>
            </a:endParaRPr>
          </a:p>
        </p:txBody>
      </p:sp>
      <p:pic>
        <p:nvPicPr>
          <p:cNvPr id="5" name="图片 -2147482613" descr="11"/>
          <p:cNvPicPr>
            <a:picLocks noChangeAspect="1"/>
          </p:cNvPicPr>
          <p:nvPr>
            <p:custDataLst>
              <p:tags r:id="rId3"/>
            </p:custDataLst>
          </p:nvPr>
        </p:nvPicPr>
        <p:blipFill>
          <a:blip r:embed="rId4"/>
          <a:stretch>
            <a:fillRect/>
          </a:stretch>
        </p:blipFill>
        <p:spPr>
          <a:xfrm>
            <a:off x="1375410" y="1313815"/>
            <a:ext cx="2176780" cy="1633855"/>
          </a:xfrm>
          <a:prstGeom prst="rect">
            <a:avLst/>
          </a:prstGeom>
          <a:noFill/>
          <a:ln w="9525">
            <a:noFill/>
          </a:ln>
        </p:spPr>
      </p:pic>
      <p:pic>
        <p:nvPicPr>
          <p:cNvPr id="9" name="图片 8"/>
          <p:cNvPicPr>
            <a:picLocks noChangeAspect="1"/>
          </p:cNvPicPr>
          <p:nvPr/>
        </p:nvPicPr>
        <p:blipFill>
          <a:blip r:embed="rId5"/>
          <a:stretch>
            <a:fillRect/>
          </a:stretch>
        </p:blipFill>
        <p:spPr>
          <a:xfrm>
            <a:off x="6266180" y="1314450"/>
            <a:ext cx="2117090" cy="1588135"/>
          </a:xfrm>
          <a:prstGeom prst="rect">
            <a:avLst/>
          </a:prstGeom>
        </p:spPr>
      </p:pic>
      <p:pic>
        <p:nvPicPr>
          <p:cNvPr id="6" name="图片 -2147482617" descr="b17735391966d375b9ab76170aaaf59"/>
          <p:cNvPicPr>
            <a:picLocks noChangeAspect="1"/>
          </p:cNvPicPr>
          <p:nvPr/>
        </p:nvPicPr>
        <p:blipFill>
          <a:blip r:embed="rId6"/>
          <a:stretch>
            <a:fillRect/>
          </a:stretch>
        </p:blipFill>
        <p:spPr>
          <a:xfrm>
            <a:off x="3662680" y="1313815"/>
            <a:ext cx="2458085" cy="16395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object 2"/>
          <p:cNvSpPr txBox="1"/>
          <p:nvPr/>
        </p:nvSpPr>
        <p:spPr>
          <a:xfrm>
            <a:off x="2607310" y="451484"/>
            <a:ext cx="3717290" cy="381635"/>
          </a:xfrm>
          <a:prstGeom prst="rect">
            <a:avLst/>
          </a:prstGeom>
        </p:spPr>
        <p:txBody>
          <a:bodyPr vert="horz" wrap="square" lIns="0" tIns="12700" rIns="0" bIns="0" rtlCol="0">
            <a:spAutoFit/>
          </a:bodyPr>
          <a:p>
            <a:pPr algn="l">
              <a:lnSpc>
                <a:spcPct val="100000"/>
              </a:lnSpc>
              <a:spcBef>
                <a:spcPts val="100"/>
              </a:spcBef>
              <a:buClrTx/>
              <a:buSzTx/>
              <a:buFontTx/>
            </a:pPr>
            <a:r>
              <a:rPr lang="en-US" altLang="zh-CN" sz="2400" b="1" dirty="0">
                <a:latin typeface="微软雅黑" panose="020B0503020204020204" pitchFamily="34" charset="-122"/>
                <a:ea typeface="微软雅黑" panose="020B0503020204020204" pitchFamily="34" charset="-122"/>
              </a:rPr>
              <a:t>16.</a:t>
            </a:r>
            <a:r>
              <a:rPr lang="zh-CN" altLang="en-US" sz="2400" b="1" dirty="0">
                <a:latin typeface="微软雅黑" panose="020B0503020204020204" pitchFamily="34" charset="-122"/>
                <a:ea typeface="微软雅黑" panose="020B0503020204020204" pitchFamily="34" charset="-122"/>
              </a:rPr>
              <a:t>创始人及CEO个人介绍</a:t>
            </a:r>
            <a:endParaRPr lang="zh-CN" altLang="en-US" sz="2400" b="1" dirty="0">
              <a:latin typeface="微软雅黑" panose="020B0503020204020204" pitchFamily="34" charset="-122"/>
              <a:ea typeface="微软雅黑" panose="020B0503020204020204" pitchFamily="34" charset="-122"/>
            </a:endParaRPr>
          </a:p>
        </p:txBody>
      </p:sp>
      <p:sp>
        <p:nvSpPr>
          <p:cNvPr id="8" name="object 5"/>
          <p:cNvSpPr/>
          <p:nvPr/>
        </p:nvSpPr>
        <p:spPr>
          <a:xfrm>
            <a:off x="9619488" y="0"/>
            <a:ext cx="2572511" cy="6856476"/>
          </a:xfrm>
          <a:prstGeom prst="rect">
            <a:avLst/>
          </a:prstGeom>
          <a:blipFill>
            <a:blip r:embed="rId1" cstate="print"/>
            <a:stretch>
              <a:fillRect/>
            </a:stretch>
          </a:blipFill>
        </p:spPr>
        <p:txBody>
          <a:bodyPr wrap="square" lIns="0" tIns="0" rIns="0" bIns="0" rtlCol="0"/>
          <a:p/>
        </p:txBody>
      </p:sp>
      <p:sp>
        <p:nvSpPr>
          <p:cNvPr id="9" name="文本占位符 8"/>
          <p:cNvSpPr>
            <a:spLocks noGrp="1"/>
          </p:cNvSpPr>
          <p:nvPr/>
        </p:nvSpPr>
        <p:spPr>
          <a:xfrm>
            <a:off x="381000" y="1676400"/>
            <a:ext cx="6324600" cy="461645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zh-CN" altLang="en-US" sz="2000" b="1" dirty="0">
                <a:latin typeface="宋体" panose="02010600030101010101" pitchFamily="2" charset="-122"/>
                <a:ea typeface="宋体" panose="02010600030101010101" pitchFamily="2" charset="-122"/>
                <a:cs typeface="宋体" panose="02010600030101010101" pitchFamily="2" charset="-122"/>
              </a:rPr>
              <a:t>魏成水，是一位在教育、医疗以及体育领域具有丰富经验的连续创业者，目前为苏州魏氏医疗科技有限公司, 塞温投资管理（上海）有限公司与塞维爱温（上海）企业管理咨询有限公司的创始人和总裁。</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r>
              <a:rPr lang="zh-CN" altLang="en-US" sz="2000" b="1" dirty="0">
                <a:latin typeface="宋体" panose="02010600030101010101" pitchFamily="2" charset="-122"/>
                <a:ea typeface="宋体" panose="02010600030101010101" pitchFamily="2" charset="-122"/>
                <a:cs typeface="宋体" panose="02010600030101010101" pitchFamily="2" charset="-122"/>
              </a:rPr>
              <a:t>他是新加坡商会会员和芬兰哈格应用科技大学国际教育专家团成员。</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r>
              <a:rPr lang="zh-CN" altLang="en-US" sz="2000" b="1" dirty="0">
                <a:latin typeface="宋体" panose="02010600030101010101" pitchFamily="2" charset="-122"/>
                <a:ea typeface="宋体" panose="02010600030101010101" pitchFamily="2" charset="-122"/>
                <a:cs typeface="宋体" panose="02010600030101010101" pitchFamily="2" charset="-122"/>
              </a:rPr>
              <a:t>之前他在泰瑞达、必和必拓和第一家食品等几家跨国公司担任中国市场高管和负责人，期间和多所国际商学院和医院建立了深厚的信任和合作，也和投资界交投甚广。他是国际扶轮社会员，多次参加中国、缅甸、越南等国的教育、免费医疗等慈善项目。</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r>
              <a:rPr lang="zh-CN" altLang="en-US" sz="2000" b="1" dirty="0">
                <a:latin typeface="宋体" panose="02010600030101010101" pitchFamily="2" charset="-122"/>
                <a:ea typeface="宋体" panose="02010600030101010101" pitchFamily="2" charset="-122"/>
                <a:cs typeface="宋体" panose="02010600030101010101" pitchFamily="2" charset="-122"/>
              </a:rPr>
              <a:t>他拥有美国旧金山大学EMBA证书和美国德克萨斯大学阿灵顿分校MBA金融专业证书以及美国爱达荷州立大学BBA证书。。</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endParaRPr lang="zh-CN" altLang="en-US" sz="2000" b="1" dirty="0">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p:cNvPicPr>
            <a:picLocks noChangeAspect="1"/>
          </p:cNvPicPr>
          <p:nvPr/>
        </p:nvPicPr>
        <p:blipFill>
          <a:blip r:embed="rId2"/>
          <a:stretch>
            <a:fillRect/>
          </a:stretch>
        </p:blipFill>
        <p:spPr>
          <a:xfrm>
            <a:off x="7181606" y="1676400"/>
            <a:ext cx="1770865" cy="18288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3742874" name="图片 1073742873"/>
          <p:cNvPicPr>
            <a:picLocks noChangeAspect="1"/>
          </p:cNvPicPr>
          <p:nvPr/>
        </p:nvPicPr>
        <p:blipFill>
          <a:blip r:embed="rId1"/>
          <a:srcRect t="3854" r="3276"/>
          <a:stretch>
            <a:fillRect/>
          </a:stretch>
        </p:blipFill>
        <p:spPr>
          <a:xfrm>
            <a:off x="8383270" y="1346835"/>
            <a:ext cx="1245870" cy="1353820"/>
          </a:xfrm>
          <a:prstGeom prst="rect">
            <a:avLst/>
          </a:prstGeom>
          <a:noFill/>
          <a:ln w="9525">
            <a:noFill/>
          </a:ln>
        </p:spPr>
      </p:pic>
      <p:pic>
        <p:nvPicPr>
          <p:cNvPr id="8" name="图片 7"/>
          <p:cNvPicPr>
            <a:picLocks noGrp="1" noChangeAspect="1"/>
          </p:cNvPicPr>
          <p:nvPr/>
        </p:nvPicPr>
        <p:blipFill>
          <a:blip r:embed="rId2"/>
          <a:srcRect t="4106" r="3328" b="14055"/>
          <a:stretch>
            <a:fillRect/>
          </a:stretch>
        </p:blipFill>
        <p:spPr>
          <a:xfrm>
            <a:off x="870585" y="1311910"/>
            <a:ext cx="1177290" cy="1432560"/>
          </a:xfrm>
          <a:prstGeom prst="rect">
            <a:avLst/>
          </a:prstGeom>
          <a:noFill/>
          <a:ln w="9525">
            <a:noFill/>
          </a:ln>
        </p:spPr>
      </p:pic>
      <p:pic>
        <p:nvPicPr>
          <p:cNvPr id="9" name="图片 8" descr="Pasi%202"/>
          <p:cNvPicPr>
            <a:picLocks noChangeAspect="1"/>
          </p:cNvPicPr>
          <p:nvPr/>
        </p:nvPicPr>
        <p:blipFill>
          <a:blip r:embed="rId3"/>
          <a:srcRect l="8444" t="5861" r="13335" b="-2159"/>
          <a:stretch>
            <a:fillRect/>
          </a:stretch>
        </p:blipFill>
        <p:spPr>
          <a:xfrm>
            <a:off x="2392045" y="1332865"/>
            <a:ext cx="1156970" cy="1428115"/>
          </a:xfrm>
          <a:prstGeom prst="rect">
            <a:avLst/>
          </a:prstGeom>
          <a:noFill/>
          <a:ln w="9525">
            <a:noFill/>
          </a:ln>
        </p:spPr>
      </p:pic>
      <p:pic>
        <p:nvPicPr>
          <p:cNvPr id="11" name="图片 10" descr="IMG_5951"/>
          <p:cNvPicPr>
            <a:picLocks noChangeAspect="1"/>
          </p:cNvPicPr>
          <p:nvPr/>
        </p:nvPicPr>
        <p:blipFill>
          <a:blip r:embed="rId4"/>
          <a:srcRect t="5170" r="4745"/>
          <a:stretch>
            <a:fillRect/>
          </a:stretch>
        </p:blipFill>
        <p:spPr>
          <a:xfrm>
            <a:off x="10049510" y="1431290"/>
            <a:ext cx="1292860" cy="1287145"/>
          </a:xfrm>
          <a:prstGeom prst="rect">
            <a:avLst/>
          </a:prstGeom>
          <a:noFill/>
          <a:ln w="9525">
            <a:noFill/>
          </a:ln>
        </p:spPr>
      </p:pic>
      <p:sp>
        <p:nvSpPr>
          <p:cNvPr id="104" name="文本框 103"/>
          <p:cNvSpPr txBox="1"/>
          <p:nvPr/>
        </p:nvSpPr>
        <p:spPr>
          <a:xfrm>
            <a:off x="8333105" y="2718435"/>
            <a:ext cx="1652270" cy="3969385"/>
          </a:xfrm>
          <a:prstGeom prst="rect">
            <a:avLst/>
          </a:prstGeom>
          <a:noFill/>
          <a:ln w="9525">
            <a:noFill/>
          </a:ln>
        </p:spPr>
        <p:txBody>
          <a:bodyPr wrap="square">
            <a:spAutoFit/>
          </a:bodyPr>
          <a:p>
            <a:pPr algn="l"/>
            <a:r>
              <a:rPr lang="zh-CN" altLang="en-US" sz="1800" b="0">
                <a:latin typeface="Arial" panose="020B0604020202020204" pitchFamily="34" charset="0"/>
                <a:ea typeface="宋体" panose="02010600030101010101" pitchFamily="2" charset="-122"/>
                <a:cs typeface="宋体" panose="02010600030101010101" pitchFamily="2" charset="-122"/>
              </a:rPr>
              <a:t>Roger Chen教授，美国旧金山大学战略学教授。</a:t>
            </a:r>
            <a:endParaRPr lang="zh-CN" altLang="en-US" sz="1800" b="0">
              <a:latin typeface="Arial" panose="020B0604020202020204" pitchFamily="34" charset="0"/>
              <a:ea typeface="宋体" panose="02010600030101010101" pitchFamily="2" charset="-122"/>
              <a:cs typeface="宋体" panose="02010600030101010101" pitchFamily="2" charset="-122"/>
            </a:endParaRPr>
          </a:p>
          <a:p>
            <a:pPr algn="l"/>
            <a:endParaRPr lang="zh-CN" altLang="en-US" sz="1800" b="0">
              <a:latin typeface="Arial" panose="020B0604020202020204" pitchFamily="34" charset="0"/>
              <a:ea typeface="宋体" panose="02010600030101010101" pitchFamily="2" charset="-122"/>
              <a:cs typeface="宋体" panose="02010600030101010101" pitchFamily="2" charset="-122"/>
            </a:endParaRPr>
          </a:p>
          <a:p>
            <a:pPr algn="l"/>
            <a:r>
              <a:rPr lang="zh-CN" altLang="en-US" sz="1800" b="0">
                <a:latin typeface="Arial" panose="020B0604020202020204" pitchFamily="34" charset="0"/>
                <a:ea typeface="宋体" panose="02010600030101010101" pitchFamily="2" charset="-122"/>
                <a:cs typeface="宋体" panose="02010600030101010101" pitchFamily="2" charset="-122"/>
              </a:rPr>
              <a:t>曾为许多美国和中国公司（</a:t>
            </a:r>
            <a:r>
              <a:rPr lang="zh-CN" altLang="en-US" sz="1800">
                <a:latin typeface="Arial" panose="020B0604020202020204" pitchFamily="34" charset="0"/>
                <a:ea typeface="宋体" panose="02010600030101010101" pitchFamily="2" charset="-122"/>
                <a:cs typeface="宋体" panose="02010600030101010101" pitchFamily="2" charset="-122"/>
                <a:sym typeface="+mn-ea"/>
              </a:rPr>
              <a:t>英特尔、卡特彼勒和泰科电子等</a:t>
            </a:r>
            <a:r>
              <a:rPr lang="zh-CN" altLang="en-US" sz="1800">
                <a:latin typeface="Arial" panose="020B0604020202020204" pitchFamily="34" charset="0"/>
                <a:ea typeface="宋体" panose="02010600030101010101" pitchFamily="2" charset="-122"/>
                <a:cs typeface="宋体" panose="02010600030101010101" pitchFamily="2" charset="-122"/>
                <a:sym typeface="+mn-ea"/>
              </a:rPr>
              <a:t>）</a:t>
            </a:r>
            <a:r>
              <a:rPr lang="zh-CN" altLang="en-US" sz="1800" b="0">
                <a:latin typeface="Arial" panose="020B0604020202020204" pitchFamily="34" charset="0"/>
                <a:ea typeface="宋体" panose="02010600030101010101" pitchFamily="2" charset="-122"/>
                <a:cs typeface="宋体" panose="02010600030101010101" pitchFamily="2" charset="-122"/>
              </a:rPr>
              <a:t>提供咨询服务。他拥有达拉斯德克萨斯大学战略学博士学位。 </a:t>
            </a:r>
            <a:endParaRPr lang="zh-CN" altLang="en-US" sz="1800" b="0">
              <a:latin typeface="Arial" panose="020B0604020202020204" pitchFamily="34" charset="0"/>
              <a:ea typeface="宋体" panose="02010600030101010101" pitchFamily="2" charset="-122"/>
              <a:cs typeface="宋体" panose="02010600030101010101" pitchFamily="2" charset="-122"/>
            </a:endParaRPr>
          </a:p>
        </p:txBody>
      </p:sp>
      <p:sp>
        <p:nvSpPr>
          <p:cNvPr id="105" name="文本框 104"/>
          <p:cNvSpPr txBox="1"/>
          <p:nvPr/>
        </p:nvSpPr>
        <p:spPr>
          <a:xfrm>
            <a:off x="9985375" y="2690495"/>
            <a:ext cx="1562100" cy="3661410"/>
          </a:xfrm>
          <a:prstGeom prst="rect">
            <a:avLst/>
          </a:prstGeom>
          <a:noFill/>
          <a:ln w="9525">
            <a:noFill/>
          </a:ln>
        </p:spPr>
        <p:txBody>
          <a:bodyPr wrap="square">
            <a:spAutoFit/>
          </a:bodyPr>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sym typeface="+mn-ea"/>
              </a:rPr>
              <a:t>李乃和博士，首席数据科学家。</a:t>
            </a: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None/>
            </a:pP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sym typeface="+mn-ea"/>
              </a:rPr>
              <a:t>中国大数据、人工智能专家。上海交通大学副教授。</a:t>
            </a: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None/>
            </a:pP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sym typeface="+mn-ea"/>
              </a:rPr>
              <a:t>《营销工程——新世纪营销学丛书》作者。</a:t>
            </a:r>
            <a:r>
              <a:rPr lang="en-US" altLang="zh-CN" sz="1600">
                <a:latin typeface="Verdana" panose="020B0604030504040204" charset="0"/>
                <a:cs typeface="Verdana" panose="020B0604030504040204" charset="0"/>
                <a:sym typeface="+mn-ea"/>
              </a:rPr>
              <a:t>  </a:t>
            </a:r>
            <a:endParaRPr lang="en-US" altLang="zh-CN" sz="1600">
              <a:latin typeface="Verdana" panose="020B0604030504040204" charset="0"/>
              <a:cs typeface="Verdana" panose="020B0604030504040204" charset="0"/>
            </a:endParaRPr>
          </a:p>
          <a:p>
            <a:pPr algn="l"/>
            <a:r>
              <a:rPr lang="en-US" altLang="zh-CN" sz="1600" b="0">
                <a:latin typeface="Verdana" panose="020B0604030504040204" charset="0"/>
                <a:cs typeface="Verdana" panose="020B0604030504040204" charset="0"/>
              </a:rPr>
              <a:t> </a:t>
            </a:r>
            <a:endParaRPr lang="en-US" altLang="zh-CN" sz="1600" b="0">
              <a:latin typeface="Verdana" panose="020B0604030504040204" charset="0"/>
              <a:cs typeface="Verdana" panose="020B0604030504040204" charset="0"/>
            </a:endParaRPr>
          </a:p>
        </p:txBody>
      </p:sp>
      <p:sp>
        <p:nvSpPr>
          <p:cNvPr id="15" name="文本框 14"/>
          <p:cNvSpPr txBox="1"/>
          <p:nvPr/>
        </p:nvSpPr>
        <p:spPr>
          <a:xfrm>
            <a:off x="2288540" y="2718435"/>
            <a:ext cx="1523365" cy="3415030"/>
          </a:xfrm>
          <a:prstGeom prst="rect">
            <a:avLst/>
          </a:prstGeom>
          <a:noFill/>
          <a:ln w="9525">
            <a:noFill/>
          </a:ln>
        </p:spPr>
        <p:txBody>
          <a:bodyPr wrap="square">
            <a:spAutoFit/>
          </a:bodyPr>
          <a:p>
            <a:pPr algn="l">
              <a:buClrTx/>
              <a:buSzTx/>
              <a:buFontTx/>
            </a:pPr>
            <a:r>
              <a:rPr lang="zh-CN" altLang="en-US" sz="1800">
                <a:latin typeface="Arial" panose="020B0604020202020204" pitchFamily="34" charset="0"/>
                <a:ea typeface="宋体" panose="02010600030101010101" pitchFamily="2" charset="-122"/>
                <a:cs typeface="宋体" panose="02010600030101010101" pitchFamily="2" charset="-122"/>
                <a:sym typeface="+mn-ea"/>
              </a:rPr>
              <a:t>Pasi Halmari, Haaga-Helia应用科学大学的全球教育服务计划的负责人。</a:t>
            </a: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FontTx/>
            </a:pP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FontTx/>
            </a:pPr>
            <a:r>
              <a:rPr lang="zh-CN" altLang="en-US" sz="1800">
                <a:latin typeface="Arial" panose="020B0604020202020204" pitchFamily="34" charset="0"/>
                <a:ea typeface="宋体" panose="02010600030101010101" pitchFamily="2" charset="-122"/>
                <a:cs typeface="宋体" panose="02010600030101010101" pitchFamily="2" charset="-122"/>
                <a:sym typeface="+mn-ea"/>
              </a:rPr>
              <a:t>在芬兰和其他国家拥有三十多年高等教育方面的经历。</a:t>
            </a:r>
            <a:r>
              <a:rPr lang="en-US" altLang="zh-CN" sz="1600" b="0">
                <a:latin typeface="Verdana" panose="020B0604030504040204" charset="0"/>
                <a:cs typeface="Verdana" panose="020B0604030504040204" charset="0"/>
              </a:rPr>
              <a:t> </a:t>
            </a:r>
            <a:endParaRPr lang="en-US" altLang="zh-CN" sz="1600" b="0">
              <a:latin typeface="Verdana" panose="020B0604030504040204" charset="0"/>
              <a:cs typeface="Verdana" panose="020B0604030504040204" charset="0"/>
            </a:endParaRPr>
          </a:p>
        </p:txBody>
      </p:sp>
      <p:sp>
        <p:nvSpPr>
          <p:cNvPr id="107" name="文本框 106"/>
          <p:cNvSpPr txBox="1"/>
          <p:nvPr/>
        </p:nvSpPr>
        <p:spPr>
          <a:xfrm>
            <a:off x="798195" y="2718435"/>
            <a:ext cx="1489710" cy="3138170"/>
          </a:xfrm>
          <a:prstGeom prst="rect">
            <a:avLst/>
          </a:prstGeom>
          <a:noFill/>
          <a:ln w="9525">
            <a:noFill/>
          </a:ln>
        </p:spPr>
        <p:txBody>
          <a:bodyPr wrap="square">
            <a:spAutoFit/>
          </a:bodyPr>
          <a:p>
            <a:pPr indent="0"/>
            <a:r>
              <a:rPr lang="zh-CN" altLang="en-US" sz="1800" b="0">
                <a:latin typeface="Arial" panose="020B0604020202020204" pitchFamily="34" charset="0"/>
                <a:ea typeface="宋体" panose="02010600030101010101" pitchFamily="2" charset="-122"/>
                <a:cs typeface="宋体" panose="02010600030101010101" pitchFamily="2" charset="-122"/>
              </a:rPr>
              <a:t>Salvador Aceves教授, 美国瑞吉斯大学高级副总裁兼首席财务官。以前曾在福特汉姆大学和旧金山大学担任副教务长。 </a:t>
            </a:r>
            <a:endParaRPr lang="zh-CN" altLang="en-US" sz="1800" b="0">
              <a:latin typeface="Arial" panose="020B0604020202020204" pitchFamily="34" charset="0"/>
              <a:ea typeface="宋体" panose="02010600030101010101" pitchFamily="2" charset="-122"/>
              <a:cs typeface="宋体" panose="02010600030101010101" pitchFamily="2" charset="-122"/>
            </a:endParaRPr>
          </a:p>
        </p:txBody>
      </p:sp>
      <p:pic>
        <p:nvPicPr>
          <p:cNvPr id="21" name="图片 20"/>
          <p:cNvPicPr>
            <a:picLocks noChangeAspect="1"/>
          </p:cNvPicPr>
          <p:nvPr/>
        </p:nvPicPr>
        <p:blipFill>
          <a:blip r:embed="rId5"/>
          <a:srcRect l="18355" t="6851" r="22443" b="-375"/>
          <a:stretch>
            <a:fillRect/>
          </a:stretch>
        </p:blipFill>
        <p:spPr>
          <a:xfrm>
            <a:off x="7017385" y="1221740"/>
            <a:ext cx="953770" cy="1484630"/>
          </a:xfrm>
          <a:prstGeom prst="rect">
            <a:avLst/>
          </a:prstGeom>
          <a:noFill/>
          <a:ln w="9525">
            <a:noFill/>
          </a:ln>
        </p:spPr>
      </p:pic>
      <p:sp>
        <p:nvSpPr>
          <p:cNvPr id="22" name="文本框 21"/>
          <p:cNvSpPr txBox="1"/>
          <p:nvPr/>
        </p:nvSpPr>
        <p:spPr>
          <a:xfrm>
            <a:off x="7017385" y="2738120"/>
            <a:ext cx="1438910" cy="3415030"/>
          </a:xfrm>
          <a:prstGeom prst="rect">
            <a:avLst/>
          </a:prstGeom>
          <a:noFill/>
          <a:ln w="9525">
            <a:noFill/>
          </a:ln>
        </p:spPr>
        <p:txBody>
          <a:bodyPr wrap="square">
            <a:spAutoFit/>
          </a:bodyPr>
          <a:p>
            <a:pPr indent="0"/>
            <a:r>
              <a:rPr lang="zh-CN" altLang="en-US" sz="1800">
                <a:latin typeface="Arial" panose="020B0604020202020204" pitchFamily="34" charset="0"/>
                <a:ea typeface="宋体" panose="02010600030101010101" pitchFamily="2" charset="-122"/>
                <a:cs typeface="宋体" panose="02010600030101010101" pitchFamily="2" charset="-122"/>
                <a:sym typeface="+mn-ea"/>
              </a:rPr>
              <a:t>魏成雄博士，新加坡鹰格医院和伊丽莎白医院知名的外科手术顾问和腹腔镜外科手术顾问。</a:t>
            </a: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indent="0"/>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indent="0"/>
            <a:r>
              <a:rPr lang="zh-CN" altLang="en-US" sz="1800">
                <a:latin typeface="Arial" panose="020B0604020202020204" pitchFamily="34" charset="0"/>
                <a:ea typeface="宋体" panose="02010600030101010101" pitchFamily="2" charset="-122"/>
                <a:cs typeface="宋体" panose="02010600030101010101" pitchFamily="2" charset="-122"/>
                <a:sym typeface="+mn-ea"/>
              </a:rPr>
              <a:t>在新加坡拥有自己的诊所。</a:t>
            </a: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p:txBody>
      </p:sp>
      <p:sp>
        <p:nvSpPr>
          <p:cNvPr id="5" name="文本框 4"/>
          <p:cNvSpPr txBox="1"/>
          <p:nvPr/>
        </p:nvSpPr>
        <p:spPr>
          <a:xfrm>
            <a:off x="3709035" y="2706370"/>
            <a:ext cx="1778000" cy="3415030"/>
          </a:xfrm>
          <a:prstGeom prst="rect">
            <a:avLst/>
          </a:prstGeom>
          <a:noFill/>
        </p:spPr>
        <p:txBody>
          <a:bodyPr wrap="square" rtlCol="0" anchor="t">
            <a:spAutoFit/>
          </a:bodyPr>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rPr>
              <a:t>Tinna Laiho，芬兰国家创新中心（CLIC）服务总监，Haaga-Helia应用科技大学的Innoboost经理。</a:t>
            </a:r>
            <a:endParaRPr lang="zh-CN" altLang="en-US" sz="1800">
              <a:latin typeface="Arial" panose="020B0604020202020204" pitchFamily="34" charset="0"/>
              <a:ea typeface="宋体" panose="02010600030101010101" pitchFamily="2" charset="-122"/>
              <a:cs typeface="宋体" panose="02010600030101010101" pitchFamily="2" charset="-122"/>
            </a:endParaRPr>
          </a:p>
          <a:p>
            <a:pPr algn="l">
              <a:buClrTx/>
              <a:buSzTx/>
              <a:buNone/>
            </a:pPr>
            <a:endParaRPr lang="zh-CN" altLang="en-US" sz="1800">
              <a:latin typeface="Arial" panose="020B0604020202020204" pitchFamily="34" charset="0"/>
              <a:ea typeface="宋体" panose="02010600030101010101" pitchFamily="2" charset="-122"/>
              <a:cs typeface="宋体" panose="02010600030101010101" pitchFamily="2" charset="-122"/>
            </a:endParaRPr>
          </a:p>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rPr>
              <a:t>在芬兰国内外拥有20多年的数字媒体和电商管理经验</a:t>
            </a:r>
            <a:r>
              <a:rPr lang="en-US" altLang="zh-CN" sz="1600">
                <a:latin typeface="Verdana" panose="020B0604030504040204" charset="0"/>
                <a:cs typeface="Verdana" panose="020B0604030504040204" charset="0"/>
              </a:rPr>
              <a:t>。</a:t>
            </a:r>
            <a:endParaRPr lang="en-US" altLang="zh-CN" sz="1600">
              <a:latin typeface="Verdana" panose="020B0604030504040204" charset="0"/>
              <a:cs typeface="Verdana" panose="020B0604030504040204" charset="0"/>
            </a:endParaRPr>
          </a:p>
        </p:txBody>
      </p:sp>
      <p:pic>
        <p:nvPicPr>
          <p:cNvPr id="6" name="图片 5"/>
          <p:cNvPicPr>
            <a:picLocks noChangeAspect="1"/>
          </p:cNvPicPr>
          <p:nvPr/>
        </p:nvPicPr>
        <p:blipFill>
          <a:blip r:embed="rId6"/>
          <a:stretch>
            <a:fillRect/>
          </a:stretch>
        </p:blipFill>
        <p:spPr>
          <a:xfrm>
            <a:off x="3812540" y="1440815"/>
            <a:ext cx="1297305" cy="1297305"/>
          </a:xfrm>
          <a:prstGeom prst="rect">
            <a:avLst/>
          </a:prstGeom>
        </p:spPr>
      </p:pic>
      <p:sp>
        <p:nvSpPr>
          <p:cNvPr id="2" name="文本框 1"/>
          <p:cNvSpPr txBox="1"/>
          <p:nvPr/>
        </p:nvSpPr>
        <p:spPr>
          <a:xfrm>
            <a:off x="2673985" y="426085"/>
            <a:ext cx="5080000" cy="460375"/>
          </a:xfrm>
          <a:prstGeom prst="rect">
            <a:avLst/>
          </a:prstGeom>
          <a:noFill/>
          <a:ln w="9525">
            <a:noFill/>
          </a:ln>
        </p:spPr>
        <p:txBody>
          <a:bodyPr>
            <a:spAutoFit/>
          </a:bodyPr>
          <a:p>
            <a:pPr algn="l">
              <a:buClrTx/>
              <a:buSzTx/>
              <a:buFontTx/>
            </a:pPr>
            <a:r>
              <a:rPr lang="en-US" altLang="zh-CN" sz="2400" b="1" dirty="0">
                <a:latin typeface="微软雅黑" panose="020B0503020204020204" pitchFamily="34" charset="-122"/>
                <a:ea typeface="微软雅黑" panose="020B0503020204020204" pitchFamily="34" charset="-122"/>
              </a:rPr>
              <a:t>17.</a:t>
            </a:r>
            <a:r>
              <a:rPr lang="zh-CN" altLang="en-US" sz="2400" b="1" dirty="0">
                <a:latin typeface="微软雅黑" panose="020B0503020204020204" pitchFamily="34" charset="-122"/>
                <a:ea typeface="微软雅黑" panose="020B0503020204020204" pitchFamily="34" charset="-122"/>
              </a:rPr>
              <a:t>顾问团队（部分)</a:t>
            </a:r>
            <a:endParaRPr lang="zh-CN" altLang="en-US" sz="2400" b="1" dirty="0">
              <a:latin typeface="微软雅黑" panose="020B0503020204020204" pitchFamily="34" charset="-122"/>
              <a:ea typeface="微软雅黑" panose="020B0503020204020204" pitchFamily="34" charset="-122"/>
            </a:endParaRPr>
          </a:p>
        </p:txBody>
      </p:sp>
      <p:pic>
        <p:nvPicPr>
          <p:cNvPr id="4" name="图片 3" descr="微信图片_20190105200504"/>
          <p:cNvPicPr>
            <a:picLocks noChangeAspect="1"/>
          </p:cNvPicPr>
          <p:nvPr/>
        </p:nvPicPr>
        <p:blipFill>
          <a:blip r:embed="rId7"/>
          <a:srcRect l="25542" t="25554" r="40527" b="37686"/>
          <a:stretch>
            <a:fillRect/>
          </a:stretch>
        </p:blipFill>
        <p:spPr>
          <a:xfrm>
            <a:off x="5487670" y="1346835"/>
            <a:ext cx="1240155" cy="1343660"/>
          </a:xfrm>
          <a:prstGeom prst="rect">
            <a:avLst/>
          </a:prstGeom>
        </p:spPr>
      </p:pic>
      <p:sp>
        <p:nvSpPr>
          <p:cNvPr id="7" name="文本框 6"/>
          <p:cNvSpPr txBox="1"/>
          <p:nvPr/>
        </p:nvSpPr>
        <p:spPr>
          <a:xfrm>
            <a:off x="5388610" y="2738120"/>
            <a:ext cx="1628775" cy="3138170"/>
          </a:xfrm>
          <a:prstGeom prst="rect">
            <a:avLst/>
          </a:prstGeom>
          <a:noFill/>
          <a:ln w="9525">
            <a:noFill/>
          </a:ln>
        </p:spPr>
        <p:txBody>
          <a:bodyPr wrap="square">
            <a:spAutoFit/>
          </a:bodyPr>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rPr>
              <a:t>曾庆輝，</a:t>
            </a:r>
            <a:r>
              <a:rPr lang="zh-CN" altLang="en-US" sz="1800">
                <a:latin typeface="Arial" panose="020B0604020202020204" pitchFamily="34" charset="0"/>
                <a:ea typeface="宋体" panose="02010600030101010101" pitchFamily="2" charset="-122"/>
                <a:cs typeface="宋体" panose="02010600030101010101" pitchFamily="2" charset="-122"/>
                <a:sym typeface="+mn-ea"/>
              </a:rPr>
              <a:t>世华银行创始人、副行长 行长 上海瑞金医院医疗集团瑞東医院副院长</a:t>
            </a: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None/>
            </a:pPr>
            <a:endParaRPr lang="zh-CN" altLang="en-US" sz="1800">
              <a:latin typeface="Arial" panose="020B0604020202020204" pitchFamily="34" charset="0"/>
              <a:ea typeface="宋体" panose="02010600030101010101" pitchFamily="2" charset="-122"/>
              <a:cs typeface="宋体" panose="02010600030101010101" pitchFamily="2" charset="-122"/>
              <a:sym typeface="+mn-ea"/>
            </a:endParaRPr>
          </a:p>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rPr>
              <a:t>中国文化大学法学硕士</a:t>
            </a:r>
            <a:endParaRPr lang="zh-CN" altLang="en-US" sz="1800">
              <a:latin typeface="Arial" panose="020B0604020202020204" pitchFamily="34" charset="0"/>
              <a:ea typeface="宋体" panose="02010600030101010101" pitchFamily="2" charset="-122"/>
              <a:cs typeface="宋体" panose="02010600030101010101" pitchFamily="2" charset="-122"/>
            </a:endParaRPr>
          </a:p>
          <a:p>
            <a:pPr algn="l">
              <a:buClrTx/>
              <a:buSzTx/>
              <a:buNone/>
            </a:pPr>
            <a:r>
              <a:rPr lang="zh-CN" altLang="en-US" sz="1800">
                <a:latin typeface="Arial" panose="020B0604020202020204" pitchFamily="34" charset="0"/>
                <a:ea typeface="宋体" panose="02010600030101010101" pitchFamily="2" charset="-122"/>
                <a:cs typeface="宋体" panose="02010600030101010101" pitchFamily="2" charset="-122"/>
              </a:rPr>
              <a:t>台湾大学商学院硕士EMBA。</a:t>
            </a:r>
            <a:endParaRPr lang="zh-CN" altLang="en-US" sz="1800">
              <a:latin typeface="Arial" panose="020B0604020202020204" pitchFamily="34" charset="0"/>
              <a:ea typeface="宋体" panose="02010600030101010101" pitchFamily="2" charset="-122"/>
              <a:cs typeface="宋体" panose="02010600030101010101" pitchFamily="2" charset="-122"/>
            </a:endParaRPr>
          </a:p>
        </p:txBody>
      </p:sp>
      <p:sp>
        <p:nvSpPr>
          <p:cNvPr id="3"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75840" y="488950"/>
            <a:ext cx="792480" cy="460375"/>
          </a:xfrm>
          <a:prstGeom prst="rect">
            <a:avLst/>
          </a:prstGeom>
          <a:noFill/>
        </p:spPr>
        <p:txBody>
          <a:bodyPr wrap="none" rtlCol="0" anchor="t">
            <a:spAutoFit/>
          </a:bodyPr>
          <a:p>
            <a:pPr algn="l">
              <a:buClrTx/>
              <a:buSzTx/>
              <a:buFontTx/>
            </a:pPr>
            <a:r>
              <a:rPr lang="zh-CN" altLang="en-US" sz="2400" b="1" dirty="0">
                <a:solidFill>
                  <a:schemeClr val="tx1"/>
                </a:solidFill>
                <a:latin typeface="微软雅黑" panose="020B0503020204020204" pitchFamily="34" charset="-122"/>
                <a:ea typeface="微软雅黑" panose="020B0503020204020204" pitchFamily="34" charset="-122"/>
                <a:sym typeface="+mn-ea"/>
              </a:rPr>
              <a:t>目录</a:t>
            </a:r>
            <a:endParaRPr lang="zh-CN" altLang="en-US" sz="2400" b="1" dirty="0">
              <a:solidFill>
                <a:schemeClr val="tx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45440" y="1577340"/>
            <a:ext cx="6027420" cy="4399915"/>
          </a:xfrm>
          <a:prstGeom prst="rect">
            <a:avLst/>
          </a:prstGeom>
          <a:noFill/>
        </p:spPr>
        <p:txBody>
          <a:bodyPr wrap="square" rtlCol="0">
            <a:spAutoFit/>
          </a:bodyPr>
          <a:p>
            <a:pPr marL="514350" indent="-514350">
              <a:buFont typeface="+mj-lt"/>
              <a:buAutoNum type="arabicPeriod"/>
            </a:pPr>
            <a:r>
              <a:rPr lang="zh-CN" altLang="en-US" sz="2800">
                <a:ea typeface="宋体" panose="02010600030101010101" pitchFamily="2" charset="-122"/>
              </a:rPr>
              <a:t>总结</a:t>
            </a:r>
            <a:endParaRPr lang="zh-CN" altLang="en-US" sz="2800">
              <a:ea typeface="宋体" panose="02010600030101010101" pitchFamily="2" charset="-122"/>
            </a:endParaRPr>
          </a:p>
          <a:p>
            <a:pPr marL="514350" indent="-514350">
              <a:buFont typeface="+mj-lt"/>
              <a:buAutoNum type="arabicPeriod"/>
            </a:pPr>
            <a:r>
              <a:rPr lang="zh-CN" altLang="en-US" sz="2800" dirty="0" smtClean="0">
                <a:latin typeface="宋体" panose="02010600030101010101" pitchFamily="2" charset="-122"/>
                <a:ea typeface="宋体" panose="02010600030101010101" pitchFamily="2" charset="-122"/>
                <a:cs typeface="华文隶书" panose="02010800040101010101" charset="-122"/>
                <a:sym typeface="+mn-ea"/>
              </a:rPr>
              <a:t>魏氏生物科技中心</a:t>
            </a:r>
            <a:r>
              <a:rPr lang="zh-CN" altLang="en-US" sz="2800">
                <a:ea typeface="宋体" panose="02010600030101010101" pitchFamily="2" charset="-122"/>
              </a:rPr>
              <a:t>：里程碑</a:t>
            </a:r>
            <a:endParaRPr lang="zh-CN" altLang="en-US" sz="2800">
              <a:ea typeface="宋体" panose="02010600030101010101" pitchFamily="2" charset="-122"/>
            </a:endParaRPr>
          </a:p>
          <a:p>
            <a:pPr marL="514350" indent="-514350">
              <a:buFont typeface="+mj-lt"/>
              <a:buAutoNum type="arabicPeriod"/>
            </a:pPr>
            <a:r>
              <a:rPr lang="zh-CN" altLang="en-US" sz="2800" dirty="0" smtClean="0">
                <a:latin typeface="宋体" panose="02010600030101010101" pitchFamily="2" charset="-122"/>
                <a:ea typeface="宋体" panose="02010600030101010101" pitchFamily="2" charset="-122"/>
                <a:cs typeface="华文隶书" panose="02010800040101010101" charset="-122"/>
                <a:sym typeface="+mn-ea"/>
              </a:rPr>
              <a:t>魏氏</a:t>
            </a:r>
            <a:r>
              <a:rPr lang="zh-CN" altLang="en-US" sz="2800" dirty="0" smtClean="0">
                <a:latin typeface="宋体" panose="02010600030101010101" pitchFamily="2" charset="-122"/>
                <a:ea typeface="宋体" panose="02010600030101010101" pitchFamily="2" charset="-122"/>
                <a:cs typeface="华文隶书" panose="02010800040101010101" charset="-122"/>
                <a:sym typeface="+mn-ea"/>
              </a:rPr>
              <a:t>生物科技</a:t>
            </a:r>
            <a:r>
              <a:rPr lang="zh-CN" altLang="en-US" sz="2800" dirty="0" smtClean="0">
                <a:latin typeface="宋体" panose="02010600030101010101" pitchFamily="2" charset="-122"/>
                <a:ea typeface="宋体" panose="02010600030101010101" pitchFamily="2" charset="-122"/>
                <a:cs typeface="华文隶书" panose="02010800040101010101" charset="-122"/>
                <a:sym typeface="+mn-ea"/>
              </a:rPr>
              <a:t>中心</a:t>
            </a:r>
            <a:r>
              <a:rPr lang="zh-CN" altLang="en-US" sz="2800">
                <a:ea typeface="宋体" panose="02010600030101010101" pitchFamily="2" charset="-122"/>
              </a:rPr>
              <a:t>：</a:t>
            </a:r>
            <a:r>
              <a:rPr lang="zh-CN" altLang="en-US" sz="2800">
                <a:ea typeface="宋体" panose="02010600030101010101" pitchFamily="2" charset="-122"/>
              </a:rPr>
              <a:t>核心产品与服务</a:t>
            </a:r>
            <a:endParaRPr lang="zh-CN" altLang="en-US" sz="2800">
              <a:ea typeface="宋体" panose="02010600030101010101" pitchFamily="2" charset="-122"/>
            </a:endParaRPr>
          </a:p>
          <a:p>
            <a:pPr marL="514350" indent="-514350">
              <a:buFont typeface="+mj-lt"/>
              <a:buAutoNum type="arabicPeriod"/>
            </a:pPr>
            <a:r>
              <a:rPr lang="zh-CN" altLang="en-SG" sz="2800" dirty="0">
                <a:latin typeface="宋体" panose="02010600030101010101" pitchFamily="2" charset="-122"/>
                <a:ea typeface="宋体" panose="02010600030101010101" pitchFamily="2" charset="-122"/>
                <a:cs typeface="宋体" panose="02010600030101010101" pitchFamily="2" charset="-122"/>
                <a:sym typeface="+mn-ea"/>
              </a:rPr>
              <a:t>营养健康与医学应用实验室</a:t>
            </a:r>
            <a:endParaRPr sz="2800" dirty="0">
              <a:sym typeface="+mn-ea"/>
            </a:endParaRPr>
          </a:p>
          <a:p>
            <a:pPr marL="514350" indent="-514350" algn="l">
              <a:buFont typeface="+mj-lt"/>
              <a:buAutoNum type="arabicPeriod"/>
            </a:pPr>
            <a:r>
              <a:rPr lang="zh-CN" altLang="en-SG" sz="2800" dirty="0">
                <a:latin typeface="宋体" panose="02010600030101010101" pitchFamily="2" charset="-122"/>
                <a:ea typeface="宋体" panose="02010600030101010101" pitchFamily="2" charset="-122"/>
                <a:cs typeface="宋体" panose="02010600030101010101" pitchFamily="2" charset="-122"/>
                <a:sym typeface="+mn-ea"/>
              </a:rPr>
              <a:t>实验室项目推介</a:t>
            </a:r>
            <a:endParaRPr sz="2800" dirty="0"/>
          </a:p>
          <a:p>
            <a:pPr marL="514350" indent="-514350">
              <a:buFont typeface="+mj-lt"/>
              <a:buAutoNum type="arabicPeriod"/>
            </a:pPr>
            <a:r>
              <a:rPr sz="2800" dirty="0">
                <a:sym typeface="+mn-ea"/>
              </a:rPr>
              <a:t>大数据 - 大生意</a:t>
            </a:r>
            <a:endParaRPr lang="zh-CN" altLang="en-SG" sz="2800" dirty="0">
              <a:latin typeface="宋体" panose="02010600030101010101" pitchFamily="2" charset="-122"/>
              <a:ea typeface="宋体" panose="02010600030101010101" pitchFamily="2" charset="-122"/>
              <a:cs typeface="宋体" panose="02010600030101010101" pitchFamily="2" charset="-122"/>
              <a:sym typeface="+mn-ea"/>
            </a:endParaRPr>
          </a:p>
          <a:p>
            <a:pPr marL="514350" indent="-514350">
              <a:buFont typeface="+mj-lt"/>
              <a:buAutoNum type="arabicPeriod"/>
            </a:pPr>
            <a:r>
              <a:rPr sz="2800" dirty="0">
                <a:sym typeface="+mn-ea"/>
              </a:rPr>
              <a:t>智慧医疗 - 魏氏医疗和芬兰Mediconsult公司的合作项目</a:t>
            </a:r>
            <a:endParaRPr sz="2800" dirty="0">
              <a:sym typeface="+mn-ea"/>
            </a:endParaRPr>
          </a:p>
          <a:p>
            <a:pPr marL="514350" indent="-514350">
              <a:buFont typeface="+mj-lt"/>
              <a:buAutoNum type="arabicPeriod"/>
            </a:pPr>
            <a:r>
              <a:rPr lang="zh-CN" altLang="en-US" sz="2800">
                <a:ea typeface="宋体" panose="02010600030101010101" pitchFamily="2" charset="-122"/>
                <a:sym typeface="+mn-ea"/>
              </a:rPr>
              <a:t>办公与场地需求</a:t>
            </a:r>
            <a:endParaRPr lang="zh-CN" altLang="en-US" sz="2800">
              <a:ea typeface="宋体" panose="02010600030101010101" pitchFamily="2" charset="-122"/>
            </a:endParaRPr>
          </a:p>
        </p:txBody>
      </p:sp>
      <p:sp>
        <p:nvSpPr>
          <p:cNvPr id="4" name="文本框 3"/>
          <p:cNvSpPr txBox="1"/>
          <p:nvPr/>
        </p:nvSpPr>
        <p:spPr>
          <a:xfrm>
            <a:off x="6129655" y="1577340"/>
            <a:ext cx="6202045" cy="4399915"/>
          </a:xfrm>
          <a:prstGeom prst="rect">
            <a:avLst/>
          </a:prstGeom>
          <a:noFill/>
        </p:spPr>
        <p:txBody>
          <a:bodyPr wrap="square" rtlCol="0" anchor="t">
            <a:spAutoFit/>
          </a:bodyPr>
          <a:p>
            <a:pPr marL="514350" indent="-514350">
              <a:buFont typeface="+mj-lt"/>
              <a:buAutoNum type="arabicPeriod" startAt="9"/>
            </a:pPr>
            <a:r>
              <a:rPr lang="zh-CN" altLang="en-US" sz="2800">
                <a:ea typeface="宋体" panose="02010600030101010101" pitchFamily="2" charset="-122"/>
                <a:sym typeface="+mn-ea"/>
              </a:rPr>
              <a:t>孵化器的盈利模式</a:t>
            </a:r>
            <a:endParaRPr lang="zh-CN" altLang="en-US" sz="2800">
              <a:ea typeface="宋体" panose="02010600030101010101" pitchFamily="2" charset="-122"/>
              <a:sym typeface="+mn-ea"/>
            </a:endParaRPr>
          </a:p>
          <a:p>
            <a:pPr marL="514350" indent="-514350">
              <a:buFont typeface="+mj-lt"/>
              <a:buAutoNum type="arabicPeriod" startAt="9"/>
            </a:pPr>
            <a:r>
              <a:rPr lang="zh-CN" altLang="en-US" sz="2800">
                <a:ea typeface="宋体" panose="02010600030101010101" pitchFamily="2" charset="-122"/>
                <a:sym typeface="+mn-ea"/>
              </a:rPr>
              <a:t>财务预测</a:t>
            </a:r>
            <a:endParaRPr lang="zh-CN" altLang="en-US" sz="2800">
              <a:ea typeface="宋体" panose="02010600030101010101" pitchFamily="2" charset="-122"/>
              <a:sym typeface="+mn-ea"/>
            </a:endParaRPr>
          </a:p>
          <a:p>
            <a:pPr marL="514350" indent="-514350">
              <a:buFont typeface="+mj-lt"/>
              <a:buAutoNum type="arabicPeriod" startAt="9"/>
            </a:pPr>
            <a:r>
              <a:rPr lang="zh-CN" altLang="en-US" sz="2800">
                <a:ea typeface="宋体" panose="02010600030101010101" pitchFamily="2" charset="-122"/>
                <a:sym typeface="+mn-ea"/>
              </a:rPr>
              <a:t>资金募集</a:t>
            </a:r>
            <a:endParaRPr lang="zh-CN" altLang="en-US" sz="2800">
              <a:ea typeface="宋体" panose="02010600030101010101" pitchFamily="2" charset="-122"/>
            </a:endParaRPr>
          </a:p>
          <a:p>
            <a:pPr marL="514350" indent="-514350">
              <a:buFont typeface="+mj-lt"/>
              <a:buAutoNum type="arabicPeriod" startAt="9"/>
            </a:pPr>
            <a:r>
              <a:rPr lang="zh-CN" altLang="en-US" sz="2800">
                <a:ea typeface="宋体" panose="02010600030101010101" pitchFamily="2" charset="-122"/>
                <a:sym typeface="+mn-ea"/>
              </a:rPr>
              <a:t>退出策略</a:t>
            </a:r>
            <a:endParaRPr lang="zh-CN" altLang="en-US" sz="2800">
              <a:ea typeface="宋体" panose="02010600030101010101" pitchFamily="2" charset="-122"/>
            </a:endParaRPr>
          </a:p>
          <a:p>
            <a:pPr marL="514350" indent="-514350">
              <a:buFont typeface="+mj-lt"/>
              <a:buAutoNum type="arabicPeriod" startAt="9"/>
            </a:pPr>
            <a:r>
              <a:rPr lang="zh-CN" altLang="en-US" sz="2800">
                <a:ea typeface="宋体" panose="02010600030101010101" pitchFamily="2" charset="-122"/>
                <a:sym typeface="+mn-ea"/>
              </a:rPr>
              <a:t>我们的合作伙伴</a:t>
            </a:r>
            <a:endParaRPr lang="zh-CN" altLang="en-US" sz="2800">
              <a:ea typeface="宋体" panose="02010600030101010101" pitchFamily="2" charset="-122"/>
            </a:endParaRPr>
          </a:p>
          <a:p>
            <a:pPr marL="514350" indent="-514350">
              <a:buFont typeface="+mj-lt"/>
              <a:buAutoNum type="arabicPeriod" startAt="9"/>
            </a:pPr>
            <a:r>
              <a:rPr lang="zh-CN" altLang="en-US" sz="2800">
                <a:ea typeface="宋体" panose="02010600030101010101" pitchFamily="2" charset="-122"/>
                <a:sym typeface="+mn-ea"/>
              </a:rPr>
              <a:t>我们的合作伙伴与客户（部分）</a:t>
            </a:r>
            <a:endParaRPr lang="zh-CN" altLang="en-US" sz="2800">
              <a:ea typeface="宋体" panose="02010600030101010101" pitchFamily="2" charset="-122"/>
            </a:endParaRPr>
          </a:p>
          <a:p>
            <a:pPr marL="514350" indent="-514350">
              <a:buFont typeface="+mj-lt"/>
              <a:buAutoNum type="arabicPeriod" startAt="9"/>
            </a:pPr>
            <a:r>
              <a:rPr lang="en-US" altLang="zh-CN" sz="2800">
                <a:ea typeface="宋体" panose="02010600030101010101" pitchFamily="2" charset="-122"/>
                <a:sym typeface="+mn-ea"/>
              </a:rPr>
              <a:t>2018-2020</a:t>
            </a:r>
            <a:r>
              <a:rPr lang="zh-CN" altLang="en-US" sz="2800">
                <a:ea typeface="宋体" panose="02010600030101010101" pitchFamily="2" charset="-122"/>
                <a:sym typeface="+mn-ea"/>
              </a:rPr>
              <a:t>营销活动</a:t>
            </a:r>
            <a:endParaRPr lang="zh-CN" altLang="en-US" sz="2800">
              <a:ea typeface="宋体" panose="02010600030101010101" pitchFamily="2" charset="-122"/>
            </a:endParaRPr>
          </a:p>
          <a:p>
            <a:pPr marL="514350" indent="-514350">
              <a:buFont typeface="+mj-lt"/>
              <a:buAutoNum type="arabicPeriod" startAt="9"/>
            </a:pPr>
            <a:r>
              <a:rPr lang="zh-CN" altLang="en-US" sz="2800">
                <a:ea typeface="宋体" panose="02010600030101010101" pitchFamily="2" charset="-122"/>
                <a:sym typeface="+mn-ea"/>
              </a:rPr>
              <a:t>创始人简介</a:t>
            </a:r>
            <a:endParaRPr lang="zh-CN" altLang="en-US" sz="2800">
              <a:ea typeface="宋体" panose="02010600030101010101" pitchFamily="2" charset="-122"/>
            </a:endParaRPr>
          </a:p>
          <a:p>
            <a:pPr marL="514350" indent="-514350">
              <a:buFont typeface="+mj-lt"/>
              <a:buAutoNum type="arabicPeriod" startAt="9"/>
            </a:pPr>
            <a:r>
              <a:rPr lang="zh-CN" altLang="en-US" sz="2800">
                <a:ea typeface="宋体" panose="02010600030101010101" pitchFamily="2" charset="-122"/>
                <a:sym typeface="+mn-ea"/>
              </a:rPr>
              <a:t>顾问团队（部分）</a:t>
            </a:r>
            <a:endParaRPr lang="zh-CN" altLang="en-US" sz="2800">
              <a:ea typeface="宋体" panose="02010600030101010101" pitchFamily="2" charset="-122"/>
            </a:endParaRPr>
          </a:p>
          <a:p>
            <a:pPr marL="514350" indent="-514350">
              <a:buFont typeface="+mj-lt"/>
              <a:buAutoNum type="arabicPeriod" startAt="9"/>
            </a:pPr>
            <a:r>
              <a:rPr lang="zh-CN" altLang="en-US" sz="2800">
                <a:ea typeface="宋体" panose="02010600030101010101" pitchFamily="2" charset="-122"/>
                <a:sym typeface="+mn-ea"/>
              </a:rPr>
              <a:t>联系方式</a:t>
            </a:r>
            <a:endParaRPr lang="zh-CN" altLang="en-US" sz="280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 name="文本框 106"/>
          <p:cNvSpPr txBox="1"/>
          <p:nvPr/>
        </p:nvSpPr>
        <p:spPr>
          <a:xfrm>
            <a:off x="1311910" y="1231265"/>
            <a:ext cx="4549775" cy="2538095"/>
          </a:xfrm>
          <a:prstGeom prst="rect">
            <a:avLst/>
          </a:prstGeom>
          <a:noFill/>
          <a:ln w="9525">
            <a:noFill/>
          </a:ln>
        </p:spPr>
        <p:txBody>
          <a:bodyPr wrap="square">
            <a:spAutoFit/>
          </a:bodyPr>
          <a:p>
            <a:pPr indent="0" fontAlgn="auto">
              <a:lnSpc>
                <a:spcPct val="100000"/>
              </a:lnSpc>
            </a:pPr>
            <a:r>
              <a:rPr lang="zh-CN" altLang="en-US" sz="2400" b="1">
                <a:latin typeface="Verdana" panose="020B0604030504040204" charset="0"/>
                <a:cs typeface="Verdana" panose="020B0604030504040204" charset="0"/>
                <a:sym typeface="+mn-ea"/>
              </a:rPr>
              <a:t>魏成水</a:t>
            </a:r>
            <a:endParaRPr lang="zh-CN" altLang="en-US" sz="1000" b="1">
              <a:latin typeface="Verdana" panose="020B0604030504040204" charset="0"/>
              <a:cs typeface="Verdana" panose="020B0604030504040204" charset="0"/>
              <a:sym typeface="+mn-ea"/>
            </a:endParaRPr>
          </a:p>
          <a:p>
            <a:pPr indent="0" fontAlgn="auto">
              <a:lnSpc>
                <a:spcPct val="100000"/>
              </a:lnSpc>
            </a:pPr>
            <a:r>
              <a:rPr lang="zh-CN" altLang="en-US" sz="900" b="1">
                <a:latin typeface="Verdana" panose="020B0604030504040204" charset="0"/>
                <a:cs typeface="Verdana" panose="020B0604030504040204" charset="0"/>
                <a:sym typeface="+mn-ea"/>
              </a:rPr>
              <a:t> </a:t>
            </a:r>
            <a:endParaRPr lang="zh-CN" altLang="en-US" sz="700" b="1">
              <a:latin typeface="Verdana" panose="020B0604030504040204" charset="0"/>
              <a:cs typeface="Verdana" panose="020B0604030504040204" charset="0"/>
              <a:sym typeface="+mn-ea"/>
            </a:endParaRPr>
          </a:p>
          <a:p>
            <a:pPr indent="0" fontAlgn="auto">
              <a:lnSpc>
                <a:spcPct val="100000"/>
              </a:lnSpc>
            </a:pPr>
            <a:r>
              <a:rPr lang="zh-CN" altLang="en-US">
                <a:latin typeface="Arial" panose="020B0604020202020204" pitchFamily="34" charset="0"/>
                <a:ea typeface="宋体" panose="02010600030101010101" pitchFamily="2" charset="-122"/>
                <a:cs typeface="宋体" panose="02010600030101010101" pitchFamily="2" charset="-122"/>
                <a:sym typeface="+mn-ea"/>
              </a:rPr>
              <a:t>创始人/首席执行官</a:t>
            </a:r>
            <a:endParaRPr lang="zh-CN" altLang="en-US">
              <a:latin typeface="Arial" panose="020B0604020202020204" pitchFamily="34" charset="0"/>
              <a:ea typeface="宋体" panose="02010600030101010101" pitchFamily="2" charset="-122"/>
              <a:cs typeface="宋体" panose="02010600030101010101" pitchFamily="2" charset="-122"/>
              <a:sym typeface="+mn-ea"/>
            </a:endParaRPr>
          </a:p>
          <a:p>
            <a:pPr algn="l" fontAlgn="auto">
              <a:lnSpc>
                <a:spcPct val="100000"/>
              </a:lnSpc>
              <a:buClrTx/>
              <a:buSzTx/>
              <a:buFontTx/>
            </a:pPr>
            <a:r>
              <a:rPr lang="zh-CN" altLang="en-US" b="1">
                <a:latin typeface="Verdana" panose="020B0604030504040204" charset="0"/>
                <a:cs typeface="Verdana" panose="020B0604030504040204" charset="0"/>
                <a:sym typeface="+mn-ea"/>
              </a:rPr>
              <a:t> </a:t>
            </a:r>
            <a:endParaRPr lang="zh-CN" altLang="en-US" sz="700" b="1">
              <a:latin typeface="Verdana" panose="020B0604030504040204" charset="0"/>
              <a:cs typeface="Verdana" panose="020B0604030504040204" charset="0"/>
              <a:sym typeface="+mn-ea"/>
            </a:endParaRPr>
          </a:p>
          <a:p>
            <a:pPr indent="0" fontAlgn="auto">
              <a:lnSpc>
                <a:spcPct val="100000"/>
              </a:lnSpc>
            </a:pPr>
            <a:r>
              <a:rPr lang="zh-CN" altLang="en-US">
                <a:latin typeface="Arial" panose="020B0604020202020204" pitchFamily="34" charset="0"/>
                <a:ea typeface="宋体" panose="02010600030101010101" pitchFamily="2" charset="-122"/>
                <a:cs typeface="宋体" panose="02010600030101010101" pitchFamily="2" charset="-122"/>
                <a:sym typeface="+mn-ea"/>
              </a:rPr>
              <a:t>魏氏生物科技中心</a:t>
            </a:r>
            <a:endParaRPr lang="zh-CN" altLang="en-US">
              <a:latin typeface="Arial" panose="020B0604020202020204" pitchFamily="34" charset="0"/>
              <a:ea typeface="宋体" panose="02010600030101010101" pitchFamily="2" charset="-122"/>
              <a:cs typeface="宋体" panose="02010600030101010101" pitchFamily="2" charset="-122"/>
              <a:sym typeface="+mn-ea"/>
            </a:endParaRPr>
          </a:p>
          <a:p>
            <a:pPr indent="0" fontAlgn="auto">
              <a:lnSpc>
                <a:spcPct val="100000"/>
              </a:lnSpc>
            </a:pPr>
            <a:r>
              <a:rPr lang="zh-CN" altLang="en-US">
                <a:latin typeface="Arial" panose="020B0604020202020204" pitchFamily="34" charset="0"/>
                <a:ea typeface="宋体" panose="02010600030101010101" pitchFamily="2" charset="-122"/>
                <a:cs typeface="宋体" panose="02010600030101010101" pitchFamily="2" charset="-122"/>
                <a:sym typeface="+mn-ea"/>
              </a:rPr>
              <a:t>苏州魏氏医疗科技有限公司</a:t>
            </a:r>
            <a:endParaRPr lang="zh-CN" altLang="en-US">
              <a:latin typeface="Arial" panose="020B0604020202020204" pitchFamily="34" charset="0"/>
              <a:ea typeface="宋体" panose="02010600030101010101" pitchFamily="2" charset="-122"/>
              <a:cs typeface="宋体" panose="02010600030101010101" pitchFamily="2" charset="-122"/>
              <a:sym typeface="+mn-ea"/>
            </a:endParaRPr>
          </a:p>
          <a:p>
            <a:pPr indent="0" fontAlgn="auto">
              <a:lnSpc>
                <a:spcPct val="100000"/>
              </a:lnSpc>
            </a:pPr>
            <a:endParaRPr lang="zh-CN" altLang="en-US">
              <a:latin typeface="Arial" panose="020B0604020202020204" pitchFamily="34" charset="0"/>
              <a:ea typeface="宋体" panose="02010600030101010101" pitchFamily="2" charset="-122"/>
              <a:cs typeface="宋体" panose="02010600030101010101" pitchFamily="2" charset="-122"/>
              <a:sym typeface="+mn-ea"/>
            </a:endParaRPr>
          </a:p>
          <a:p>
            <a:pPr indent="0" fontAlgn="auto">
              <a:lnSpc>
                <a:spcPct val="100000"/>
              </a:lnSpc>
            </a:pPr>
            <a:r>
              <a:rPr lang="en-US" altLang="zh-CN">
                <a:latin typeface="Verdana" panose="020B0604030504040204" charset="0"/>
                <a:cs typeface="Verdana" panose="020B0604030504040204" charset="0"/>
                <a:sym typeface="+mn-ea"/>
              </a:rPr>
              <a:t>Email: </a:t>
            </a:r>
            <a:r>
              <a:rPr lang="en-US" altLang="zh-CN">
                <a:latin typeface="Verdana" panose="020B0604030504040204" charset="0"/>
                <a:cs typeface="Verdana" panose="020B0604030504040204" charset="0"/>
                <a:sym typeface="+mn-ea"/>
                <a:hlinkClick r:id="rId1"/>
              </a:rPr>
              <a:t>edwinngoi@NHChealth.cn</a:t>
            </a:r>
            <a:r>
              <a:rPr lang="en-US" altLang="zh-CN">
                <a:latin typeface="Verdana" panose="020B0604030504040204" charset="0"/>
                <a:cs typeface="Verdana" panose="020B0604030504040204" charset="0"/>
                <a:sym typeface="+mn-ea"/>
              </a:rPr>
              <a:t> </a:t>
            </a:r>
            <a:endParaRPr lang="en-US" altLang="zh-CN">
              <a:latin typeface="Verdana" panose="020B0604030504040204" charset="0"/>
              <a:cs typeface="Verdana" panose="020B0604030504040204" charset="0"/>
              <a:sym typeface="+mn-ea"/>
            </a:endParaRPr>
          </a:p>
          <a:p>
            <a:pPr indent="0" fontAlgn="auto">
              <a:lnSpc>
                <a:spcPct val="100000"/>
              </a:lnSpc>
            </a:pPr>
            <a:r>
              <a:rPr lang="en-US" altLang="zh-CN">
                <a:latin typeface="Verdana" panose="020B0604030504040204" charset="0"/>
                <a:cs typeface="Verdana" panose="020B0604030504040204" charset="0"/>
                <a:sym typeface="+mn-ea"/>
              </a:rPr>
              <a:t>Website</a:t>
            </a:r>
            <a:r>
              <a:rPr lang="zh-CN" altLang="en-US">
                <a:latin typeface="Verdana" panose="020B0604030504040204" charset="0"/>
                <a:ea typeface="宋体" panose="02010600030101010101" pitchFamily="2" charset="-122"/>
                <a:cs typeface="Verdana" panose="020B0604030504040204" charset="0"/>
                <a:sym typeface="+mn-ea"/>
              </a:rPr>
              <a:t>：</a:t>
            </a:r>
            <a:r>
              <a:rPr lang="en-US" altLang="zh-CN">
                <a:latin typeface="Verdana" panose="020B0604030504040204" charset="0"/>
                <a:ea typeface="宋体" panose="02010600030101010101" pitchFamily="2" charset="-122"/>
                <a:cs typeface="Verdana" panose="020B0604030504040204" charset="0"/>
                <a:sym typeface="+mn-ea"/>
              </a:rPr>
              <a:t>www.nhcBioTech.cn</a:t>
            </a:r>
            <a:endParaRPr lang="en-US" altLang="zh-CN">
              <a:latin typeface="Verdana" panose="020B0604030504040204" charset="0"/>
              <a:ea typeface="宋体" panose="02010600030101010101" pitchFamily="2" charset="-122"/>
              <a:cs typeface="Verdana" panose="020B0604030504040204" charset="0"/>
              <a:sym typeface="+mn-ea"/>
            </a:endParaRPr>
          </a:p>
        </p:txBody>
      </p:sp>
      <p:pic>
        <p:nvPicPr>
          <p:cNvPr id="5" name="图片 4"/>
          <p:cNvPicPr>
            <a:picLocks noChangeAspect="1"/>
          </p:cNvPicPr>
          <p:nvPr/>
        </p:nvPicPr>
        <p:blipFill>
          <a:blip r:embed="rId2"/>
          <a:srcRect l="747" t="21458" r="1281" b="14074"/>
          <a:stretch>
            <a:fillRect/>
          </a:stretch>
        </p:blipFill>
        <p:spPr>
          <a:xfrm>
            <a:off x="1311275" y="3874770"/>
            <a:ext cx="9740900" cy="2896870"/>
          </a:xfrm>
          <a:prstGeom prst="rect">
            <a:avLst/>
          </a:prstGeom>
        </p:spPr>
      </p:pic>
      <p:sp>
        <p:nvSpPr>
          <p:cNvPr id="7" name="文本框 6"/>
          <p:cNvSpPr txBox="1"/>
          <p:nvPr/>
        </p:nvSpPr>
        <p:spPr>
          <a:xfrm>
            <a:off x="6123305" y="1780540"/>
            <a:ext cx="4321810" cy="2306955"/>
          </a:xfrm>
          <a:prstGeom prst="rect">
            <a:avLst/>
          </a:prstGeom>
          <a:noFill/>
        </p:spPr>
        <p:txBody>
          <a:bodyPr wrap="square" rtlCol="0" anchor="t">
            <a:spAutoFit/>
          </a:bodyPr>
          <a:p>
            <a:pPr indent="0" fontAlgn="auto">
              <a:lnSpc>
                <a:spcPct val="100000"/>
              </a:lnSpc>
            </a:pPr>
            <a:r>
              <a:rPr lang="zh-CN" altLang="en-US">
                <a:latin typeface="Arial" panose="020B0604020202020204" pitchFamily="34" charset="0"/>
                <a:ea typeface="宋体" panose="02010600030101010101" pitchFamily="2" charset="-122"/>
                <a:cs typeface="宋体" panose="02010600030101010101" pitchFamily="2" charset="-122"/>
                <a:sym typeface="+mn-ea"/>
              </a:rPr>
              <a:t>地址：苏州市吴江区水秀街500号稻谷国际中心17</a:t>
            </a:r>
            <a:r>
              <a:rPr lang="en-US" altLang="zh-CN">
                <a:latin typeface="Arial" panose="020B0604020202020204" pitchFamily="34" charset="0"/>
                <a:ea typeface="宋体" panose="02010600030101010101" pitchFamily="2" charset="-122"/>
                <a:cs typeface="宋体" panose="02010600030101010101" pitchFamily="2" charset="-122"/>
                <a:sym typeface="+mn-ea"/>
              </a:rPr>
              <a:t>04</a:t>
            </a:r>
            <a:r>
              <a:rPr lang="zh-CN" altLang="en-US">
                <a:latin typeface="Arial" panose="020B0604020202020204" pitchFamily="34" charset="0"/>
                <a:ea typeface="宋体" panose="02010600030101010101" pitchFamily="2" charset="-122"/>
                <a:cs typeface="宋体" panose="02010600030101010101" pitchFamily="2" charset="-122"/>
                <a:sym typeface="+mn-ea"/>
              </a:rPr>
              <a:t>单元</a:t>
            </a:r>
            <a:endParaRPr lang="zh-CN" altLang="en-US">
              <a:latin typeface="Arial" panose="020B0604020202020204" pitchFamily="34" charset="0"/>
              <a:ea typeface="宋体" panose="02010600030101010101" pitchFamily="2" charset="-122"/>
              <a:cs typeface="宋体" panose="02010600030101010101" pitchFamily="2" charset="-122"/>
              <a:sym typeface="+mn-ea"/>
            </a:endParaRPr>
          </a:p>
          <a:p>
            <a:pPr indent="0">
              <a:lnSpc>
                <a:spcPct val="200000"/>
              </a:lnSpc>
            </a:pPr>
            <a:r>
              <a:rPr lang="zh-CN" altLang="en-US">
                <a:latin typeface="Arial" panose="020B0604020202020204" pitchFamily="34" charset="0"/>
                <a:ea typeface="宋体" panose="02010600030101010101" pitchFamily="2" charset="-122"/>
                <a:cs typeface="宋体" panose="02010600030101010101" pitchFamily="2" charset="-122"/>
                <a:sym typeface="+mn-ea"/>
              </a:rPr>
              <a:t>邮编： 215200</a:t>
            </a:r>
            <a:endParaRPr lang="zh-CN" altLang="en-US">
              <a:latin typeface="Arial" panose="020B0604020202020204" pitchFamily="34" charset="0"/>
              <a:ea typeface="宋体" panose="02010600030101010101" pitchFamily="2" charset="-122"/>
              <a:cs typeface="宋体" panose="02010600030101010101" pitchFamily="2" charset="-122"/>
              <a:sym typeface="+mn-ea"/>
            </a:endParaRPr>
          </a:p>
          <a:p>
            <a:pPr indent="0">
              <a:lnSpc>
                <a:spcPct val="200000"/>
              </a:lnSpc>
            </a:pPr>
            <a:r>
              <a:rPr lang="en-US" altLang="zh-CN"/>
              <a:t>Tel</a:t>
            </a:r>
            <a:r>
              <a:rPr lang="zh-CN" altLang="en-US">
                <a:ea typeface="宋体" panose="02010600030101010101" pitchFamily="2" charset="-122"/>
              </a:rPr>
              <a:t>：</a:t>
            </a:r>
            <a:r>
              <a:rPr lang="en-US" altLang="zh-CN">
                <a:ea typeface="宋体" panose="02010600030101010101" pitchFamily="2" charset="-122"/>
              </a:rPr>
              <a:t>0512-63168716</a:t>
            </a:r>
            <a:endParaRPr lang="en-US" altLang="zh-CN">
              <a:ea typeface="宋体" panose="02010600030101010101" pitchFamily="2" charset="-122"/>
            </a:endParaRPr>
          </a:p>
          <a:p>
            <a:pPr indent="0" fontAlgn="auto">
              <a:lnSpc>
                <a:spcPct val="100000"/>
              </a:lnSpc>
            </a:pPr>
            <a:r>
              <a:rPr lang="en-US" altLang="zh-CN">
                <a:ea typeface="宋体" panose="02010600030101010101" pitchFamily="2" charset="-122"/>
              </a:rPr>
              <a:t>     </a:t>
            </a:r>
            <a:r>
              <a:rPr lang="zh-CN" altLang="en-US">
                <a:ea typeface="宋体" panose="02010600030101010101" pitchFamily="2" charset="-122"/>
              </a:rPr>
              <a:t>　</a:t>
            </a:r>
            <a:r>
              <a:rPr lang="en-US" altLang="zh-CN">
                <a:ea typeface="宋体" panose="02010600030101010101" pitchFamily="2" charset="-122"/>
              </a:rPr>
              <a:t>0512-63168711</a:t>
            </a:r>
            <a:endParaRPr lang="en-US" altLang="zh-CN">
              <a:ea typeface="宋体" panose="02010600030101010101" pitchFamily="2" charset="-122"/>
            </a:endParaRPr>
          </a:p>
          <a:p>
            <a:pPr indent="0" fontAlgn="auto">
              <a:lnSpc>
                <a:spcPct val="100000"/>
              </a:lnSpc>
            </a:pPr>
            <a:r>
              <a:rPr lang="en-US" altLang="zh-CN">
                <a:ea typeface="宋体" panose="02010600030101010101" pitchFamily="2" charset="-122"/>
              </a:rPr>
              <a:t>      </a:t>
            </a:r>
            <a:endParaRPr lang="en-US" altLang="zh-CN">
              <a:ea typeface="宋体" panose="02010600030101010101" pitchFamily="2" charset="-122"/>
            </a:endParaRPr>
          </a:p>
        </p:txBody>
      </p:sp>
      <p:sp>
        <p:nvSpPr>
          <p:cNvPr id="2" name="文本框 1"/>
          <p:cNvSpPr txBox="1"/>
          <p:nvPr/>
        </p:nvSpPr>
        <p:spPr>
          <a:xfrm>
            <a:off x="2316480" y="494030"/>
            <a:ext cx="2540000" cy="829945"/>
          </a:xfrm>
          <a:prstGeom prst="rect">
            <a:avLst/>
          </a:prstGeom>
          <a:noFill/>
        </p:spPr>
        <p:txBody>
          <a:bodyPr wrap="square" rtlCol="0" anchor="t">
            <a:spAutoFit/>
          </a:bodyPr>
          <a:p>
            <a:pPr algn="l">
              <a:buClrTx/>
              <a:buSzTx/>
              <a:buFontTx/>
            </a:pPr>
            <a:r>
              <a:rPr lang="en-US" altLang="zh-CN" sz="2400" b="1" dirty="0">
                <a:latin typeface="微软雅黑" panose="020B0503020204020204" pitchFamily="34" charset="-122"/>
                <a:ea typeface="微软雅黑" panose="020B0503020204020204" pitchFamily="34" charset="-122"/>
                <a:sym typeface="+mn-ea"/>
              </a:rPr>
              <a:t>18.</a:t>
            </a:r>
            <a:r>
              <a:rPr lang="zh-CN" altLang="en-US" sz="2400" b="1" dirty="0">
                <a:latin typeface="微软雅黑" panose="020B0503020204020204" pitchFamily="34" charset="-122"/>
                <a:ea typeface="微软雅黑" panose="020B0503020204020204" pitchFamily="34" charset="-122"/>
                <a:sym typeface="+mn-ea"/>
              </a:rPr>
              <a:t>联系方式</a:t>
            </a:r>
            <a:endParaRPr lang="zh-CN" altLang="en-US" sz="2400" b="1" dirty="0">
              <a:latin typeface="微软雅黑" panose="020B0503020204020204" pitchFamily="34" charset="-122"/>
              <a:ea typeface="微软雅黑" panose="020B0503020204020204" pitchFamily="34" charset="-122"/>
              <a:sym typeface="+mn-ea"/>
            </a:endParaRPr>
          </a:p>
          <a:p>
            <a:pPr algn="l">
              <a:buClrTx/>
              <a:buSzTx/>
              <a:buFontTx/>
            </a:pPr>
            <a:endParaRPr lang="zh-CN" altLang="en-US" sz="2400" b="1" dirty="0">
              <a:latin typeface="微软雅黑" panose="020B0503020204020204" pitchFamily="34" charset="-122"/>
              <a:ea typeface="微软雅黑" panose="020B0503020204020204" pitchFamily="34" charset="-122"/>
            </a:endParaRPr>
          </a:p>
        </p:txBody>
      </p:sp>
      <p:sp>
        <p:nvSpPr>
          <p:cNvPr id="4" name="灯片编号占位符 1"/>
          <p:cNvSpPr>
            <a:spLocks noGrp="1"/>
          </p:cNvSpPr>
          <p:nvPr/>
        </p:nvSpPr>
        <p:spPr>
          <a:xfrm>
            <a:off x="9260205"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15" name="灯片编号占位符 1"/>
          <p:cNvSpPr>
            <a:spLocks noGrp="1"/>
          </p:cNvSpPr>
          <p:nvPr/>
        </p:nvSpPr>
        <p:spPr>
          <a:xfrm>
            <a:off x="10176510" y="6492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3"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310515" y="1299210"/>
          <a:ext cx="11572875" cy="1592580"/>
        </p:xfrm>
        <a:graphic>
          <a:graphicData uri="http://schemas.openxmlformats.org/drawingml/2006/table">
            <a:tbl>
              <a:tblPr bandRow="1">
                <a:tableStyleId>{2D5ABB26-0587-4C30-8999-92F81FD0307C}</a:tableStyleId>
              </a:tblPr>
              <a:tblGrid>
                <a:gridCol w="1681480"/>
                <a:gridCol w="9891395"/>
              </a:tblGrid>
              <a:tr h="1592580">
                <a:tc>
                  <a:txBody>
                    <a:bodyPr/>
                    <a:lstStyle/>
                    <a:p>
                      <a:pPr algn="ctr">
                        <a:buNone/>
                      </a:pPr>
                      <a:r>
                        <a:rPr lang="zh-CN" altLang="en-US" sz="1800" b="1" dirty="0">
                          <a:latin typeface="宋体" panose="02010600030101010101" pitchFamily="2" charset="-122"/>
                          <a:ea typeface="宋体" panose="02010600030101010101" pitchFamily="2" charset="-122"/>
                        </a:rPr>
                        <a:t>市场背景</a:t>
                      </a:r>
                      <a:endParaRPr lang="zh-CN" altLang="en-US" sz="1800" b="1" dirty="0">
                        <a:latin typeface="宋体" panose="02010600030101010101" pitchFamily="2" charset="-122"/>
                        <a:ea typeface="宋体" panose="02010600030101010101" pitchFamily="2"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742950" lvl="1" indent="-285750">
                        <a:lnSpc>
                          <a:spcPct val="130000"/>
                        </a:lnSpc>
                        <a:spcAft>
                          <a:spcPts val="600"/>
                        </a:spcAft>
                        <a:buFont typeface="Arial" panose="020B0604020202020204" pitchFamily="34" charset="0"/>
                        <a:buChar char="•"/>
                      </a:pPr>
                      <a:r>
                        <a:rPr lang="zh-CN" altLang="en-US" sz="1800" baseline="0" dirty="0" smtClean="0">
                          <a:latin typeface="宋体" panose="02010600030101010101" pitchFamily="2" charset="-122"/>
                          <a:ea typeface="宋体" panose="02010600030101010101" pitchFamily="2" charset="-122"/>
                          <a:sym typeface="+mn-ea"/>
                        </a:rPr>
                        <a:t>随着中国经济的不断发展，社会文化的进步，对国际贸易的需求日益增长。在此背景之下，深入了解我国企业对生物科技的需求，根据芬兰、美国、新加坡等生物科技项目，来匹配和本土化东道国的项目，让中国人民接受与享用。</a:t>
                      </a:r>
                      <a:endParaRPr lang="zh-CN" altLang="en-US" sz="1800" baseline="0" dirty="0" smtClean="0">
                        <a:latin typeface="宋体" panose="02010600030101010101" pitchFamily="2" charset="-122"/>
                        <a:ea typeface="宋体" panose="02010600030101010101" pitchFamily="2" charset="-122"/>
                        <a:sym typeface="+mn-ea"/>
                      </a:endParaRPr>
                    </a:p>
                    <a:p>
                      <a:pPr lvl="1" indent="0">
                        <a:lnSpc>
                          <a:spcPct val="130000"/>
                        </a:lnSpc>
                        <a:spcAft>
                          <a:spcPts val="600"/>
                        </a:spcAft>
                        <a:buFont typeface="Arial" panose="020B0604020202020204" pitchFamily="34" charset="0"/>
                        <a:buNone/>
                      </a:pPr>
                      <a:endParaRPr lang="zh-CN" altLang="en-US" sz="1800" baseline="0" dirty="0" smtClean="0">
                        <a:latin typeface="宋体" panose="02010600030101010101" pitchFamily="2" charset="-122"/>
                        <a:ea typeface="宋体" panose="02010600030101010101" pitchFamily="2" charset="-122"/>
                        <a:sym typeface="+mn-ea"/>
                      </a:endParaRPr>
                    </a:p>
                  </a:txBody>
                  <a:tcPr>
                    <a:lnL w="12700" cap="flat" cmpd="sng" algn="ctr">
                      <a:solidFill>
                        <a:schemeClr val="bg1"/>
                      </a:solidFill>
                      <a:prstDash val="solid"/>
                      <a:round/>
                      <a:headEnd type="none" w="med" len="med"/>
                      <a:tailEnd type="none" w="med" len="med"/>
                    </a:lnL>
                  </a:tcPr>
                </a:tc>
              </a:tr>
            </a:tbl>
          </a:graphicData>
        </a:graphic>
      </p:graphicFrame>
      <p:sp>
        <p:nvSpPr>
          <p:cNvPr id="3" name="文本框 2"/>
          <p:cNvSpPr txBox="1"/>
          <p:nvPr/>
        </p:nvSpPr>
        <p:spPr>
          <a:xfrm>
            <a:off x="2265045" y="488950"/>
            <a:ext cx="1067435" cy="460375"/>
          </a:xfrm>
          <a:prstGeom prst="rect">
            <a:avLst/>
          </a:prstGeom>
          <a:noFill/>
        </p:spPr>
        <p:txBody>
          <a:bodyPr wrap="none" rtlCol="0" anchor="t">
            <a:spAutoFit/>
          </a:bodyPr>
          <a:lstStyle/>
          <a:p>
            <a:pPr algn="l">
              <a:buClrTx/>
              <a:buSzTx/>
              <a:buFontTx/>
            </a:pPr>
            <a:r>
              <a:rPr lang="en-US" altLang="zh-CN" sz="2400" b="1" dirty="0">
                <a:latin typeface="微软雅黑" panose="020B0503020204020204" pitchFamily="34" charset="-122"/>
                <a:ea typeface="微软雅黑" panose="020B0503020204020204" pitchFamily="34" charset="-122"/>
                <a:sym typeface="+mn-ea"/>
              </a:rPr>
              <a:t>1.</a:t>
            </a:r>
            <a:r>
              <a:rPr lang="zh-CN" altLang="en-US" sz="2400" b="1" dirty="0">
                <a:latin typeface="微软雅黑" panose="020B0503020204020204" pitchFamily="34" charset="-122"/>
                <a:ea typeface="微软雅黑" panose="020B0503020204020204" pitchFamily="34" charset="-122"/>
                <a:sym typeface="+mn-ea"/>
              </a:rPr>
              <a:t>总结</a:t>
            </a:r>
            <a:endParaRPr lang="zh-CN" altLang="en-US" sz="2400" b="1" dirty="0">
              <a:latin typeface="微软雅黑" panose="020B0503020204020204" pitchFamily="34" charset="-122"/>
              <a:ea typeface="微软雅黑" panose="020B0503020204020204" pitchFamily="34" charset="-122"/>
            </a:endParaRPr>
          </a:p>
        </p:txBody>
      </p:sp>
      <p:sp>
        <p:nvSpPr>
          <p:cNvPr id="5" name="Rectangle 4"/>
          <p:cNvSpPr/>
          <p:nvPr/>
        </p:nvSpPr>
        <p:spPr>
          <a:xfrm>
            <a:off x="2265045" y="1299210"/>
            <a:ext cx="288290" cy="1592580"/>
          </a:xfrm>
          <a:prstGeom prst="rect">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Rectangle 7"/>
          <p:cNvSpPr/>
          <p:nvPr/>
        </p:nvSpPr>
        <p:spPr>
          <a:xfrm>
            <a:off x="2407210" y="1464564"/>
            <a:ext cx="238568" cy="252625"/>
          </a:xfrm>
          <a:prstGeom prst="rect">
            <a:avLst/>
          </a:prstGeom>
          <a:solidFill>
            <a:schemeClr val="bg1">
              <a:lumMod val="8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graphicFrame>
        <p:nvGraphicFramePr>
          <p:cNvPr id="6" name="Table 5"/>
          <p:cNvGraphicFramePr>
            <a:graphicFrameLocks noGrp="1"/>
          </p:cNvGraphicFramePr>
          <p:nvPr/>
        </p:nvGraphicFramePr>
        <p:xfrm>
          <a:off x="270510" y="3805555"/>
          <a:ext cx="11573510" cy="2560320"/>
        </p:xfrm>
        <a:graphic>
          <a:graphicData uri="http://schemas.openxmlformats.org/drawingml/2006/table">
            <a:tbl>
              <a:tblPr bandRow="1">
                <a:tableStyleId>{2D5ABB26-0587-4C30-8999-92F81FD0307C}</a:tableStyleId>
              </a:tblPr>
              <a:tblGrid>
                <a:gridCol w="1681480"/>
                <a:gridCol w="9892030"/>
              </a:tblGrid>
              <a:tr h="2560320">
                <a:tc>
                  <a:txBody>
                    <a:bodyPr/>
                    <a:lstStyle/>
                    <a:p>
                      <a:pPr algn="ctr">
                        <a:buNone/>
                      </a:pPr>
                      <a:r>
                        <a:rPr lang="zh-CN" altLang="en-US" sz="1800" b="1" dirty="0">
                          <a:latin typeface="宋体" panose="02010600030101010101" pitchFamily="2" charset="-122"/>
                          <a:ea typeface="宋体" panose="02010600030101010101" pitchFamily="2" charset="-122"/>
                        </a:rPr>
                        <a:t>关于我们</a:t>
                      </a:r>
                      <a:endParaRPr lang="zh-CN" altLang="en-US" sz="1800" b="1" dirty="0">
                        <a:latin typeface="宋体" panose="02010600030101010101" pitchFamily="2" charset="-122"/>
                        <a:ea typeface="宋体" panose="02010600030101010101" pitchFamily="2"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800" b="0" baseline="0" dirty="0">
                          <a:latin typeface="宋体" panose="02010600030101010101" pitchFamily="2" charset="-122"/>
                          <a:ea typeface="宋体" panose="02010600030101010101" pitchFamily="2" charset="-122"/>
                          <a:sym typeface="+mn-ea"/>
                        </a:rPr>
                        <a:t>我们驻足于国际视野，力争做一座连接国际上生物科技资源与中国国内需求的桥梁，造福于中华民族。</a:t>
                      </a:r>
                      <a:endParaRPr lang="zh-CN" altLang="en-US" sz="1800" b="0" baseline="0" dirty="0">
                        <a:latin typeface="宋体" panose="02010600030101010101" pitchFamily="2" charset="-122"/>
                        <a:ea typeface="宋体" panose="02010600030101010101" pitchFamily="2" charset="-122"/>
                        <a:sym typeface="+mn-ea"/>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800" b="0" dirty="0">
                          <a:latin typeface="宋体" panose="02010600030101010101" pitchFamily="2" charset="-122"/>
                          <a:ea typeface="宋体" panose="02010600030101010101" pitchFamily="2" charset="-122"/>
                          <a:sym typeface="+mn-ea"/>
                        </a:rPr>
                        <a:t>与我们合作的大学是世界领先的研究和教学机构，导师均从全球著名生物科技院选择聘请。我们诚邀中国企业去美国、芬兰考察当地先进的生物科技，深入研讨各大公司的生物科技商业模式，学习他们先进成熟的生物科技商业理念，提升中国企业的整体业务水平。</a:t>
                      </a:r>
                      <a:endParaRPr lang="zh-CN" altLang="en-US" sz="1800" b="0" dirty="0">
                        <a:latin typeface="宋体" panose="02010600030101010101" pitchFamily="2" charset="-122"/>
                        <a:ea typeface="宋体" panose="02010600030101010101" pitchFamily="2" charset="-122"/>
                        <a:sym typeface="+mn-ea"/>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800" b="0" dirty="0">
                          <a:latin typeface="宋体" panose="02010600030101010101" pitchFamily="2" charset="-122"/>
                          <a:ea typeface="宋体" panose="02010600030101010101" pitchFamily="2" charset="-122"/>
                          <a:sym typeface="+mn-ea"/>
                        </a:rPr>
                        <a:t>我们也定位于人造牛肉孵化器的运营者。</a:t>
                      </a:r>
                      <a:endParaRPr lang="zh-CN" altLang="en-US" sz="1800" b="0" dirty="0">
                        <a:latin typeface="宋体" panose="02010600030101010101" pitchFamily="2" charset="-122"/>
                        <a:ea typeface="宋体" panose="02010600030101010101" pitchFamily="2" charset="-122"/>
                        <a:sym typeface="+mn-ea"/>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endParaRPr lang="zh-CN" altLang="en-US" sz="1800" b="0" dirty="0">
                        <a:latin typeface="宋体" panose="02010600030101010101" pitchFamily="2" charset="-122"/>
                        <a:ea typeface="宋体" panose="02010600030101010101" pitchFamily="2" charset="-122"/>
                        <a:sym typeface="+mn-ea"/>
                      </a:endParaRPr>
                    </a:p>
                  </a:txBody>
                  <a:tcPr>
                    <a:lnL w="12700" cap="flat" cmpd="sng" algn="ctr">
                      <a:solidFill>
                        <a:schemeClr val="bg1"/>
                      </a:solidFill>
                      <a:prstDash val="solid"/>
                      <a:round/>
                      <a:headEnd type="none" w="med" len="med"/>
                      <a:tailEnd type="none" w="med" len="med"/>
                    </a:lnL>
                  </a:tcPr>
                </a:tc>
              </a:tr>
            </a:tbl>
          </a:graphicData>
        </a:graphic>
      </p:graphicFrame>
      <p:sp>
        <p:nvSpPr>
          <p:cNvPr id="11" name="Rectangle 10"/>
          <p:cNvSpPr/>
          <p:nvPr/>
        </p:nvSpPr>
        <p:spPr>
          <a:xfrm>
            <a:off x="2242185" y="3805555"/>
            <a:ext cx="311150" cy="2971800"/>
          </a:xfrm>
          <a:prstGeom prst="rect">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Rectangle 12"/>
          <p:cNvSpPr/>
          <p:nvPr/>
        </p:nvSpPr>
        <p:spPr>
          <a:xfrm>
            <a:off x="2407513" y="3913824"/>
            <a:ext cx="238568" cy="252625"/>
          </a:xfrm>
          <a:prstGeom prst="rect">
            <a:avLst/>
          </a:prstGeom>
          <a:solidFill>
            <a:schemeClr val="bg1">
              <a:lumMod val="8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Rectangle 13"/>
          <p:cNvSpPr/>
          <p:nvPr/>
        </p:nvSpPr>
        <p:spPr>
          <a:xfrm>
            <a:off x="2407362" y="4897314"/>
            <a:ext cx="238568" cy="252625"/>
          </a:xfrm>
          <a:prstGeom prst="rect">
            <a:avLst/>
          </a:prstGeom>
          <a:solidFill>
            <a:schemeClr val="bg1">
              <a:lumMod val="8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文本框 8"/>
          <p:cNvSpPr txBox="1"/>
          <p:nvPr/>
        </p:nvSpPr>
        <p:spPr>
          <a:xfrm>
            <a:off x="2646045" y="2967990"/>
            <a:ext cx="9197975" cy="1198880"/>
          </a:xfrm>
          <a:prstGeom prst="rect">
            <a:avLst/>
          </a:prstGeom>
          <a:noFill/>
        </p:spPr>
        <p:txBody>
          <a:bodyPr wrap="square" rtlCol="0">
            <a:spAutoFit/>
          </a:bodyPr>
          <a:p>
            <a:r>
              <a:rPr lang="zh-CN" altLang="en-US" dirty="0" smtClean="0">
                <a:latin typeface="宋体" panose="02010600030101010101" pitchFamily="2" charset="-122"/>
                <a:ea typeface="宋体" panose="02010600030101010101" pitchFamily="2" charset="-122"/>
                <a:cs typeface="华文隶书" panose="02010800040101010101" charset="-122"/>
                <a:sym typeface="+mn-ea"/>
              </a:rPr>
              <a:t>魏氏生物科技中心</a:t>
            </a:r>
            <a:r>
              <a:rPr lang="zh-CN" altLang="en-US" dirty="0" smtClean="0">
                <a:latin typeface="宋体" panose="02010600030101010101" pitchFamily="2" charset="-122"/>
                <a:ea typeface="宋体" panose="02010600030101010101" pitchFamily="2" charset="-122"/>
                <a:sym typeface="+mn-ea"/>
              </a:rPr>
              <a:t>旨在将芬兰、美国、新加坡等国的生物科技项目、商业项目引入中国大陆，并且本土化以适应中国人民的需求，</a:t>
            </a:r>
            <a:r>
              <a:rPr lang="zh-CN" altLang="en-US" dirty="0" smtClean="0">
                <a:latin typeface="宋体" panose="02010600030101010101" pitchFamily="2" charset="-122"/>
                <a:ea typeface="宋体" panose="02010600030101010101" pitchFamily="2" charset="-122"/>
                <a:cs typeface="华文隶书" panose="02010800040101010101" charset="-122"/>
                <a:sym typeface="+mn-ea"/>
              </a:rPr>
              <a:t>魏氏生物科技中心</a:t>
            </a:r>
            <a:r>
              <a:rPr lang="zh-CN" altLang="en-US" dirty="0" smtClean="0">
                <a:latin typeface="宋体" panose="02010600030101010101" pitchFamily="2" charset="-122"/>
                <a:ea typeface="宋体" panose="02010600030101010101" pitchFamily="2" charset="-122"/>
                <a:sym typeface="+mn-ea"/>
              </a:rPr>
              <a:t>力争充分在其中扮演一个积极的角色。</a:t>
            </a:r>
            <a:endParaRPr lang="zh-CN" altLang="zh-CN" b="1" dirty="0" smtClean="0">
              <a:solidFill>
                <a:schemeClr val="tx1"/>
              </a:solidFill>
              <a:latin typeface="宋体" panose="02010600030101010101" pitchFamily="2" charset="-122"/>
              <a:ea typeface="宋体" panose="02010600030101010101" pitchFamily="2" charset="-122"/>
              <a:cs typeface="华文隶书" panose="02010800040101010101" charset="-122"/>
              <a:sym typeface="+mn-ea"/>
            </a:endParaRPr>
          </a:p>
          <a:p>
            <a:endParaRPr lang="en-US" altLang="zh-CN" dirty="0" smtClean="0">
              <a:latin typeface="宋体" panose="02010600030101010101" pitchFamily="2" charset="-122"/>
              <a:ea typeface="宋体" panose="02010600030101010101" pitchFamily="2" charset="-122"/>
            </a:endParaRPr>
          </a:p>
        </p:txBody>
      </p:sp>
      <p:sp>
        <p:nvSpPr>
          <p:cNvPr id="16" name="文本框 15"/>
          <p:cNvSpPr txBox="1"/>
          <p:nvPr/>
        </p:nvSpPr>
        <p:spPr>
          <a:xfrm>
            <a:off x="310515" y="3015615"/>
            <a:ext cx="1664335" cy="368300"/>
          </a:xfrm>
          <a:prstGeom prst="rect">
            <a:avLst/>
          </a:prstGeom>
          <a:solidFill>
            <a:schemeClr val="bg2">
              <a:lumMod val="90000"/>
            </a:schemeClr>
          </a:solidFill>
        </p:spPr>
        <p:txBody>
          <a:bodyPr wrap="square" rtlCol="0">
            <a:spAutoFit/>
          </a:bodyPr>
          <a:p>
            <a:r>
              <a:rPr lang="zh-CN" altLang="en-US" b="1" dirty="0">
                <a:latin typeface="宋体" panose="02010600030101010101" pitchFamily="2" charset="-122"/>
                <a:ea typeface="宋体" panose="02010600030101010101" pitchFamily="2" charset="-122"/>
              </a:rPr>
              <a:t>我们的使命</a:t>
            </a:r>
            <a:endParaRPr lang="zh-CN" altLang="en-US" b="1" dirty="0">
              <a:latin typeface="宋体" panose="02010600030101010101" pitchFamily="2" charset="-122"/>
              <a:ea typeface="宋体" panose="02010600030101010101" pitchFamily="2" charset="-122"/>
            </a:endParaRPr>
          </a:p>
        </p:txBody>
      </p:sp>
      <p:sp>
        <p:nvSpPr>
          <p:cNvPr id="17" name="Rectangle 4"/>
          <p:cNvSpPr/>
          <p:nvPr/>
        </p:nvSpPr>
        <p:spPr>
          <a:xfrm>
            <a:off x="2265045" y="2969895"/>
            <a:ext cx="288290" cy="459740"/>
          </a:xfrm>
          <a:prstGeom prst="rect">
            <a:avLst/>
          </a:prstGeom>
          <a:solidFill>
            <a:schemeClr val="bg1">
              <a:lumMod val="75000"/>
            </a:schemeClr>
          </a:solidFill>
          <a:ln w="9525">
            <a:solidFill>
              <a:schemeClr val="bg1"/>
            </a:solidFill>
            <a:miter/>
          </a:ln>
        </p:spPr>
        <p:txBody>
          <a:bodyPr rtlCol="0" anchor="ctr"/>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Rectangle 9"/>
          <p:cNvSpPr/>
          <p:nvPr/>
        </p:nvSpPr>
        <p:spPr>
          <a:xfrm>
            <a:off x="2407210" y="3015854"/>
            <a:ext cx="238568" cy="252625"/>
          </a:xfrm>
          <a:prstGeom prst="rect">
            <a:avLst/>
          </a:prstGeom>
          <a:solidFill>
            <a:schemeClr val="bg1">
              <a:lumMod val="85000"/>
            </a:schemeClr>
          </a:solidFill>
          <a:ln w="9525">
            <a:solidFill>
              <a:schemeClr val="bg1"/>
            </a:solidFill>
            <a:miter/>
          </a:ln>
        </p:spPr>
        <p:txBody>
          <a:bodyPr rtlCol="0" anchor="ctr"/>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4" name="Rectangle 13"/>
          <p:cNvSpPr/>
          <p:nvPr/>
        </p:nvSpPr>
        <p:spPr>
          <a:xfrm>
            <a:off x="2407362" y="6113339"/>
            <a:ext cx="238568" cy="252625"/>
          </a:xfrm>
          <a:prstGeom prst="rect">
            <a:avLst/>
          </a:prstGeom>
          <a:solidFill>
            <a:schemeClr val="bg1">
              <a:lumMod val="85000"/>
            </a:schemeClr>
          </a:solidFill>
          <a:ln w="9525">
            <a:solidFill>
              <a:schemeClr val="bg1"/>
            </a:solidFill>
            <a:miter/>
          </a:ln>
        </p:spPr>
        <p:txBody>
          <a:bodyPr rtlCol="0" anchor="ctr"/>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ao Valley photo-innobooth"/>
          <p:cNvPicPr>
            <a:picLocks noChangeAspect="1"/>
          </p:cNvPicPr>
          <p:nvPr/>
        </p:nvPicPr>
        <p:blipFill>
          <a:blip r:embed="rId1"/>
          <a:stretch>
            <a:fillRect/>
          </a:stretch>
        </p:blipFill>
        <p:spPr>
          <a:xfrm>
            <a:off x="623570" y="3764915"/>
            <a:ext cx="3464560" cy="2414270"/>
          </a:xfrm>
          <a:prstGeom prst="rect">
            <a:avLst/>
          </a:prstGeom>
        </p:spPr>
      </p:pic>
      <p:sp>
        <p:nvSpPr>
          <p:cNvPr id="2" name="文本框 1"/>
          <p:cNvSpPr txBox="1"/>
          <p:nvPr/>
        </p:nvSpPr>
        <p:spPr>
          <a:xfrm>
            <a:off x="2077720" y="427355"/>
            <a:ext cx="4115435" cy="460375"/>
          </a:xfrm>
          <a:prstGeom prst="rect">
            <a:avLst/>
          </a:prstGeom>
          <a:noFill/>
        </p:spPr>
        <p:txBody>
          <a:bodyPr wrap="none" rtlCol="0" anchor="t">
            <a:spAutoFit/>
          </a:bodyPr>
          <a:lstStyle/>
          <a:p>
            <a:pPr algn="l">
              <a:buClrTx/>
              <a:buSzTx/>
              <a:buFontTx/>
            </a:pPr>
            <a:r>
              <a:rPr lang="en-US" altLang="zh-CN" sz="2400" b="1" dirty="0">
                <a:latin typeface="微软雅黑" panose="020B0503020204020204" pitchFamily="34" charset="-122"/>
                <a:ea typeface="微软雅黑" panose="020B0503020204020204" pitchFamily="34" charset="-122"/>
                <a:sym typeface="+mn-ea"/>
              </a:rPr>
              <a:t>2.</a:t>
            </a:r>
            <a:r>
              <a:rPr lang="zh-CN" altLang="en-US" sz="2400" b="1" dirty="0">
                <a:latin typeface="微软雅黑" panose="020B0503020204020204" pitchFamily="34" charset="-122"/>
                <a:ea typeface="微软雅黑" panose="020B0503020204020204" pitchFamily="34" charset="-122"/>
                <a:sym typeface="+mn-ea"/>
              </a:rPr>
              <a:t>魏氏生物科技中心：里程碑</a:t>
            </a:r>
            <a:endParaRPr lang="zh-CN" altLang="en-US" sz="2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602437" y="2842895"/>
            <a:ext cx="3456384" cy="645160"/>
          </a:xfrm>
          <a:prstGeom prst="rect">
            <a:avLst/>
          </a:prstGeom>
          <a:noFill/>
        </p:spPr>
        <p:txBody>
          <a:bodyPr wrap="square" rtlCol="0" anchor="t">
            <a:spAutoFit/>
          </a:bodyPr>
          <a:lstStyle/>
          <a:p>
            <a:pPr>
              <a:defRPr/>
            </a:pPr>
            <a:r>
              <a:rPr lang="zh-CN" altLang="en-US" dirty="0" smtClean="0">
                <a:latin typeface="宋体" panose="02010600030101010101" pitchFamily="2" charset="-122"/>
                <a:ea typeface="宋体" panose="02010600030101010101" pitchFamily="2" charset="-122"/>
                <a:sym typeface="+mn-ea"/>
              </a:rPr>
              <a:t>与第一家食品合作国际贸易用于进口巴西牛肉。</a:t>
            </a:r>
            <a:endParaRPr lang="zh-CN" altLang="en-US" dirty="0" smtClean="0">
              <a:latin typeface="宋体" panose="02010600030101010101" pitchFamily="2" charset="-122"/>
              <a:ea typeface="宋体" panose="02010600030101010101" pitchFamily="2" charset="-122"/>
              <a:sym typeface="+mn-ea"/>
            </a:endParaRPr>
          </a:p>
        </p:txBody>
      </p:sp>
      <p:sp>
        <p:nvSpPr>
          <p:cNvPr id="4" name="文本框 3"/>
          <p:cNvSpPr txBox="1"/>
          <p:nvPr/>
        </p:nvSpPr>
        <p:spPr>
          <a:xfrm>
            <a:off x="602615" y="6179185"/>
            <a:ext cx="3477260" cy="460375"/>
          </a:xfrm>
          <a:prstGeom prst="rect">
            <a:avLst/>
          </a:prstGeom>
          <a:noFill/>
        </p:spPr>
        <p:txBody>
          <a:bodyPr wrap="square" rtlCol="0" anchor="t">
            <a:spAutoFit/>
          </a:bodyPr>
          <a:lstStyle/>
          <a:p>
            <a:pPr algn="ctr" eaLnBrk="0" hangingPunct="0">
              <a:buClr>
                <a:srgbClr val="D7181F"/>
              </a:buClr>
            </a:pPr>
            <a:r>
              <a:rPr lang="zh-CN" altLang="en-US" sz="1200" dirty="0" smtClean="0">
                <a:sym typeface="+mn-ea"/>
              </a:rPr>
              <a:t>魏氏生物科技中心创始人与芬兰合作伙伴在办公楼</a:t>
            </a:r>
            <a:r>
              <a:rPr lang="zh-CN" altLang="en-US" sz="1200" dirty="0" smtClean="0">
                <a:sym typeface="+mn-ea"/>
              </a:rPr>
              <a:t>前合影留念</a:t>
            </a:r>
            <a:endParaRPr lang="zh-CN" altLang="en-US" sz="1200" dirty="0" smtClean="0">
              <a:solidFill>
                <a:prstClr val="black"/>
              </a:solidFill>
              <a:latin typeface="微软雅黑" panose="020B0503020204020204" pitchFamily="34" charset="-122"/>
              <a:ea typeface="微软雅黑" panose="020B0503020204020204" pitchFamily="34" charset="-122"/>
              <a:sym typeface="+mn-ea"/>
            </a:endParaRPr>
          </a:p>
        </p:txBody>
      </p:sp>
      <p:sp>
        <p:nvSpPr>
          <p:cNvPr id="6" name="Right Arrow 5"/>
          <p:cNvSpPr/>
          <p:nvPr/>
        </p:nvSpPr>
        <p:spPr>
          <a:xfrm>
            <a:off x="623392" y="1689927"/>
            <a:ext cx="11017224" cy="540000"/>
          </a:xfrm>
          <a:prstGeom prst="rightArrow">
            <a:avLst/>
          </a:prstGeom>
          <a:solidFill>
            <a:schemeClr val="bg1"/>
          </a:solidFill>
          <a:ln w="9525">
            <a:solidFill>
              <a:schemeClr val="bg1">
                <a:lumMod val="85000"/>
              </a:schemeClr>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Oval 7"/>
          <p:cNvSpPr/>
          <p:nvPr/>
        </p:nvSpPr>
        <p:spPr>
          <a:xfrm>
            <a:off x="1055440" y="1779927"/>
            <a:ext cx="360000" cy="360000"/>
          </a:xfrm>
          <a:prstGeom prst="ellipse">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TextBox 9"/>
          <p:cNvSpPr txBox="1"/>
          <p:nvPr/>
        </p:nvSpPr>
        <p:spPr>
          <a:xfrm>
            <a:off x="870179" y="1454602"/>
            <a:ext cx="640080" cy="368300"/>
          </a:xfrm>
          <a:prstGeom prst="rect">
            <a:avLst/>
          </a:prstGeom>
          <a:noFill/>
        </p:spPr>
        <p:txBody>
          <a:bodyPr wrap="none" rtlCol="0">
            <a:spAutoFit/>
          </a:bodyPr>
          <a:lstStyle/>
          <a:p>
            <a:r>
              <a:rPr lang="zh-CN" altLang="en-SG" dirty="0" smtClean="0">
                <a:latin typeface="宋体" panose="02010600030101010101" pitchFamily="2" charset="-122"/>
                <a:ea typeface="宋体" panose="02010600030101010101" pitchFamily="2" charset="-122"/>
              </a:rPr>
              <a:t>如今</a:t>
            </a:r>
            <a:endParaRPr lang="zh-CN" altLang="en-SG" dirty="0" smtClean="0">
              <a:latin typeface="宋体" panose="02010600030101010101" pitchFamily="2" charset="-122"/>
              <a:ea typeface="宋体" panose="02010600030101010101" pitchFamily="2" charset="-122"/>
            </a:endParaRPr>
          </a:p>
        </p:txBody>
      </p:sp>
      <p:cxnSp>
        <p:nvCxnSpPr>
          <p:cNvPr id="12" name="Straight Connector 11"/>
          <p:cNvCxnSpPr>
            <a:stCxn id="8" idx="4"/>
          </p:cNvCxnSpPr>
          <p:nvPr/>
        </p:nvCxnSpPr>
        <p:spPr>
          <a:xfrm flipH="1">
            <a:off x="1235439" y="2139927"/>
            <a:ext cx="1" cy="7850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2"/>
          <p:cNvSpPr txBox="1"/>
          <p:nvPr/>
        </p:nvSpPr>
        <p:spPr>
          <a:xfrm>
            <a:off x="4350385" y="3013710"/>
            <a:ext cx="3794760" cy="3415030"/>
          </a:xfrm>
          <a:prstGeom prst="rect">
            <a:avLst/>
          </a:prstGeom>
          <a:noFill/>
        </p:spPr>
        <p:txBody>
          <a:bodyPr wrap="square" rtlCol="0" anchor="t">
            <a:spAutoFit/>
          </a:bodyPr>
          <a:lstStyle/>
          <a:p>
            <a:pPr eaLnBrk="0" hangingPunct="0">
              <a:buClr>
                <a:srgbClr val="D7181F"/>
              </a:buClr>
            </a:pP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我们在中国的营养健康与医学应用实验室为中国客户提供以下服务：</a:t>
            </a:r>
            <a:endParaRPr lang="zh-CN" altLang="en-US"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r>
              <a:rPr lang="zh-CN" dirty="0" smtClean="0">
                <a:latin typeface="宋体" panose="02010600030101010101" pitchFamily="2" charset="-122"/>
                <a:ea typeface="宋体" panose="02010600030101010101" pitchFamily="2" charset="-122"/>
                <a:cs typeface="宋体" panose="02010600030101010101" pitchFamily="2" charset="-122"/>
                <a:sym typeface="+mn-ea"/>
              </a:rPr>
              <a:t>干细胞储存库</a:t>
            </a:r>
            <a:endParaRPr lang="zh-CN"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endParaRPr lang="zh-CN"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免疫细胞及治疗癌症NK细胞扩增实验室</a:t>
            </a:r>
            <a:endParaRPr lang="zh-CN" altLang="en-US"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endParaRPr lang="en-US" altLang="zh-CN"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r>
              <a:rPr lang="en-US" altLang="zh-CN" dirty="0" smtClean="0">
                <a:latin typeface="宋体" panose="02010600030101010101" pitchFamily="2" charset="-122"/>
                <a:ea typeface="宋体" panose="02010600030101010101" pitchFamily="2" charset="-122"/>
                <a:cs typeface="宋体" panose="02010600030101010101" pitchFamily="2" charset="-122"/>
                <a:sym typeface="+mn-ea"/>
              </a:rPr>
              <a:t>生长因子抗老化研发室</a:t>
            </a:r>
            <a:endParaRPr lang="en-US" altLang="zh-CN"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endParaRPr lang="zh-CN" dirty="0">
              <a:latin typeface="宋体" panose="02010600030101010101" pitchFamily="2" charset="-122"/>
              <a:ea typeface="宋体" panose="02010600030101010101" pitchFamily="2" charset="-122"/>
              <a:cs typeface="宋体" panose="02010600030101010101" pitchFamily="2" charset="-122"/>
            </a:endParaRPr>
          </a:p>
          <a:p>
            <a:pPr marL="285750" indent="-285750" eaLnBrk="0" hangingPunct="0">
              <a:buClr>
                <a:srgbClr val="D7181F"/>
              </a:buClr>
              <a:buFont typeface="Arial" panose="020B0604020202020204" pitchFamily="34" charset="0"/>
              <a:buChar char="•"/>
            </a:pPr>
            <a:r>
              <a:rPr lang="zh-CN" dirty="0">
                <a:latin typeface="宋体" panose="02010600030101010101" pitchFamily="2" charset="-122"/>
                <a:ea typeface="宋体" panose="02010600030101010101" pitchFamily="2" charset="-122"/>
                <a:cs typeface="宋体" panose="02010600030101010101" pitchFamily="2" charset="-122"/>
              </a:rPr>
              <a:t>有一个附带实验室和办公空间的专注于人造肉及保健食品的孵化器</a:t>
            </a:r>
            <a:endParaRPr lang="zh-CN" dirty="0">
              <a:latin typeface="宋体" panose="02010600030101010101" pitchFamily="2" charset="-122"/>
              <a:ea typeface="宋体" panose="02010600030101010101" pitchFamily="2" charset="-122"/>
              <a:cs typeface="宋体" panose="02010600030101010101" pitchFamily="2" charset="-122"/>
            </a:endParaRPr>
          </a:p>
        </p:txBody>
      </p:sp>
      <p:sp>
        <p:nvSpPr>
          <p:cNvPr id="14" name="Oval 13"/>
          <p:cNvSpPr/>
          <p:nvPr/>
        </p:nvSpPr>
        <p:spPr>
          <a:xfrm>
            <a:off x="4871864" y="1779927"/>
            <a:ext cx="360000" cy="360000"/>
          </a:xfrm>
          <a:prstGeom prst="ellipse">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TextBox 14"/>
          <p:cNvSpPr txBox="1"/>
          <p:nvPr/>
        </p:nvSpPr>
        <p:spPr>
          <a:xfrm>
            <a:off x="4686603" y="1454602"/>
            <a:ext cx="1440180" cy="368300"/>
          </a:xfrm>
          <a:prstGeom prst="rect">
            <a:avLst/>
          </a:prstGeom>
          <a:noFill/>
        </p:spPr>
        <p:txBody>
          <a:bodyPr wrap="none" rtlCol="0">
            <a:spAutoFit/>
          </a:bodyPr>
          <a:lstStyle/>
          <a:p>
            <a:r>
              <a:rPr lang="en-SG" dirty="0" smtClean="0">
                <a:latin typeface="宋体" panose="02010600030101010101" pitchFamily="2" charset="-122"/>
                <a:ea typeface="宋体" panose="02010600030101010101" pitchFamily="2" charset="-122"/>
                <a:cs typeface="宋体" panose="02010600030101010101" pitchFamily="2" charset="-122"/>
              </a:rPr>
              <a:t>2020-202</a:t>
            </a:r>
            <a:r>
              <a:rPr lang="en-US" altLang="en-SG" dirty="0" smtClean="0">
                <a:latin typeface="宋体" panose="02010600030101010101" pitchFamily="2" charset="-122"/>
                <a:ea typeface="宋体" panose="02010600030101010101" pitchFamily="2" charset="-122"/>
                <a:cs typeface="宋体" panose="02010600030101010101" pitchFamily="2" charset="-122"/>
              </a:rPr>
              <a:t>1</a:t>
            </a:r>
            <a:r>
              <a:rPr lang="zh-CN" altLang="en-US" dirty="0" smtClean="0">
                <a:latin typeface="宋体" panose="02010600030101010101" pitchFamily="2" charset="-122"/>
                <a:ea typeface="宋体" panose="02010600030101010101" pitchFamily="2" charset="-122"/>
                <a:cs typeface="宋体" panose="02010600030101010101" pitchFamily="2" charset="-122"/>
              </a:rPr>
              <a:t>年</a:t>
            </a:r>
            <a:endParaRPr lang="zh-CN" altLang="en-US" dirty="0" smtClean="0">
              <a:latin typeface="宋体" panose="02010600030101010101" pitchFamily="2" charset="-122"/>
              <a:ea typeface="宋体" panose="02010600030101010101" pitchFamily="2" charset="-122"/>
              <a:cs typeface="宋体" panose="02010600030101010101" pitchFamily="2" charset="-122"/>
            </a:endParaRPr>
          </a:p>
        </p:txBody>
      </p:sp>
      <p:cxnSp>
        <p:nvCxnSpPr>
          <p:cNvPr id="16" name="Straight Connector 15"/>
          <p:cNvCxnSpPr>
            <a:stCxn id="14" idx="4"/>
          </p:cNvCxnSpPr>
          <p:nvPr/>
        </p:nvCxnSpPr>
        <p:spPr>
          <a:xfrm flipH="1">
            <a:off x="5051863" y="2139927"/>
            <a:ext cx="1" cy="7850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053548" y="1779927"/>
            <a:ext cx="360000" cy="360000"/>
          </a:xfrm>
          <a:prstGeom prst="ellipse">
            <a:avLst/>
          </a:prstGeom>
          <a:solidFill>
            <a:schemeClr val="bg1">
              <a:lumMod val="75000"/>
            </a:schemeClr>
          </a:solidFill>
          <a:ln w="9525">
            <a:solidFill>
              <a:schemeClr val="bg1"/>
            </a:solidFill>
            <a:miter/>
          </a:ln>
        </p:spPr>
        <p:txBody>
          <a:bodyPr rtlCol="0" anchor="ctr"/>
          <a:lstStyle/>
          <a:p>
            <a:pPr algn="ctr" eaLnBrk="1" hangingPunct="1"/>
            <a:endParaRPr lang="en-SG" sz="2000"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TextBox 17"/>
          <p:cNvSpPr txBox="1"/>
          <p:nvPr/>
        </p:nvSpPr>
        <p:spPr>
          <a:xfrm>
            <a:off x="8868287" y="1454602"/>
            <a:ext cx="1554480" cy="368300"/>
          </a:xfrm>
          <a:prstGeom prst="rect">
            <a:avLst/>
          </a:prstGeom>
          <a:noFill/>
        </p:spPr>
        <p:txBody>
          <a:bodyPr wrap="none" rtlCol="0">
            <a:spAutoFit/>
          </a:bodyPr>
          <a:lstStyle/>
          <a:p>
            <a:r>
              <a:rPr lang="en-SG" dirty="0" smtClean="0">
                <a:latin typeface="宋体" panose="02010600030101010101" pitchFamily="2" charset="-122"/>
                <a:ea typeface="宋体" panose="02010600030101010101" pitchFamily="2" charset="-122"/>
                <a:cs typeface="宋体" panose="02010600030101010101" pitchFamily="2" charset="-122"/>
              </a:rPr>
              <a:t>2022</a:t>
            </a:r>
            <a:r>
              <a:rPr lang="zh-CN" altLang="en-SG" dirty="0" smtClean="0">
                <a:latin typeface="宋体" panose="02010600030101010101" pitchFamily="2" charset="-122"/>
                <a:ea typeface="宋体" panose="02010600030101010101" pitchFamily="2" charset="-122"/>
                <a:cs typeface="宋体" panose="02010600030101010101" pitchFamily="2" charset="-122"/>
              </a:rPr>
              <a:t>年及以后</a:t>
            </a:r>
            <a:endParaRPr lang="en-SG" dirty="0">
              <a:latin typeface="宋体" panose="02010600030101010101" pitchFamily="2" charset="-122"/>
              <a:ea typeface="宋体" panose="02010600030101010101" pitchFamily="2" charset="-122"/>
              <a:cs typeface="宋体" panose="02010600030101010101" pitchFamily="2" charset="-122"/>
            </a:endParaRPr>
          </a:p>
        </p:txBody>
      </p:sp>
      <p:cxnSp>
        <p:nvCxnSpPr>
          <p:cNvPr id="19" name="Straight Connector 18"/>
          <p:cNvCxnSpPr>
            <a:stCxn id="17" idx="4"/>
          </p:cNvCxnSpPr>
          <p:nvPr/>
        </p:nvCxnSpPr>
        <p:spPr>
          <a:xfrm flipH="1">
            <a:off x="9233547" y="2139927"/>
            <a:ext cx="1" cy="7850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文本框 2"/>
          <p:cNvSpPr txBox="1"/>
          <p:nvPr/>
        </p:nvSpPr>
        <p:spPr>
          <a:xfrm>
            <a:off x="8292244" y="3013844"/>
            <a:ext cx="3564396" cy="2030095"/>
          </a:xfrm>
          <a:prstGeom prst="rect">
            <a:avLst/>
          </a:prstGeom>
          <a:noFill/>
        </p:spPr>
        <p:txBody>
          <a:bodyPr wrap="square" rtlCol="0" anchor="t">
            <a:spAutoFit/>
          </a:bodyPr>
          <a:lstStyle/>
          <a:p>
            <a:pPr eaLnBrk="0" hangingPunct="0">
              <a:buClr>
                <a:srgbClr val="D7181F"/>
              </a:buClr>
            </a:pP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将魏氏生物科技中心建设成中国生物科技方面的标杆企业。持续创新，提供一些产品和服务：</a:t>
            </a:r>
            <a:endParaRPr lang="zh-CN" altLang="en-US" dirty="0" smtClean="0">
              <a:latin typeface="宋体" panose="02010600030101010101" pitchFamily="2" charset="-122"/>
              <a:ea typeface="宋体" panose="02010600030101010101" pitchFamily="2" charset="-122"/>
              <a:cs typeface="宋体" panose="02010600030101010101" pitchFamily="2" charset="-122"/>
              <a:sym typeface="+mn-ea"/>
            </a:endParaRPr>
          </a:p>
          <a:p>
            <a:pPr eaLnBrk="0" hangingPunct="0">
              <a:buClr>
                <a:srgbClr val="D7181F"/>
              </a:buClr>
            </a:pPr>
            <a:endParaRPr lang="en-US" altLang="zh-CN"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人造牛肉实验室与量化生产</a:t>
            </a:r>
            <a:endParaRPr lang="zh-CN" altLang="en-US" dirty="0" smtClean="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eaLnBrk="0" hangingPunct="0">
              <a:buClr>
                <a:srgbClr val="D7181F"/>
              </a:buClr>
              <a:buFont typeface="Arial" panose="020B0604020202020204" pitchFamily="34" charset="0"/>
              <a:buChar char="•"/>
            </a:pPr>
            <a:r>
              <a:rPr lang="zh-CN" altLang="en-US" dirty="0" smtClean="0">
                <a:latin typeface="宋体" panose="02010600030101010101" pitchFamily="2" charset="-122"/>
                <a:ea typeface="宋体" panose="02010600030101010101" pitchFamily="2" charset="-122"/>
                <a:cs typeface="宋体" panose="02010600030101010101" pitchFamily="2" charset="-122"/>
                <a:sym typeface="+mn-ea"/>
              </a:rPr>
              <a:t>将</a:t>
            </a:r>
            <a:r>
              <a:rPr lang="en-SG" altLang="zh-CN" dirty="0">
                <a:latin typeface="宋体" panose="02010600030101010101" pitchFamily="2" charset="-122"/>
                <a:ea typeface="宋体" panose="02010600030101010101" pitchFamily="2" charset="-122"/>
                <a:cs typeface="宋体" panose="02010600030101010101" pitchFamily="2" charset="-122"/>
                <a:sym typeface="+mn-ea"/>
              </a:rPr>
              <a:t>AI</a:t>
            </a:r>
            <a:r>
              <a:rPr lang="zh-CN" altLang="en-SG" dirty="0">
                <a:latin typeface="宋体" panose="02010600030101010101" pitchFamily="2" charset="-122"/>
                <a:ea typeface="宋体" panose="02010600030101010101" pitchFamily="2" charset="-122"/>
                <a:cs typeface="宋体" panose="02010600030101010101" pitchFamily="2" charset="-122"/>
                <a:sym typeface="+mn-ea"/>
              </a:rPr>
              <a:t>和大数据应用到营养健康与医学应用实验室中。</a:t>
            </a:r>
            <a:endParaRPr lang="zh-CN" altLang="en-SG"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灯片编号占位符 1"/>
          <p:cNvSpPr>
            <a:spLocks noGrp="1"/>
          </p:cNvSpPr>
          <p:nvPr/>
        </p:nvSpPr>
        <p:spPr>
          <a:xfrm>
            <a:off x="10049510" y="636555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52980" y="406400"/>
            <a:ext cx="5425440" cy="460375"/>
          </a:xfrm>
          <a:prstGeom prst="rect">
            <a:avLst/>
          </a:prstGeom>
          <a:noFill/>
        </p:spPr>
        <p:txBody>
          <a:bodyPr wrap="none" rtlCol="0" anchor="t">
            <a:spAutoFit/>
          </a:bodyPr>
          <a:lstStyle/>
          <a:p>
            <a:pPr algn="l">
              <a:buClrTx/>
              <a:buSzTx/>
              <a:buFontTx/>
            </a:pPr>
            <a:r>
              <a:rPr lang="en-US" sz="2400" b="1" dirty="0">
                <a:latin typeface="微软雅黑" panose="020B0503020204020204" pitchFamily="34" charset="-122"/>
                <a:ea typeface="微软雅黑" panose="020B0503020204020204" pitchFamily="34" charset="-122"/>
                <a:sym typeface="+mn-ea"/>
              </a:rPr>
              <a:t> 3.</a:t>
            </a:r>
            <a:r>
              <a:rPr lang="zh-CN" altLang="en-US" sz="2400" b="1" dirty="0">
                <a:latin typeface="微软雅黑" panose="020B0503020204020204" pitchFamily="34" charset="-122"/>
                <a:ea typeface="微软雅黑" panose="020B0503020204020204" pitchFamily="34" charset="-122"/>
                <a:sym typeface="+mn-ea"/>
              </a:rPr>
              <a:t>魏氏生物科技中心：核心产品与服务</a:t>
            </a:r>
            <a:endParaRPr lang="zh-CN" altLang="en-US" sz="2400" b="1" dirty="0">
              <a:latin typeface="微软雅黑" panose="020B0503020204020204" pitchFamily="34" charset="-122"/>
              <a:ea typeface="微软雅黑" panose="020B0503020204020204" pitchFamily="34" charset="-122"/>
              <a:sym typeface="+mn-ea"/>
            </a:endParaRPr>
          </a:p>
        </p:txBody>
      </p:sp>
      <p:sp>
        <p:nvSpPr>
          <p:cNvPr id="4" name="Rectangle 3"/>
          <p:cNvSpPr/>
          <p:nvPr/>
        </p:nvSpPr>
        <p:spPr>
          <a:xfrm>
            <a:off x="1407700" y="1909769"/>
            <a:ext cx="1800000" cy="1152000"/>
          </a:xfrm>
          <a:prstGeom prst="rect">
            <a:avLst/>
          </a:prstGeom>
          <a:solidFill>
            <a:schemeClr val="bg1">
              <a:lumMod val="85000"/>
            </a:schemeClr>
          </a:solidFill>
          <a:ln w="9525">
            <a:solidFill>
              <a:schemeClr val="bg1"/>
            </a:solidFill>
            <a:miter/>
          </a:ln>
        </p:spPr>
        <p:txBody>
          <a:bodyPr rtlCol="0" anchor="ctr"/>
          <a:lstStyle/>
          <a:p>
            <a:pPr algn="ctr" eaLnBrk="1" hangingPunct="1"/>
            <a:r>
              <a:rPr lang="zh-CN" altLang="en-US" sz="1800" dirty="0" smtClean="0">
                <a:latin typeface="宋体" panose="02010600030101010101" pitchFamily="2" charset="-122"/>
                <a:ea typeface="宋体" panose="02010600030101010101" pitchFamily="2" charset="-122"/>
                <a:cs typeface="华文隶书" panose="02010800040101010101" charset="-122"/>
              </a:rPr>
              <a:t>干细胞储存庫</a:t>
            </a:r>
            <a:endParaRPr lang="zh-CN" altLang="en-US" sz="1800" dirty="0" smtClean="0">
              <a:latin typeface="宋体" panose="02010600030101010101" pitchFamily="2" charset="-122"/>
              <a:ea typeface="宋体" panose="02010600030101010101" pitchFamily="2" charset="-122"/>
              <a:cs typeface="华文隶书" panose="02010800040101010101" charset="-122"/>
            </a:endParaRPr>
          </a:p>
        </p:txBody>
      </p:sp>
      <p:sp>
        <p:nvSpPr>
          <p:cNvPr id="9" name="Rectangle 8"/>
          <p:cNvSpPr/>
          <p:nvPr/>
        </p:nvSpPr>
        <p:spPr>
          <a:xfrm>
            <a:off x="3878505" y="1917389"/>
            <a:ext cx="1800000" cy="1152000"/>
          </a:xfrm>
          <a:prstGeom prst="rect">
            <a:avLst/>
          </a:prstGeom>
          <a:solidFill>
            <a:schemeClr val="bg1">
              <a:lumMod val="85000"/>
            </a:schemeClr>
          </a:solidFill>
          <a:ln w="9525">
            <a:solidFill>
              <a:schemeClr val="bg1"/>
            </a:solidFill>
            <a:miter/>
          </a:ln>
        </p:spPr>
        <p:txBody>
          <a:bodyPr rtlCol="0" anchor="ctr"/>
          <a:lstStyle/>
          <a:p>
            <a:pPr algn="ctr">
              <a:buClrTx/>
              <a:buSzTx/>
              <a:buFontTx/>
            </a:pPr>
            <a:r>
              <a:rPr lang="zh-CN" altLang="en-US" sz="1800" dirty="0" smtClean="0">
                <a:latin typeface="宋体" panose="02010600030101010101" pitchFamily="2" charset="-122"/>
                <a:ea typeface="宋体" panose="02010600030101010101" pitchFamily="2" charset="-122"/>
                <a:cs typeface="华文隶书" panose="02010800040101010101" charset="-122"/>
                <a:sym typeface="+mn-ea"/>
              </a:rPr>
              <a:t>免疫细胞及治疗癌症NK细胞扩增实验室</a:t>
            </a:r>
            <a:endParaRPr lang="zh-CN" altLang="en-US" sz="1800" dirty="0" smtClean="0">
              <a:latin typeface="宋体" panose="02010600030101010101" pitchFamily="2" charset="-122"/>
              <a:ea typeface="宋体" panose="02010600030101010101" pitchFamily="2" charset="-122"/>
              <a:cs typeface="华文隶书" panose="02010800040101010101" charset="-122"/>
              <a:sym typeface="+mn-ea"/>
            </a:endParaRPr>
          </a:p>
        </p:txBody>
      </p:sp>
      <p:sp>
        <p:nvSpPr>
          <p:cNvPr id="11" name="Rectangle 10"/>
          <p:cNvSpPr/>
          <p:nvPr/>
        </p:nvSpPr>
        <p:spPr>
          <a:xfrm>
            <a:off x="6455375" y="1917844"/>
            <a:ext cx="1800000" cy="1152000"/>
          </a:xfrm>
          <a:prstGeom prst="rect">
            <a:avLst/>
          </a:prstGeom>
          <a:solidFill>
            <a:schemeClr val="bg1">
              <a:lumMod val="85000"/>
            </a:schemeClr>
          </a:solidFill>
          <a:ln w="9525">
            <a:solidFill>
              <a:schemeClr val="bg1"/>
            </a:solidFill>
            <a:miter/>
          </a:ln>
        </p:spPr>
        <p:txBody>
          <a:bodyPr rtlCol="0" anchor="ctr"/>
          <a:lstStyle/>
          <a:p>
            <a:pPr algn="ctr">
              <a:buClrTx/>
              <a:buSzTx/>
              <a:buFontTx/>
            </a:pPr>
            <a:r>
              <a:rPr lang="zh-CN" altLang="en-US" sz="1800" dirty="0" smtClean="0">
                <a:latin typeface="宋体" panose="02010600030101010101" pitchFamily="2" charset="-122"/>
                <a:ea typeface="宋体" panose="02010600030101010101" pitchFamily="2" charset="-122"/>
                <a:cs typeface="华文隶书" panose="02010800040101010101" charset="-122"/>
                <a:sym typeface="+mn-ea"/>
              </a:rPr>
              <a:t>人造肉及保健食品研发室</a:t>
            </a:r>
            <a:endParaRPr lang="zh-CN" altLang="en-US" sz="1800" dirty="0" smtClean="0">
              <a:latin typeface="宋体" panose="02010600030101010101" pitchFamily="2" charset="-122"/>
              <a:ea typeface="宋体" panose="02010600030101010101" pitchFamily="2" charset="-122"/>
              <a:cs typeface="华文隶书" panose="02010800040101010101" charset="-122"/>
              <a:sym typeface="+mn-ea"/>
            </a:endParaRPr>
          </a:p>
        </p:txBody>
      </p:sp>
      <p:sp>
        <p:nvSpPr>
          <p:cNvPr id="15" name="灯片编号占位符 1"/>
          <p:cNvSpPr>
            <a:spLocks noGrp="1"/>
          </p:cNvSpPr>
          <p:nvPr/>
        </p:nvSpPr>
        <p:spPr>
          <a:xfrm>
            <a:off x="10049510" y="6509068"/>
            <a:ext cx="2057400" cy="273844"/>
          </a:xfrm>
          <a:prstGeom prst="rect">
            <a:avLst/>
          </a:prstGeom>
        </p:spPr>
        <p:txBody>
          <a:bodyPr lIns="68580" tIns="34290" rIns="68580" bIns="34290"/>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fld id="{7D9BB5D0-35E4-459D-AEF3-FE4D7C45CC19}" type="slidenum">
              <a:rPr lang="en-US" altLang="zh-CN" smtClean="0"/>
            </a:fld>
            <a:endParaRPr lang="zh-CN" altLang="en-US"/>
          </a:p>
        </p:txBody>
      </p:sp>
      <p:sp>
        <p:nvSpPr>
          <p:cNvPr id="2" name="Rectangle 10"/>
          <p:cNvSpPr/>
          <p:nvPr/>
        </p:nvSpPr>
        <p:spPr>
          <a:xfrm>
            <a:off x="8976325" y="1910224"/>
            <a:ext cx="1800000" cy="1152000"/>
          </a:xfrm>
          <a:prstGeom prst="rect">
            <a:avLst/>
          </a:prstGeom>
          <a:solidFill>
            <a:schemeClr val="bg1">
              <a:lumMod val="85000"/>
            </a:schemeClr>
          </a:solidFill>
          <a:ln w="9525">
            <a:solidFill>
              <a:schemeClr val="bg1"/>
            </a:solidFill>
            <a:miter/>
          </a:ln>
        </p:spPr>
        <p:txBody>
          <a:bodyPr rtlCol="0" anchor="ctr"/>
          <a:p>
            <a:pPr algn="ctr"/>
            <a:r>
              <a:rPr lang="zh-CN" altLang="en-US" sz="1800" dirty="0" smtClean="0">
                <a:latin typeface="宋体" panose="02010600030101010101" pitchFamily="2" charset="-122"/>
                <a:ea typeface="宋体" panose="02010600030101010101" pitchFamily="2" charset="-122"/>
                <a:cs typeface="华文隶书" panose="02010800040101010101" charset="-122"/>
                <a:sym typeface="+mn-ea"/>
              </a:rPr>
              <a:t>生长因子抗老化研发室</a:t>
            </a:r>
            <a:endParaRPr lang="zh-CN" altLang="en-US" sz="1800" dirty="0" smtClean="0">
              <a:latin typeface="宋体" panose="02010600030101010101" pitchFamily="2" charset="-122"/>
              <a:ea typeface="宋体" panose="02010600030101010101" pitchFamily="2" charset="-122"/>
              <a:cs typeface="华文隶书" panose="02010800040101010101" charset="-122"/>
              <a:sym typeface="+mn-ea"/>
            </a:endParaRPr>
          </a:p>
        </p:txBody>
      </p:sp>
      <p:sp>
        <p:nvSpPr>
          <p:cNvPr id="5" name="Rectangle 6"/>
          <p:cNvSpPr/>
          <p:nvPr/>
        </p:nvSpPr>
        <p:spPr>
          <a:xfrm>
            <a:off x="1407700" y="4360841"/>
            <a:ext cx="9368820" cy="648073"/>
          </a:xfrm>
          <a:prstGeom prst="rect">
            <a:avLst/>
          </a:prstGeom>
          <a:solidFill>
            <a:schemeClr val="bg1">
              <a:lumMod val="85000"/>
            </a:schemeClr>
          </a:solidFill>
          <a:ln w="9525">
            <a:solidFill>
              <a:schemeClr val="bg1"/>
            </a:solidFill>
            <a:miter/>
          </a:ln>
        </p:spPr>
        <p:txBody>
          <a:bodyPr rtlCol="0" anchor="ctr"/>
          <a:p>
            <a:pPr algn="ctr"/>
            <a:r>
              <a:rPr lang="zh-CN" altLang="en-US" sz="1800" dirty="0" smtClean="0">
                <a:latin typeface="宋体" panose="02010600030101010101" pitchFamily="2" charset="-122"/>
                <a:ea typeface="宋体" panose="02010600030101010101" pitchFamily="2" charset="-122"/>
                <a:cs typeface="华文隶书" panose="02010800040101010101" charset="-122"/>
                <a:sym typeface="+mn-ea"/>
              </a:rPr>
              <a:t>营养健康与医学应用实验室</a:t>
            </a:r>
            <a:r>
              <a:rPr lang="en-US" sz="1600" b="1" dirty="0">
                <a:latin typeface="宋体" panose="02010600030101010101" pitchFamily="2" charset="-122"/>
                <a:ea typeface="宋体" panose="02010600030101010101" pitchFamily="2" charset="-122"/>
                <a:cs typeface="宋体" panose="02010600030101010101" pitchFamily="2" charset="-122"/>
              </a:rPr>
              <a:t> </a:t>
            </a:r>
            <a:endParaRPr lang="en-US" sz="1600" b="1" dirty="0">
              <a:latin typeface="宋体" panose="02010600030101010101" pitchFamily="2" charset="-122"/>
              <a:ea typeface="宋体" panose="02010600030101010101" pitchFamily="2" charset="-122"/>
              <a:cs typeface="宋体" panose="02010600030101010101" pitchFamily="2" charset="-122"/>
            </a:endParaRPr>
          </a:p>
        </p:txBody>
      </p:sp>
      <p:cxnSp>
        <p:nvCxnSpPr>
          <p:cNvPr id="7" name="直接连接符 6"/>
          <p:cNvCxnSpPr>
            <a:stCxn id="4" idx="2"/>
            <a:endCxn id="5" idx="0"/>
          </p:cNvCxnSpPr>
          <p:nvPr/>
        </p:nvCxnSpPr>
        <p:spPr>
          <a:xfrm>
            <a:off x="2307590" y="3061970"/>
            <a:ext cx="3784600" cy="1298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9" idx="2"/>
          </p:cNvCxnSpPr>
          <p:nvPr/>
        </p:nvCxnSpPr>
        <p:spPr>
          <a:xfrm>
            <a:off x="4778375" y="3069590"/>
            <a:ext cx="1317625"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11" idx="2"/>
          </p:cNvCxnSpPr>
          <p:nvPr/>
        </p:nvCxnSpPr>
        <p:spPr>
          <a:xfrm flipV="1">
            <a:off x="6096000" y="3069590"/>
            <a:ext cx="1259205"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2" idx="2"/>
          </p:cNvCxnSpPr>
          <p:nvPr/>
        </p:nvCxnSpPr>
        <p:spPr>
          <a:xfrm flipV="1">
            <a:off x="6096000" y="3061970"/>
            <a:ext cx="3780155" cy="130302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65045" y="488950"/>
            <a:ext cx="4115435" cy="460375"/>
          </a:xfrm>
          <a:prstGeom prst="rect">
            <a:avLst/>
          </a:prstGeom>
          <a:noFill/>
        </p:spPr>
        <p:txBody>
          <a:bodyPr wrap="none" rtlCol="0" anchor="t">
            <a:spAutoFit/>
          </a:bodyPr>
          <a:p>
            <a:pPr algn="l">
              <a:buClrTx/>
              <a:buSzTx/>
              <a:buFontTx/>
            </a:pPr>
            <a:r>
              <a:rPr lang="en-US" altLang="zh-CN" sz="2400" b="1" dirty="0">
                <a:latin typeface="微软雅黑" panose="020B0503020204020204" pitchFamily="34" charset="-122"/>
                <a:ea typeface="微软雅黑" panose="020B0503020204020204" pitchFamily="34" charset="-122"/>
                <a:sym typeface="+mn-ea"/>
              </a:rPr>
              <a:t>4.</a:t>
            </a:r>
            <a:r>
              <a:rPr lang="zh-CN" altLang="en-US" sz="2400" b="1" dirty="0">
                <a:latin typeface="微软雅黑" panose="020B0503020204020204" pitchFamily="34" charset="-122"/>
                <a:ea typeface="微软雅黑" panose="020B0503020204020204" pitchFamily="34" charset="-122"/>
                <a:sym typeface="+mn-ea"/>
              </a:rPr>
              <a:t>营养健康与医学应用实验室</a:t>
            </a:r>
            <a:endParaRPr lang="zh-CN" altLang="en-US" sz="2400" b="1" dirty="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651510" y="1434465"/>
            <a:ext cx="10497185" cy="4778375"/>
          </a:xfrm>
          <a:prstGeom prst="rect">
            <a:avLst/>
          </a:prstGeom>
          <a:noFill/>
        </p:spPr>
        <p:txBody>
          <a:bodyPr wrap="square" rtlCol="0">
            <a:spAutoFit/>
          </a:bodyPr>
          <a:p>
            <a:pPr algn="ctr"/>
            <a:r>
              <a:rPr lang="zh-CN" altLang="en-US" sz="2400" b="1" dirty="0" smtClean="0">
                <a:latin typeface="宋体" panose="02010600030101010101" pitchFamily="2" charset="-122"/>
                <a:ea typeface="宋体" panose="02010600030101010101" pitchFamily="2" charset="-122"/>
                <a:cs typeface="华文隶书" panose="02010800040101010101" charset="-122"/>
              </a:rPr>
              <a:t>平台介绍</a:t>
            </a:r>
            <a:endParaRPr lang="zh-CN" altLang="en-US" sz="2400" b="1" dirty="0" smtClean="0">
              <a:latin typeface="宋体" panose="02010600030101010101" pitchFamily="2" charset="-122"/>
              <a:ea typeface="宋体" panose="02010600030101010101" pitchFamily="2" charset="-122"/>
              <a:cs typeface="华文隶书" panose="02010800040101010101" charset="-122"/>
            </a:endParaRPr>
          </a:p>
          <a:p>
            <a:pPr algn="l" defTabSz="914400" fontAlgn="auto">
              <a:lnSpc>
                <a:spcPct val="12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1.平台组成：天然产物纯化与应用平台</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a:lnSpc>
                <a:spcPct val="12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            基因工程研发与应用平台</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a:lnSpc>
                <a:spcPct val="12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            细胞与发酵工程开发与应用平台</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a:lnSpc>
                <a:spcPct val="12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            免疫学研发与应用平台</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a:lnSpc>
                <a:spcPct val="120000"/>
              </a:lnSpc>
            </a:pP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a:lnSpc>
                <a:spcPct val="12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2.应用方向：新资源食品开发</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a:lnSpc>
                <a:spcPct val="12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            生物医药开发</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a:lnSpc>
                <a:spcPct val="12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            生物医学诊断开发</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120000"/>
              </a:lnSpc>
            </a:pP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12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3</a:t>
            </a:r>
            <a:r>
              <a:rPr lang="en-US" altLang="zh-CN" dirty="0" smtClean="0">
                <a:latin typeface="宋体" panose="02010600030101010101" pitchFamily="2" charset="-122"/>
                <a:ea typeface="宋体" panose="02010600030101010101" pitchFamily="2" charset="-122"/>
                <a:cs typeface="华文隶书" panose="02010800040101010101" charset="-122"/>
                <a:sym typeface="+mn-ea"/>
              </a:rPr>
              <a:t>.</a:t>
            </a:r>
            <a:r>
              <a:rPr lang="zh-CN" altLang="en-US" dirty="0" smtClean="0">
                <a:latin typeface="宋体" panose="02010600030101010101" pitchFamily="2" charset="-122"/>
                <a:ea typeface="宋体" panose="02010600030101010101" pitchFamily="2" charset="-122"/>
                <a:cs typeface="华文隶书" panose="02010800040101010101" charset="-122"/>
                <a:sym typeface="+mn-ea"/>
              </a:rPr>
              <a:t>产品方向：</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12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3.1 新资源食品：新资源蛋白质食品、特医营养因子食品等。</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12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3.2 生物医药开发：凝血因子类、靶向生物医药等。</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12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3.3 生物医学诊断开发：POCT、精准医疗诊断产品及智慧医疗等。</a:t>
            </a:r>
            <a:endParaRPr lang="zh-CN" altLang="en-US" dirty="0" smtClean="0">
              <a:latin typeface="宋体" panose="02010600030101010101" pitchFamily="2" charset="-122"/>
              <a:ea typeface="宋体" panose="02010600030101010101" pitchFamily="2" charset="-122"/>
              <a:cs typeface="华文隶书"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65045" y="488950"/>
            <a:ext cx="2591435" cy="460375"/>
          </a:xfrm>
          <a:prstGeom prst="rect">
            <a:avLst/>
          </a:prstGeom>
          <a:noFill/>
        </p:spPr>
        <p:txBody>
          <a:bodyPr wrap="none" rtlCol="0" anchor="t">
            <a:spAutoFit/>
          </a:bodyPr>
          <a:p>
            <a:pPr algn="l">
              <a:buClrTx/>
              <a:buSzTx/>
              <a:buFontTx/>
            </a:pPr>
            <a:r>
              <a:rPr lang="en-US" altLang="zh-CN" sz="2400" b="1" dirty="0">
                <a:latin typeface="微软雅黑" panose="020B0503020204020204" pitchFamily="34" charset="-122"/>
                <a:ea typeface="微软雅黑" panose="020B0503020204020204" pitchFamily="34" charset="-122"/>
                <a:sym typeface="+mn-ea"/>
              </a:rPr>
              <a:t>5.</a:t>
            </a:r>
            <a:r>
              <a:rPr lang="zh-CN" altLang="en-US" sz="2400" b="1" dirty="0">
                <a:latin typeface="微软雅黑" panose="020B0503020204020204" pitchFamily="34" charset="-122"/>
                <a:ea typeface="微软雅黑" panose="020B0503020204020204" pitchFamily="34" charset="-122"/>
                <a:sym typeface="+mn-ea"/>
              </a:rPr>
              <a:t>实验室项目推介</a:t>
            </a:r>
            <a:endParaRPr lang="zh-CN" altLang="en-US" sz="2400" b="1" dirty="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45440" y="1280795"/>
            <a:ext cx="5425440" cy="5077460"/>
          </a:xfrm>
          <a:prstGeom prst="rect">
            <a:avLst/>
          </a:prstGeom>
          <a:noFill/>
        </p:spPr>
        <p:txBody>
          <a:bodyPr wrap="square" rtlCol="0">
            <a:spAutoFit/>
          </a:bodyPr>
          <a:p>
            <a:pPr algn="l" defTabSz="914400" fontAlgn="auto" latinLnBrk="1">
              <a:lnSpc>
                <a:spcPct val="20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1 新资源食品：     </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20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1.1</a:t>
            </a:r>
            <a:r>
              <a:rPr lang="zh-CN" altLang="en-US" b="1" dirty="0" smtClean="0">
                <a:latin typeface="宋体" panose="02010600030101010101" pitchFamily="2" charset="-122"/>
                <a:ea typeface="宋体" panose="02010600030101010101" pitchFamily="2" charset="-122"/>
                <a:cs typeface="华文隶书" panose="02010800040101010101" charset="-122"/>
                <a:sym typeface="+mn-ea"/>
              </a:rPr>
              <a:t>人造特膳蛋白质肉类食品</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20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1.2燕窝酸营养食品</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20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1.3神经酸营养食品</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20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2  生物医药开发：</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20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2.1凝血因子类天然产物药品</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20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2.2基因工程疫苗</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20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2.3靶向肿瘤药品</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endParaRPr lang="zh-CN" altLang="en-US" dirty="0" smtClean="0">
              <a:solidFill>
                <a:schemeClr val="tx1"/>
              </a:solidFill>
              <a:latin typeface="宋体" panose="02010600030101010101" pitchFamily="2" charset="-122"/>
              <a:ea typeface="宋体" panose="02010600030101010101" pitchFamily="2" charset="-122"/>
              <a:cs typeface="华文隶书" panose="02010800040101010101" charset="-122"/>
              <a:sym typeface="+mn-ea"/>
            </a:endParaRPr>
          </a:p>
          <a:p>
            <a:endParaRPr lang="zh-CN" altLang="en-US" dirty="0" smtClean="0">
              <a:latin typeface="宋体" panose="02010600030101010101" pitchFamily="2" charset="-122"/>
              <a:ea typeface="宋体" panose="02010600030101010101" pitchFamily="2" charset="-122"/>
              <a:cs typeface="华文隶书" panose="02010800040101010101" charset="-122"/>
            </a:endParaRPr>
          </a:p>
        </p:txBody>
      </p:sp>
      <p:sp>
        <p:nvSpPr>
          <p:cNvPr id="4" name="文本框 3"/>
          <p:cNvSpPr txBox="1"/>
          <p:nvPr/>
        </p:nvSpPr>
        <p:spPr>
          <a:xfrm>
            <a:off x="5770880" y="1280795"/>
            <a:ext cx="5103495" cy="3692525"/>
          </a:xfrm>
          <a:prstGeom prst="rect">
            <a:avLst/>
          </a:prstGeom>
          <a:noFill/>
        </p:spPr>
        <p:txBody>
          <a:bodyPr wrap="square" rtlCol="0">
            <a:spAutoFit/>
          </a:bodyPr>
          <a:p>
            <a:pPr algn="l" defTabSz="914400" fontAlgn="auto" latinLnBrk="1">
              <a:lnSpc>
                <a:spcPct val="20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3 生物医学诊断开发：</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20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3.1化学发光POCT：肿瘤标志物诊断、心血管风险 诊断、传染病诊断等</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20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3.2精准医疗诊断:传染病分子诊断、遗传学精准医学诊断</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pPr algn="l" defTabSz="914400" fontAlgn="auto" latinLnBrk="1">
              <a:lnSpc>
                <a:spcPct val="200000"/>
              </a:lnSpc>
            </a:pPr>
            <a:r>
              <a:rPr lang="zh-CN" altLang="en-US" dirty="0" smtClean="0">
                <a:latin typeface="宋体" panose="02010600030101010101" pitchFamily="2" charset="-122"/>
                <a:ea typeface="宋体" panose="02010600030101010101" pitchFamily="2" charset="-122"/>
                <a:cs typeface="华文隶书" panose="02010800040101010101" charset="-122"/>
                <a:sym typeface="+mn-ea"/>
              </a:rPr>
              <a:t>3.3智慧医疗：POCT结合AI制造。</a:t>
            </a:r>
            <a:endParaRPr lang="zh-CN" altLang="en-US" dirty="0" smtClean="0">
              <a:latin typeface="宋体" panose="02010600030101010101" pitchFamily="2" charset="-122"/>
              <a:ea typeface="宋体" panose="02010600030101010101" pitchFamily="2" charset="-122"/>
              <a:cs typeface="华文隶书" panose="02010800040101010101" charset="-122"/>
              <a:sym typeface="+mn-ea"/>
            </a:endParaRPr>
          </a:p>
          <a:p>
            <a:endParaRPr lang="zh-CN" altLang="en-US" dirty="0" smtClean="0">
              <a:latin typeface="宋体" panose="02010600030101010101" pitchFamily="2" charset="-122"/>
              <a:ea typeface="宋体" panose="02010600030101010101" pitchFamily="2" charset="-122"/>
              <a:cs typeface="华文隶书"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65045" y="488950"/>
            <a:ext cx="2601595" cy="460375"/>
          </a:xfrm>
          <a:prstGeom prst="rect">
            <a:avLst/>
          </a:prstGeom>
          <a:noFill/>
        </p:spPr>
        <p:txBody>
          <a:bodyPr wrap="none" rtlCol="0" anchor="t">
            <a:spAutoFit/>
          </a:bodyPr>
          <a:p>
            <a:pPr algn="l">
              <a:buClrTx/>
              <a:buSzTx/>
              <a:buFontTx/>
            </a:pPr>
            <a:r>
              <a:rPr lang="en-US" altLang="zh-CN" sz="2400" b="1" dirty="0">
                <a:latin typeface="微软雅黑" panose="020B0503020204020204" pitchFamily="34" charset="-122"/>
                <a:ea typeface="微软雅黑" panose="020B0503020204020204" pitchFamily="34" charset="-122"/>
                <a:sym typeface="+mn-ea"/>
              </a:rPr>
              <a:t>6.</a:t>
            </a:r>
            <a:r>
              <a:rPr lang="zh-CN" altLang="en-US" sz="2400" b="1" dirty="0">
                <a:latin typeface="微软雅黑" panose="020B0503020204020204" pitchFamily="34" charset="-122"/>
                <a:ea typeface="微软雅黑" panose="020B0503020204020204" pitchFamily="34" charset="-122"/>
                <a:sym typeface="+mn-ea"/>
              </a:rPr>
              <a:t>大</a:t>
            </a:r>
            <a:r>
              <a:rPr lang="zh-CN" altLang="en-US" sz="2400" b="1" dirty="0">
                <a:latin typeface="微软雅黑" panose="020B0503020204020204" pitchFamily="34" charset="-122"/>
                <a:ea typeface="微软雅黑" panose="020B0503020204020204" pitchFamily="34" charset="-122"/>
                <a:sym typeface="+mn-ea"/>
              </a:rPr>
              <a:t>数据 - 大生意</a:t>
            </a:r>
            <a:endParaRPr lang="zh-CN" altLang="en-US" sz="2400" b="1" dirty="0">
              <a:latin typeface="微软雅黑" panose="020B0503020204020204" pitchFamily="34" charset="-122"/>
              <a:ea typeface="微软雅黑" panose="020B0503020204020204" pitchFamily="34" charset="-122"/>
              <a:sym typeface="+mn-ea"/>
            </a:endParaRPr>
          </a:p>
        </p:txBody>
      </p:sp>
      <p:sp>
        <p:nvSpPr>
          <p:cNvPr id="5" name="object 5"/>
          <p:cNvSpPr/>
          <p:nvPr/>
        </p:nvSpPr>
        <p:spPr>
          <a:xfrm>
            <a:off x="9557004" y="1871472"/>
            <a:ext cx="992124" cy="598931"/>
          </a:xfrm>
          <a:prstGeom prst="rect">
            <a:avLst/>
          </a:prstGeom>
          <a:blipFill>
            <a:blip r:embed="rId1" cstate="print"/>
            <a:stretch>
              <a:fillRect/>
            </a:stretch>
          </a:blipFill>
        </p:spPr>
        <p:txBody>
          <a:bodyPr wrap="square" lIns="0" tIns="0" rIns="0" bIns="0" rtlCol="0"/>
          <a:p/>
        </p:txBody>
      </p:sp>
      <p:sp>
        <p:nvSpPr>
          <p:cNvPr id="6" name="object 6"/>
          <p:cNvSpPr txBox="1"/>
          <p:nvPr/>
        </p:nvSpPr>
        <p:spPr>
          <a:xfrm>
            <a:off x="945896" y="2914015"/>
            <a:ext cx="10352405" cy="3756025"/>
          </a:xfrm>
          <a:prstGeom prst="rect">
            <a:avLst/>
          </a:prstGeom>
        </p:spPr>
        <p:txBody>
          <a:bodyPr vert="horz" wrap="square" lIns="0" tIns="9525" rIns="0" bIns="0" rtlCol="0">
            <a:spAutoFit/>
          </a:bodyPr>
          <a:p>
            <a:pPr marL="12700" marR="253365">
              <a:lnSpc>
                <a:spcPct val="101000"/>
              </a:lnSpc>
              <a:spcBef>
                <a:spcPts val="75"/>
              </a:spcBef>
            </a:pPr>
            <a:r>
              <a:rPr sz="1800" b="1" dirty="0">
                <a:latin typeface="宋体" panose="02010600030101010101" pitchFamily="2" charset="-122"/>
                <a:ea typeface="宋体" panose="02010600030101010101" pitchFamily="2" charset="-122"/>
                <a:cs typeface="宋体" panose="02010600030101010101" pitchFamily="2" charset="-122"/>
              </a:rPr>
              <a:t>芬</a:t>
            </a:r>
            <a:r>
              <a:rPr sz="1800" b="1" spc="-10" dirty="0">
                <a:latin typeface="宋体" panose="02010600030101010101" pitchFamily="2" charset="-122"/>
                <a:ea typeface="宋体" panose="02010600030101010101" pitchFamily="2" charset="-122"/>
                <a:cs typeface="宋体" panose="02010600030101010101" pitchFamily="2" charset="-122"/>
              </a:rPr>
              <a:t>兰</a:t>
            </a:r>
            <a:r>
              <a:rPr sz="1800" b="1" dirty="0">
                <a:latin typeface="宋体" panose="02010600030101010101" pitchFamily="2" charset="-122"/>
                <a:ea typeface="宋体" panose="02010600030101010101" pitchFamily="2" charset="-122"/>
                <a:cs typeface="宋体" panose="02010600030101010101" pitchFamily="2" charset="-122"/>
              </a:rPr>
              <a:t>的</a:t>
            </a:r>
            <a:r>
              <a:rPr sz="1800" b="1" spc="-10" dirty="0">
                <a:latin typeface="宋体" panose="02010600030101010101" pitchFamily="2" charset="-122"/>
                <a:ea typeface="宋体" panose="02010600030101010101" pitchFamily="2" charset="-122"/>
                <a:cs typeface="宋体" panose="02010600030101010101" pitchFamily="2" charset="-122"/>
              </a:rPr>
              <a:t>大</a:t>
            </a:r>
            <a:r>
              <a:rPr sz="1800" b="1" dirty="0">
                <a:latin typeface="宋体" panose="02010600030101010101" pitchFamily="2" charset="-122"/>
                <a:ea typeface="宋体" panose="02010600030101010101" pitchFamily="2" charset="-122"/>
                <a:cs typeface="宋体" panose="02010600030101010101" pitchFamily="2" charset="-122"/>
              </a:rPr>
              <a:t>数据</a:t>
            </a:r>
            <a:r>
              <a:rPr sz="1800" b="1" spc="-10" dirty="0">
                <a:latin typeface="宋体" panose="02010600030101010101" pitchFamily="2" charset="-122"/>
                <a:ea typeface="宋体" panose="02010600030101010101" pitchFamily="2" charset="-122"/>
                <a:cs typeface="宋体" panose="02010600030101010101" pitchFamily="2" charset="-122"/>
              </a:rPr>
              <a:t>项目</a:t>
            </a:r>
            <a:r>
              <a:rPr sz="1800" b="1" spc="30" dirty="0">
                <a:latin typeface="宋体" panose="02010600030101010101" pitchFamily="2" charset="-122"/>
                <a:ea typeface="宋体" panose="02010600030101010101" pitchFamily="2" charset="-122"/>
                <a:cs typeface="宋体" panose="02010600030101010101" pitchFamily="2" charset="-122"/>
              </a:rPr>
              <a:t> </a:t>
            </a:r>
            <a:r>
              <a:rPr sz="1800" b="1" spc="-5" dirty="0">
                <a:latin typeface="宋体" panose="02010600030101010101" pitchFamily="2" charset="-122"/>
                <a:ea typeface="宋体" panose="02010600030101010101" pitchFamily="2" charset="-122"/>
                <a:cs typeface="宋体" panose="02010600030101010101" pitchFamily="2" charset="-122"/>
              </a:rPr>
              <a:t>(2017-2019)</a:t>
            </a:r>
            <a:r>
              <a:rPr sz="1800" b="1" dirty="0">
                <a:latin typeface="宋体" panose="02010600030101010101" pitchFamily="2" charset="-122"/>
                <a:ea typeface="宋体" panose="02010600030101010101" pitchFamily="2" charset="-122"/>
                <a:cs typeface="宋体" panose="02010600030101010101" pitchFamily="2" charset="-122"/>
              </a:rPr>
              <a:t>的</a:t>
            </a:r>
            <a:r>
              <a:rPr sz="1800" b="1" spc="-10" dirty="0">
                <a:latin typeface="宋体" panose="02010600030101010101" pitchFamily="2" charset="-122"/>
                <a:ea typeface="宋体" panose="02010600030101010101" pitchFamily="2" charset="-122"/>
                <a:cs typeface="宋体" panose="02010600030101010101" pitchFamily="2" charset="-122"/>
              </a:rPr>
              <a:t>目</a:t>
            </a:r>
            <a:r>
              <a:rPr sz="1800" b="1" dirty="0">
                <a:latin typeface="宋体" panose="02010600030101010101" pitchFamily="2" charset="-122"/>
                <a:ea typeface="宋体" panose="02010600030101010101" pitchFamily="2" charset="-122"/>
                <a:cs typeface="宋体" panose="02010600030101010101" pitchFamily="2" charset="-122"/>
              </a:rPr>
              <a:t>的</a:t>
            </a:r>
            <a:r>
              <a:rPr sz="1800" b="1" spc="-10" dirty="0">
                <a:latin typeface="宋体" panose="02010600030101010101" pitchFamily="2" charset="-122"/>
                <a:ea typeface="宋体" panose="02010600030101010101" pitchFamily="2" charset="-122"/>
                <a:cs typeface="宋体" panose="02010600030101010101" pitchFamily="2" charset="-122"/>
              </a:rPr>
              <a:t>是</a:t>
            </a:r>
            <a:r>
              <a:rPr sz="1800" b="1" dirty="0">
                <a:latin typeface="宋体" panose="02010600030101010101" pitchFamily="2" charset="-122"/>
                <a:ea typeface="宋体" panose="02010600030101010101" pitchFamily="2" charset="-122"/>
                <a:cs typeface="宋体" panose="02010600030101010101" pitchFamily="2" charset="-122"/>
              </a:rPr>
              <a:t>，通</a:t>
            </a:r>
            <a:r>
              <a:rPr sz="1800" b="1" spc="-10" dirty="0">
                <a:latin typeface="宋体" panose="02010600030101010101" pitchFamily="2" charset="-122"/>
                <a:ea typeface="宋体" panose="02010600030101010101" pitchFamily="2" charset="-122"/>
                <a:cs typeface="宋体" panose="02010600030101010101" pitchFamily="2" charset="-122"/>
              </a:rPr>
              <a:t>过</a:t>
            </a:r>
            <a:r>
              <a:rPr sz="1800" b="1" dirty="0">
                <a:latin typeface="宋体" panose="02010600030101010101" pitchFamily="2" charset="-122"/>
                <a:ea typeface="宋体" panose="02010600030101010101" pitchFamily="2" charset="-122"/>
                <a:cs typeface="宋体" panose="02010600030101010101" pitchFamily="2" charset="-122"/>
              </a:rPr>
              <a:t>对</a:t>
            </a:r>
            <a:r>
              <a:rPr sz="1800" b="1" spc="-5" dirty="0">
                <a:latin typeface="宋体" panose="02010600030101010101" pitchFamily="2" charset="-122"/>
                <a:ea typeface="宋体" panose="02010600030101010101" pitchFamily="2" charset="-122"/>
                <a:cs typeface="宋体" panose="02010600030101010101" pitchFamily="2" charset="-122"/>
              </a:rPr>
              <a:t>B2B</a:t>
            </a:r>
            <a:r>
              <a:rPr sz="1800" b="1" dirty="0">
                <a:latin typeface="宋体" panose="02010600030101010101" pitchFamily="2" charset="-122"/>
                <a:ea typeface="宋体" panose="02010600030101010101" pitchFamily="2" charset="-122"/>
                <a:cs typeface="宋体" panose="02010600030101010101" pitchFamily="2" charset="-122"/>
              </a:rPr>
              <a:t>市</a:t>
            </a:r>
            <a:r>
              <a:rPr sz="1800" b="1" spc="-10" dirty="0">
                <a:latin typeface="宋体" panose="02010600030101010101" pitchFamily="2" charset="-122"/>
                <a:ea typeface="宋体" panose="02010600030101010101" pitchFamily="2" charset="-122"/>
                <a:cs typeface="宋体" panose="02010600030101010101" pitchFamily="2" charset="-122"/>
              </a:rPr>
              <a:t>场</a:t>
            </a:r>
            <a:r>
              <a:rPr sz="1800" b="1" dirty="0">
                <a:latin typeface="宋体" panose="02010600030101010101" pitchFamily="2" charset="-122"/>
                <a:ea typeface="宋体" panose="02010600030101010101" pitchFamily="2" charset="-122"/>
                <a:cs typeface="宋体" panose="02010600030101010101" pitchFamily="2" charset="-122"/>
              </a:rPr>
              <a:t>的</a:t>
            </a:r>
            <a:r>
              <a:rPr sz="1800" b="1" spc="-10" dirty="0">
                <a:latin typeface="宋体" panose="02010600030101010101" pitchFamily="2" charset="-122"/>
                <a:ea typeface="宋体" panose="02010600030101010101" pitchFamily="2" charset="-122"/>
                <a:cs typeface="宋体" panose="02010600030101010101" pitchFamily="2" charset="-122"/>
              </a:rPr>
              <a:t>大</a:t>
            </a:r>
            <a:r>
              <a:rPr sz="1800" b="1" dirty="0">
                <a:latin typeface="宋体" panose="02010600030101010101" pitchFamily="2" charset="-122"/>
                <a:ea typeface="宋体" panose="02010600030101010101" pitchFamily="2" charset="-122"/>
                <a:cs typeface="宋体" panose="02010600030101010101" pitchFamily="2" charset="-122"/>
              </a:rPr>
              <a:t>数据</a:t>
            </a:r>
            <a:r>
              <a:rPr sz="1800" b="1" spc="-10" dirty="0">
                <a:latin typeface="宋体" panose="02010600030101010101" pitchFamily="2" charset="-122"/>
                <a:ea typeface="宋体" panose="02010600030101010101" pitchFamily="2" charset="-122"/>
                <a:cs typeface="宋体" panose="02010600030101010101" pitchFamily="2" charset="-122"/>
              </a:rPr>
              <a:t>的</a:t>
            </a:r>
            <a:r>
              <a:rPr sz="1800" b="1" dirty="0">
                <a:latin typeface="宋体" panose="02010600030101010101" pitchFamily="2" charset="-122"/>
                <a:ea typeface="宋体" panose="02010600030101010101" pitchFamily="2" charset="-122"/>
                <a:cs typeface="宋体" panose="02010600030101010101" pitchFamily="2" charset="-122"/>
              </a:rPr>
              <a:t>收</a:t>
            </a:r>
            <a:r>
              <a:rPr sz="1800" b="1" spc="-10" dirty="0">
                <a:latin typeface="宋体" panose="02010600030101010101" pitchFamily="2" charset="-122"/>
                <a:ea typeface="宋体" panose="02010600030101010101" pitchFamily="2" charset="-122"/>
                <a:cs typeface="宋体" panose="02010600030101010101" pitchFamily="2" charset="-122"/>
              </a:rPr>
              <a:t>集</a:t>
            </a:r>
            <a:r>
              <a:rPr sz="1800" b="1" dirty="0">
                <a:latin typeface="宋体" panose="02010600030101010101" pitchFamily="2" charset="-122"/>
                <a:ea typeface="宋体" panose="02010600030101010101" pitchFamily="2" charset="-122"/>
                <a:cs typeface="宋体" panose="02010600030101010101" pitchFamily="2" charset="-122"/>
              </a:rPr>
              <a:t>和</a:t>
            </a:r>
            <a:r>
              <a:rPr sz="1800" b="1" spc="-10" dirty="0">
                <a:latin typeface="宋体" panose="02010600030101010101" pitchFamily="2" charset="-122"/>
                <a:ea typeface="宋体" panose="02010600030101010101" pitchFamily="2" charset="-122"/>
                <a:cs typeface="宋体" panose="02010600030101010101" pitchFamily="2" charset="-122"/>
              </a:rPr>
              <a:t>分</a:t>
            </a:r>
            <a:r>
              <a:rPr sz="1800" b="1" dirty="0">
                <a:latin typeface="宋体" panose="02010600030101010101" pitchFamily="2" charset="-122"/>
                <a:ea typeface="宋体" panose="02010600030101010101" pitchFamily="2" charset="-122"/>
                <a:cs typeface="宋体" panose="02010600030101010101" pitchFamily="2" charset="-122"/>
              </a:rPr>
              <a:t>析，</a:t>
            </a:r>
            <a:r>
              <a:rPr sz="1800" b="1" spc="-10" dirty="0">
                <a:latin typeface="宋体" panose="02010600030101010101" pitchFamily="2" charset="-122"/>
                <a:ea typeface="宋体" panose="02010600030101010101" pitchFamily="2" charset="-122"/>
                <a:cs typeface="宋体" panose="02010600030101010101" pitchFamily="2" charset="-122"/>
              </a:rPr>
              <a:t>找</a:t>
            </a:r>
            <a:r>
              <a:rPr sz="1800" b="1" dirty="0">
                <a:latin typeface="宋体" panose="02010600030101010101" pitchFamily="2" charset="-122"/>
                <a:ea typeface="宋体" panose="02010600030101010101" pitchFamily="2" charset="-122"/>
                <a:cs typeface="宋体" panose="02010600030101010101" pitchFamily="2" charset="-122"/>
              </a:rPr>
              <a:t>出</a:t>
            </a:r>
            <a:r>
              <a:rPr sz="1800" b="1" spc="-10" dirty="0">
                <a:latin typeface="宋体" panose="02010600030101010101" pitchFamily="2" charset="-122"/>
                <a:ea typeface="宋体" panose="02010600030101010101" pitchFamily="2" charset="-122"/>
                <a:cs typeface="宋体" panose="02010600030101010101" pitchFamily="2" charset="-122"/>
              </a:rPr>
              <a:t>市</a:t>
            </a:r>
            <a:r>
              <a:rPr sz="1800" b="1" dirty="0">
                <a:latin typeface="宋体" panose="02010600030101010101" pitchFamily="2" charset="-122"/>
                <a:ea typeface="宋体" panose="02010600030101010101" pitchFamily="2" charset="-122"/>
                <a:cs typeface="宋体" panose="02010600030101010101" pitchFamily="2" charset="-122"/>
              </a:rPr>
              <a:t>场机</a:t>
            </a:r>
            <a:r>
              <a:rPr sz="1800" b="1" spc="-10" dirty="0">
                <a:latin typeface="宋体" panose="02010600030101010101" pitchFamily="2" charset="-122"/>
                <a:ea typeface="宋体" panose="02010600030101010101" pitchFamily="2" charset="-122"/>
                <a:cs typeface="宋体" panose="02010600030101010101" pitchFamily="2" charset="-122"/>
              </a:rPr>
              <a:t>遇和 </a:t>
            </a:r>
            <a:r>
              <a:rPr sz="1800" b="1" dirty="0">
                <a:latin typeface="宋体" panose="02010600030101010101" pitchFamily="2" charset="-122"/>
                <a:ea typeface="宋体" panose="02010600030101010101" pitchFamily="2" charset="-122"/>
                <a:cs typeface="宋体" panose="02010600030101010101" pitchFamily="2" charset="-122"/>
              </a:rPr>
              <a:t>空</a:t>
            </a:r>
            <a:r>
              <a:rPr sz="1800" b="1" spc="-10" dirty="0">
                <a:latin typeface="宋体" panose="02010600030101010101" pitchFamily="2" charset="-122"/>
                <a:ea typeface="宋体" panose="02010600030101010101" pitchFamily="2" charset="-122"/>
                <a:cs typeface="宋体" panose="02010600030101010101" pitchFamily="2" charset="-122"/>
              </a:rPr>
              <a:t>间</a:t>
            </a:r>
            <a:r>
              <a:rPr sz="1800" b="1" dirty="0">
                <a:latin typeface="宋体" panose="02010600030101010101" pitchFamily="2" charset="-122"/>
                <a:ea typeface="宋体" panose="02010600030101010101" pitchFamily="2" charset="-122"/>
                <a:cs typeface="宋体" panose="02010600030101010101" pitchFamily="2" charset="-122"/>
              </a:rPr>
              <a:t>，</a:t>
            </a:r>
            <a:r>
              <a:rPr sz="1800" b="1" spc="-10" dirty="0">
                <a:latin typeface="宋体" panose="02010600030101010101" pitchFamily="2" charset="-122"/>
                <a:ea typeface="宋体" panose="02010600030101010101" pitchFamily="2" charset="-122"/>
                <a:cs typeface="宋体" panose="02010600030101010101" pitchFamily="2" charset="-122"/>
              </a:rPr>
              <a:t>进</a:t>
            </a:r>
            <a:r>
              <a:rPr sz="1800" b="1" dirty="0">
                <a:latin typeface="宋体" panose="02010600030101010101" pitchFamily="2" charset="-122"/>
                <a:ea typeface="宋体" panose="02010600030101010101" pitchFamily="2" charset="-122"/>
                <a:cs typeface="宋体" panose="02010600030101010101" pitchFamily="2" charset="-122"/>
              </a:rPr>
              <a:t>而有</a:t>
            </a:r>
            <a:r>
              <a:rPr sz="1800" b="1" spc="-10" dirty="0">
                <a:latin typeface="宋体" panose="02010600030101010101" pitchFamily="2" charset="-122"/>
                <a:ea typeface="宋体" panose="02010600030101010101" pitchFamily="2" charset="-122"/>
                <a:cs typeface="宋体" panose="02010600030101010101" pitchFamily="2" charset="-122"/>
              </a:rPr>
              <a:t>针</a:t>
            </a:r>
            <a:r>
              <a:rPr sz="1800" b="1" dirty="0">
                <a:latin typeface="宋体" panose="02010600030101010101" pitchFamily="2" charset="-122"/>
                <a:ea typeface="宋体" panose="02010600030101010101" pitchFamily="2" charset="-122"/>
                <a:cs typeface="宋体" panose="02010600030101010101" pitchFamily="2" charset="-122"/>
              </a:rPr>
              <a:t>对</a:t>
            </a:r>
            <a:r>
              <a:rPr sz="1800" b="1" spc="-10" dirty="0">
                <a:latin typeface="宋体" panose="02010600030101010101" pitchFamily="2" charset="-122"/>
                <a:ea typeface="宋体" panose="02010600030101010101" pitchFamily="2" charset="-122"/>
                <a:cs typeface="宋体" panose="02010600030101010101" pitchFamily="2" charset="-122"/>
              </a:rPr>
              <a:t>性</a:t>
            </a:r>
            <a:r>
              <a:rPr sz="1800" b="1" dirty="0">
                <a:latin typeface="宋体" panose="02010600030101010101" pitchFamily="2" charset="-122"/>
                <a:ea typeface="宋体" panose="02010600030101010101" pitchFamily="2" charset="-122"/>
                <a:cs typeface="宋体" panose="02010600030101010101" pitchFamily="2" charset="-122"/>
              </a:rPr>
              <a:t>的</a:t>
            </a:r>
            <a:r>
              <a:rPr sz="1800" b="1" spc="-10" dirty="0">
                <a:latin typeface="宋体" panose="02010600030101010101" pitchFamily="2" charset="-122"/>
                <a:ea typeface="宋体" panose="02010600030101010101" pitchFamily="2" charset="-122"/>
                <a:cs typeface="宋体" panose="02010600030101010101" pitchFamily="2" charset="-122"/>
              </a:rPr>
              <a:t>设</a:t>
            </a:r>
            <a:r>
              <a:rPr sz="1800" b="1" dirty="0">
                <a:latin typeface="宋体" panose="02010600030101010101" pitchFamily="2" charset="-122"/>
                <a:ea typeface="宋体" panose="02010600030101010101" pitchFamily="2" charset="-122"/>
                <a:cs typeface="宋体" panose="02010600030101010101" pitchFamily="2" charset="-122"/>
              </a:rPr>
              <a:t>立相</a:t>
            </a:r>
            <a:r>
              <a:rPr sz="1800" b="1" spc="-10" dirty="0">
                <a:latin typeface="宋体" panose="02010600030101010101" pitchFamily="2" charset="-122"/>
                <a:ea typeface="宋体" panose="02010600030101010101" pitchFamily="2" charset="-122"/>
                <a:cs typeface="宋体" panose="02010600030101010101" pitchFamily="2" charset="-122"/>
              </a:rPr>
              <a:t>关</a:t>
            </a:r>
            <a:r>
              <a:rPr sz="1800" b="1" dirty="0">
                <a:latin typeface="宋体" panose="02010600030101010101" pitchFamily="2" charset="-122"/>
                <a:ea typeface="宋体" panose="02010600030101010101" pitchFamily="2" charset="-122"/>
                <a:cs typeface="宋体" panose="02010600030101010101" pitchFamily="2" charset="-122"/>
              </a:rPr>
              <a:t>创</a:t>
            </a:r>
            <a:r>
              <a:rPr sz="1800" b="1" spc="-10" dirty="0">
                <a:latin typeface="宋体" panose="02010600030101010101" pitchFamily="2" charset="-122"/>
                <a:ea typeface="宋体" panose="02010600030101010101" pitchFamily="2" charset="-122"/>
                <a:cs typeface="宋体" panose="02010600030101010101" pitchFamily="2" charset="-122"/>
              </a:rPr>
              <a:t>业</a:t>
            </a:r>
            <a:r>
              <a:rPr sz="1800" b="1" dirty="0">
                <a:latin typeface="宋体" panose="02010600030101010101" pitchFamily="2" charset="-122"/>
                <a:ea typeface="宋体" panose="02010600030101010101" pitchFamily="2" charset="-122"/>
                <a:cs typeface="宋体" panose="02010600030101010101" pitchFamily="2" charset="-122"/>
              </a:rPr>
              <a:t>项目</a:t>
            </a:r>
            <a:r>
              <a:rPr sz="1800" b="1" spc="-10" dirty="0">
                <a:latin typeface="宋体" panose="02010600030101010101" pitchFamily="2" charset="-122"/>
                <a:ea typeface="宋体" panose="02010600030101010101" pitchFamily="2" charset="-122"/>
                <a:cs typeface="宋体" panose="02010600030101010101" pitchFamily="2" charset="-122"/>
              </a:rPr>
              <a:t>。</a:t>
            </a:r>
            <a:endParaRPr sz="18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20"/>
              </a:spcBef>
            </a:pPr>
            <a:endParaRPr sz="1850">
              <a:latin typeface="宋体" panose="02010600030101010101" pitchFamily="2" charset="-122"/>
              <a:ea typeface="宋体" panose="02010600030101010101" pitchFamily="2" charset="-122"/>
              <a:cs typeface="宋体" panose="02010600030101010101" pitchFamily="2" charset="-122"/>
            </a:endParaRPr>
          </a:p>
          <a:p>
            <a:pPr marL="12700" marR="5080">
              <a:lnSpc>
                <a:spcPct val="102000"/>
              </a:lnSpc>
            </a:pPr>
            <a:r>
              <a:rPr sz="1800" b="1" dirty="0">
                <a:latin typeface="宋体" panose="02010600030101010101" pitchFamily="2" charset="-122"/>
                <a:ea typeface="宋体" panose="02010600030101010101" pitchFamily="2" charset="-122"/>
                <a:cs typeface="宋体" panose="02010600030101010101" pitchFamily="2" charset="-122"/>
              </a:rPr>
              <a:t>该</a:t>
            </a:r>
            <a:r>
              <a:rPr sz="1800" b="1" spc="-10" dirty="0">
                <a:latin typeface="宋体" panose="02010600030101010101" pitchFamily="2" charset="-122"/>
                <a:ea typeface="宋体" panose="02010600030101010101" pitchFamily="2" charset="-122"/>
                <a:cs typeface="宋体" panose="02010600030101010101" pitchFamily="2" charset="-122"/>
              </a:rPr>
              <a:t>项</a:t>
            </a:r>
            <a:r>
              <a:rPr sz="1800" b="1" dirty="0">
                <a:latin typeface="宋体" panose="02010600030101010101" pitchFamily="2" charset="-122"/>
                <a:ea typeface="宋体" panose="02010600030101010101" pitchFamily="2" charset="-122"/>
                <a:cs typeface="宋体" panose="02010600030101010101" pitchFamily="2" charset="-122"/>
              </a:rPr>
              <a:t>目</a:t>
            </a:r>
            <a:r>
              <a:rPr sz="1800" b="1" spc="-10" dirty="0">
                <a:latin typeface="宋体" panose="02010600030101010101" pitchFamily="2" charset="-122"/>
                <a:ea typeface="宋体" panose="02010600030101010101" pitchFamily="2" charset="-122"/>
                <a:cs typeface="宋体" panose="02010600030101010101" pitchFamily="2" charset="-122"/>
              </a:rPr>
              <a:t>的</a:t>
            </a:r>
            <a:r>
              <a:rPr sz="1800" b="1" dirty="0">
                <a:latin typeface="宋体" panose="02010600030101010101" pitchFamily="2" charset="-122"/>
                <a:ea typeface="宋体" panose="02010600030101010101" pitchFamily="2" charset="-122"/>
                <a:cs typeface="宋体" panose="02010600030101010101" pitchFamily="2" charset="-122"/>
              </a:rPr>
              <a:t>实施</a:t>
            </a:r>
            <a:r>
              <a:rPr sz="1800" b="1" spc="-10" dirty="0">
                <a:latin typeface="宋体" panose="02010600030101010101" pitchFamily="2" charset="-122"/>
                <a:ea typeface="宋体" panose="02010600030101010101" pitchFamily="2" charset="-122"/>
                <a:cs typeface="宋体" panose="02010600030101010101" pitchFamily="2" charset="-122"/>
              </a:rPr>
              <a:t>依</a:t>
            </a:r>
            <a:r>
              <a:rPr sz="1800" b="1" dirty="0">
                <a:latin typeface="宋体" panose="02010600030101010101" pitchFamily="2" charset="-122"/>
                <a:ea typeface="宋体" panose="02010600030101010101" pitchFamily="2" charset="-122"/>
                <a:cs typeface="宋体" panose="02010600030101010101" pitchFamily="2" charset="-122"/>
              </a:rPr>
              <a:t>赖</a:t>
            </a:r>
            <a:r>
              <a:rPr sz="1800" b="1" spc="-10" dirty="0">
                <a:latin typeface="宋体" panose="02010600030101010101" pitchFamily="2" charset="-122"/>
                <a:ea typeface="宋体" panose="02010600030101010101" pitchFamily="2" charset="-122"/>
                <a:cs typeface="宋体" panose="02010600030101010101" pitchFamily="2" charset="-122"/>
              </a:rPr>
              <a:t>于</a:t>
            </a:r>
            <a:r>
              <a:rPr sz="1800" b="1" dirty="0">
                <a:latin typeface="宋体" panose="02010600030101010101" pitchFamily="2" charset="-122"/>
                <a:ea typeface="宋体" panose="02010600030101010101" pitchFamily="2" charset="-122"/>
                <a:cs typeface="宋体" panose="02010600030101010101" pitchFamily="2" charset="-122"/>
              </a:rPr>
              <a:t>一</a:t>
            </a:r>
            <a:r>
              <a:rPr sz="1800" b="1" spc="-10" dirty="0">
                <a:latin typeface="宋体" panose="02010600030101010101" pitchFamily="2" charset="-122"/>
                <a:ea typeface="宋体" panose="02010600030101010101" pitchFamily="2" charset="-122"/>
                <a:cs typeface="宋体" panose="02010600030101010101" pitchFamily="2" charset="-122"/>
              </a:rPr>
              <a:t>个</a:t>
            </a:r>
            <a:r>
              <a:rPr sz="1800" b="1" dirty="0">
                <a:latin typeface="宋体" panose="02010600030101010101" pitchFamily="2" charset="-122"/>
                <a:ea typeface="宋体" panose="02010600030101010101" pitchFamily="2" charset="-122"/>
                <a:cs typeface="宋体" panose="02010600030101010101" pitchFamily="2" charset="-122"/>
              </a:rPr>
              <a:t>多学</a:t>
            </a:r>
            <a:r>
              <a:rPr sz="1800" b="1" spc="-10" dirty="0">
                <a:latin typeface="宋体" panose="02010600030101010101" pitchFamily="2" charset="-122"/>
                <a:ea typeface="宋体" panose="02010600030101010101" pitchFamily="2" charset="-122"/>
                <a:cs typeface="宋体" panose="02010600030101010101" pitchFamily="2" charset="-122"/>
              </a:rPr>
              <a:t>科</a:t>
            </a:r>
            <a:r>
              <a:rPr sz="1800" b="1" dirty="0">
                <a:latin typeface="宋体" panose="02010600030101010101" pitchFamily="2" charset="-122"/>
                <a:ea typeface="宋体" panose="02010600030101010101" pitchFamily="2" charset="-122"/>
                <a:cs typeface="宋体" panose="02010600030101010101" pitchFamily="2" charset="-122"/>
              </a:rPr>
              <a:t>团</a:t>
            </a:r>
            <a:r>
              <a:rPr sz="1800" b="1" spc="-10" dirty="0">
                <a:latin typeface="宋体" panose="02010600030101010101" pitchFamily="2" charset="-122"/>
                <a:ea typeface="宋体" panose="02010600030101010101" pitchFamily="2" charset="-122"/>
                <a:cs typeface="宋体" panose="02010600030101010101" pitchFamily="2" charset="-122"/>
              </a:rPr>
              <a:t>队</a:t>
            </a:r>
            <a:r>
              <a:rPr sz="1800" b="1" dirty="0">
                <a:latin typeface="宋体" panose="02010600030101010101" pitchFamily="2" charset="-122"/>
                <a:ea typeface="宋体" panose="02010600030101010101" pitchFamily="2" charset="-122"/>
                <a:cs typeface="宋体" panose="02010600030101010101" pitchFamily="2" charset="-122"/>
              </a:rPr>
              <a:t>：大</a:t>
            </a:r>
            <a:r>
              <a:rPr sz="1800" b="1" spc="-10" dirty="0">
                <a:latin typeface="宋体" panose="02010600030101010101" pitchFamily="2" charset="-122"/>
                <a:ea typeface="宋体" panose="02010600030101010101" pitchFamily="2" charset="-122"/>
                <a:cs typeface="宋体" panose="02010600030101010101" pitchFamily="2" charset="-122"/>
              </a:rPr>
              <a:t>数</a:t>
            </a:r>
            <a:r>
              <a:rPr sz="1800" b="1" dirty="0">
                <a:latin typeface="宋体" panose="02010600030101010101" pitchFamily="2" charset="-122"/>
                <a:ea typeface="宋体" panose="02010600030101010101" pitchFamily="2" charset="-122"/>
                <a:cs typeface="宋体" panose="02010600030101010101" pitchFamily="2" charset="-122"/>
              </a:rPr>
              <a:t>据</a:t>
            </a:r>
            <a:r>
              <a:rPr sz="1800" b="1" spc="-10" dirty="0">
                <a:latin typeface="宋体" panose="02010600030101010101" pitchFamily="2" charset="-122"/>
                <a:ea typeface="宋体" panose="02010600030101010101" pitchFamily="2" charset="-122"/>
                <a:cs typeface="宋体" panose="02010600030101010101" pitchFamily="2" charset="-122"/>
              </a:rPr>
              <a:t>研</a:t>
            </a:r>
            <a:r>
              <a:rPr sz="1800" b="1" dirty="0">
                <a:latin typeface="宋体" panose="02010600030101010101" pitchFamily="2" charset="-122"/>
                <a:ea typeface="宋体" panose="02010600030101010101" pitchFamily="2" charset="-122"/>
                <a:cs typeface="宋体" panose="02010600030101010101" pitchFamily="2" charset="-122"/>
              </a:rPr>
              <a:t>究</a:t>
            </a:r>
            <a:r>
              <a:rPr sz="1800" b="1" spc="-10" dirty="0">
                <a:latin typeface="宋体" panose="02010600030101010101" pitchFamily="2" charset="-122"/>
                <a:ea typeface="宋体" panose="02010600030101010101" pitchFamily="2" charset="-122"/>
                <a:cs typeface="宋体" panose="02010600030101010101" pitchFamily="2" charset="-122"/>
              </a:rPr>
              <a:t>者</a:t>
            </a:r>
            <a:r>
              <a:rPr sz="1800" b="1" dirty="0">
                <a:latin typeface="宋体" panose="02010600030101010101" pitchFamily="2" charset="-122"/>
                <a:ea typeface="宋体" panose="02010600030101010101" pitchFamily="2" charset="-122"/>
                <a:cs typeface="宋体" panose="02010600030101010101" pitchFamily="2" charset="-122"/>
              </a:rPr>
              <a:t>、营</a:t>
            </a:r>
            <a:r>
              <a:rPr sz="1800" b="1" spc="-10" dirty="0">
                <a:latin typeface="宋体" panose="02010600030101010101" pitchFamily="2" charset="-122"/>
                <a:ea typeface="宋体" panose="02010600030101010101" pitchFamily="2" charset="-122"/>
                <a:cs typeface="宋体" panose="02010600030101010101" pitchFamily="2" charset="-122"/>
              </a:rPr>
              <a:t>销</a:t>
            </a:r>
            <a:r>
              <a:rPr sz="1800" b="1" dirty="0">
                <a:latin typeface="宋体" panose="02010600030101010101" pitchFamily="2" charset="-122"/>
                <a:ea typeface="宋体" panose="02010600030101010101" pitchFamily="2" charset="-122"/>
                <a:cs typeface="宋体" panose="02010600030101010101" pitchFamily="2" charset="-122"/>
              </a:rPr>
              <a:t>和</a:t>
            </a:r>
            <a:r>
              <a:rPr sz="1800" b="1" spc="-10" dirty="0">
                <a:latin typeface="宋体" panose="02010600030101010101" pitchFamily="2" charset="-122"/>
                <a:ea typeface="宋体" panose="02010600030101010101" pitchFamily="2" charset="-122"/>
                <a:cs typeface="宋体" panose="02010600030101010101" pitchFamily="2" charset="-122"/>
              </a:rPr>
              <a:t>创</a:t>
            </a:r>
            <a:r>
              <a:rPr sz="1800" b="1" dirty="0">
                <a:latin typeface="宋体" panose="02010600030101010101" pitchFamily="2" charset="-122"/>
                <a:ea typeface="宋体" panose="02010600030101010101" pitchFamily="2" charset="-122"/>
                <a:cs typeface="宋体" panose="02010600030101010101" pitchFamily="2" charset="-122"/>
              </a:rPr>
              <a:t>新方</a:t>
            </a:r>
            <a:r>
              <a:rPr sz="1800" b="1" spc="-10" dirty="0">
                <a:latin typeface="宋体" panose="02010600030101010101" pitchFamily="2" charset="-122"/>
                <a:ea typeface="宋体" panose="02010600030101010101" pitchFamily="2" charset="-122"/>
                <a:cs typeface="宋体" panose="02010600030101010101" pitchFamily="2" charset="-122"/>
              </a:rPr>
              <a:t>面</a:t>
            </a:r>
            <a:r>
              <a:rPr sz="1800" b="1" dirty="0">
                <a:latin typeface="宋体" panose="02010600030101010101" pitchFamily="2" charset="-122"/>
                <a:ea typeface="宋体" panose="02010600030101010101" pitchFamily="2" charset="-122"/>
                <a:cs typeface="宋体" panose="02010600030101010101" pitchFamily="2" charset="-122"/>
              </a:rPr>
              <a:t>的</a:t>
            </a:r>
            <a:r>
              <a:rPr sz="1800" b="1" spc="-10" dirty="0">
                <a:latin typeface="宋体" panose="02010600030101010101" pitchFamily="2" charset="-122"/>
                <a:ea typeface="宋体" panose="02010600030101010101" pitchFamily="2" charset="-122"/>
                <a:cs typeface="宋体" panose="02010600030101010101" pitchFamily="2" charset="-122"/>
              </a:rPr>
              <a:t>人</a:t>
            </a:r>
            <a:r>
              <a:rPr sz="1800" b="1" dirty="0">
                <a:latin typeface="宋体" panose="02010600030101010101" pitchFamily="2" charset="-122"/>
                <a:ea typeface="宋体" panose="02010600030101010101" pitchFamily="2" charset="-122"/>
                <a:cs typeface="宋体" panose="02010600030101010101" pitchFamily="2" charset="-122"/>
              </a:rPr>
              <a:t>才、</a:t>
            </a:r>
            <a:r>
              <a:rPr sz="1800" b="1" spc="-10" dirty="0">
                <a:latin typeface="宋体" panose="02010600030101010101" pitchFamily="2" charset="-122"/>
                <a:ea typeface="宋体" panose="02010600030101010101" pitchFamily="2" charset="-122"/>
                <a:cs typeface="宋体" panose="02010600030101010101" pitchFamily="2" charset="-122"/>
              </a:rPr>
              <a:t>数</a:t>
            </a:r>
            <a:r>
              <a:rPr sz="1800" b="1" dirty="0">
                <a:latin typeface="宋体" panose="02010600030101010101" pitchFamily="2" charset="-122"/>
                <a:ea typeface="宋体" panose="02010600030101010101" pitchFamily="2" charset="-122"/>
                <a:cs typeface="宋体" panose="02010600030101010101" pitchFamily="2" charset="-122"/>
              </a:rPr>
              <a:t>量</a:t>
            </a:r>
            <a:r>
              <a:rPr sz="1800" b="1" spc="-10" dirty="0">
                <a:latin typeface="宋体" panose="02010600030101010101" pitchFamily="2" charset="-122"/>
                <a:ea typeface="宋体" panose="02010600030101010101" pitchFamily="2" charset="-122"/>
                <a:cs typeface="宋体" panose="02010600030101010101" pitchFamily="2" charset="-122"/>
              </a:rPr>
              <a:t>和</a:t>
            </a:r>
            <a:r>
              <a:rPr sz="1800" b="1" dirty="0">
                <a:latin typeface="宋体" panose="02010600030101010101" pitchFamily="2" charset="-122"/>
                <a:ea typeface="宋体" panose="02010600030101010101" pitchFamily="2" charset="-122"/>
                <a:cs typeface="宋体" panose="02010600030101010101" pitchFamily="2" charset="-122"/>
              </a:rPr>
              <a:t>定</a:t>
            </a:r>
            <a:r>
              <a:rPr sz="1800" b="1" spc="-10" dirty="0">
                <a:latin typeface="宋体" panose="02010600030101010101" pitchFamily="2" charset="-122"/>
                <a:ea typeface="宋体" panose="02010600030101010101" pitchFamily="2" charset="-122"/>
                <a:cs typeface="宋体" panose="02010600030101010101" pitchFamily="2" charset="-122"/>
              </a:rPr>
              <a:t>量</a:t>
            </a:r>
            <a:r>
              <a:rPr sz="1800" b="1" dirty="0">
                <a:latin typeface="宋体" panose="02010600030101010101" pitchFamily="2" charset="-122"/>
                <a:ea typeface="宋体" panose="02010600030101010101" pitchFamily="2" charset="-122"/>
                <a:cs typeface="宋体" panose="02010600030101010101" pitchFamily="2" charset="-122"/>
              </a:rPr>
              <a:t>分析</a:t>
            </a:r>
            <a:r>
              <a:rPr sz="1800" b="1" spc="-10" dirty="0">
                <a:latin typeface="宋体" panose="02010600030101010101" pitchFamily="2" charset="-122"/>
                <a:ea typeface="宋体" panose="02010600030101010101" pitchFamily="2" charset="-122"/>
                <a:cs typeface="宋体" panose="02010600030101010101" pitchFamily="2" charset="-122"/>
              </a:rPr>
              <a:t>人</a:t>
            </a:r>
            <a:r>
              <a:rPr sz="1800" b="1" dirty="0">
                <a:latin typeface="宋体" panose="02010600030101010101" pitchFamily="2" charset="-122"/>
                <a:ea typeface="宋体" panose="02010600030101010101" pitchFamily="2" charset="-122"/>
                <a:cs typeface="宋体" panose="02010600030101010101" pitchFamily="2" charset="-122"/>
              </a:rPr>
              <a:t>员</a:t>
            </a:r>
            <a:r>
              <a:rPr sz="1800" b="1" spc="-10" dirty="0">
                <a:latin typeface="宋体" panose="02010600030101010101" pitchFamily="2" charset="-122"/>
                <a:ea typeface="宋体" panose="02010600030101010101" pitchFamily="2" charset="-122"/>
                <a:cs typeface="宋体" panose="02010600030101010101" pitchFamily="2" charset="-122"/>
              </a:rPr>
              <a:t>、 </a:t>
            </a:r>
            <a:r>
              <a:rPr sz="1800" b="1" dirty="0">
                <a:latin typeface="宋体" panose="02010600030101010101" pitchFamily="2" charset="-122"/>
                <a:ea typeface="宋体" panose="02010600030101010101" pitchFamily="2" charset="-122"/>
                <a:cs typeface="宋体" panose="02010600030101010101" pitchFamily="2" charset="-122"/>
              </a:rPr>
              <a:t>实</a:t>
            </a:r>
            <a:r>
              <a:rPr sz="1800" b="1" spc="-10" dirty="0">
                <a:latin typeface="宋体" panose="02010600030101010101" pitchFamily="2" charset="-122"/>
                <a:ea typeface="宋体" panose="02010600030101010101" pitchFamily="2" charset="-122"/>
                <a:cs typeface="宋体" panose="02010600030101010101" pitchFamily="2" charset="-122"/>
              </a:rPr>
              <a:t>证</a:t>
            </a:r>
            <a:r>
              <a:rPr sz="1800" b="1" dirty="0">
                <a:latin typeface="宋体" panose="02010600030101010101" pitchFamily="2" charset="-122"/>
                <a:ea typeface="宋体" panose="02010600030101010101" pitchFamily="2" charset="-122"/>
                <a:cs typeface="宋体" panose="02010600030101010101" pitchFamily="2" charset="-122"/>
              </a:rPr>
              <a:t>分</a:t>
            </a:r>
            <a:r>
              <a:rPr sz="1800" b="1" spc="-10" dirty="0">
                <a:latin typeface="宋体" panose="02010600030101010101" pitchFamily="2" charset="-122"/>
                <a:ea typeface="宋体" panose="02010600030101010101" pitchFamily="2" charset="-122"/>
                <a:cs typeface="宋体" panose="02010600030101010101" pitchFamily="2" charset="-122"/>
              </a:rPr>
              <a:t>析</a:t>
            </a:r>
            <a:r>
              <a:rPr sz="1800" b="1" dirty="0">
                <a:latin typeface="宋体" panose="02010600030101010101" pitchFamily="2" charset="-122"/>
                <a:ea typeface="宋体" panose="02010600030101010101" pitchFamily="2" charset="-122"/>
                <a:cs typeface="宋体" panose="02010600030101010101" pitchFamily="2" charset="-122"/>
              </a:rPr>
              <a:t>人员</a:t>
            </a:r>
            <a:r>
              <a:rPr sz="1800" b="1" spc="-10" dirty="0">
                <a:latin typeface="宋体" panose="02010600030101010101" pitchFamily="2" charset="-122"/>
                <a:ea typeface="宋体" panose="02010600030101010101" pitchFamily="2" charset="-122"/>
                <a:cs typeface="宋体" panose="02010600030101010101" pitchFamily="2" charset="-122"/>
              </a:rPr>
              <a:t>，</a:t>
            </a:r>
            <a:r>
              <a:rPr sz="1800" b="1" dirty="0">
                <a:latin typeface="宋体" panose="02010600030101010101" pitchFamily="2" charset="-122"/>
                <a:ea typeface="宋体" panose="02010600030101010101" pitchFamily="2" charset="-122"/>
                <a:cs typeface="宋体" panose="02010600030101010101" pitchFamily="2" charset="-122"/>
              </a:rPr>
              <a:t>等</a:t>
            </a:r>
            <a:r>
              <a:rPr sz="1800" b="1" spc="-10" dirty="0">
                <a:latin typeface="宋体" panose="02010600030101010101" pitchFamily="2" charset="-122"/>
                <a:ea typeface="宋体" panose="02010600030101010101" pitchFamily="2" charset="-122"/>
                <a:cs typeface="宋体" panose="02010600030101010101" pitchFamily="2" charset="-122"/>
              </a:rPr>
              <a:t>等。</a:t>
            </a:r>
            <a:endParaRPr sz="1800">
              <a:latin typeface="宋体" panose="02010600030101010101" pitchFamily="2" charset="-122"/>
              <a:ea typeface="宋体" panose="02010600030101010101" pitchFamily="2" charset="-122"/>
              <a:cs typeface="宋体" panose="02010600030101010101" pitchFamily="2" charset="-122"/>
            </a:endParaRPr>
          </a:p>
          <a:p>
            <a:pPr>
              <a:lnSpc>
                <a:spcPct val="100000"/>
              </a:lnSpc>
            </a:pPr>
            <a:endParaRPr sz="18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30"/>
              </a:spcBef>
            </a:pPr>
            <a:endParaRPr sz="1550">
              <a:latin typeface="宋体" panose="02010600030101010101" pitchFamily="2" charset="-122"/>
              <a:ea typeface="宋体" panose="02010600030101010101" pitchFamily="2" charset="-122"/>
              <a:cs typeface="宋体" panose="02010600030101010101" pitchFamily="2" charset="-122"/>
            </a:endParaRPr>
          </a:p>
          <a:p>
            <a:pPr marL="12700">
              <a:lnSpc>
                <a:spcPct val="100000"/>
              </a:lnSpc>
            </a:pPr>
            <a:r>
              <a:rPr sz="1600" b="1" spc="-5" dirty="0">
                <a:latin typeface="宋体" panose="02010600030101010101" pitchFamily="2" charset="-122"/>
                <a:ea typeface="宋体" panose="02010600030101010101" pitchFamily="2" charset="-122"/>
                <a:cs typeface="宋体" panose="02010600030101010101" pitchFamily="2" charset="-122"/>
              </a:rPr>
              <a:t>项目益处</a:t>
            </a:r>
            <a:r>
              <a:rPr sz="1600" b="1" spc="-20" dirty="0">
                <a:latin typeface="宋体" panose="02010600030101010101" pitchFamily="2" charset="-122"/>
                <a:ea typeface="宋体" panose="02010600030101010101" pitchFamily="2" charset="-122"/>
                <a:cs typeface="宋体" panose="02010600030101010101" pitchFamily="2" charset="-122"/>
              </a:rPr>
              <a:t>/</a:t>
            </a:r>
            <a:r>
              <a:rPr sz="1600" b="1" spc="-5" dirty="0">
                <a:latin typeface="宋体" panose="02010600030101010101" pitchFamily="2" charset="-122"/>
                <a:ea typeface="宋体" panose="02010600030101010101" pitchFamily="2" charset="-122"/>
                <a:cs typeface="宋体" panose="02010600030101010101" pitchFamily="2" charset="-122"/>
              </a:rPr>
              <a:t>产出</a:t>
            </a:r>
            <a:r>
              <a:rPr sz="1600" b="1" spc="-15" dirty="0">
                <a:latin typeface="宋体" panose="02010600030101010101" pitchFamily="2" charset="-122"/>
                <a:ea typeface="宋体" panose="02010600030101010101" pitchFamily="2" charset="-122"/>
                <a:cs typeface="宋体" panose="02010600030101010101" pitchFamily="2" charset="-122"/>
              </a:rPr>
              <a:t>：</a:t>
            </a:r>
            <a:endParaRPr sz="1600">
              <a:latin typeface="宋体" panose="02010600030101010101" pitchFamily="2" charset="-122"/>
              <a:ea typeface="宋体" panose="02010600030101010101" pitchFamily="2" charset="-122"/>
              <a:cs typeface="宋体" panose="02010600030101010101" pitchFamily="2" charset="-122"/>
            </a:endParaRPr>
          </a:p>
          <a:p>
            <a:pPr marL="756285" indent="-286385">
              <a:lnSpc>
                <a:spcPct val="100000"/>
              </a:lnSpc>
              <a:spcBef>
                <a:spcPts val="60"/>
              </a:spcBef>
              <a:buFont typeface="Wingdings" panose="05000000000000000000"/>
              <a:buChar char=""/>
              <a:tabLst>
                <a:tab pos="756285" algn="l"/>
                <a:tab pos="756920" algn="l"/>
              </a:tabLst>
            </a:pPr>
            <a:r>
              <a:rPr sz="1600" spc="-5" dirty="0">
                <a:latin typeface="宋体" panose="02010600030101010101" pitchFamily="2" charset="-122"/>
                <a:ea typeface="宋体" panose="02010600030101010101" pitchFamily="2" charset="-122"/>
                <a:cs typeface="宋体" panose="02010600030101010101" pitchFamily="2" charset="-122"/>
              </a:rPr>
              <a:t>本</a:t>
            </a:r>
            <a:r>
              <a:rPr sz="1600" spc="5" dirty="0">
                <a:latin typeface="宋体" panose="02010600030101010101" pitchFamily="2" charset="-122"/>
                <a:ea typeface="宋体" panose="02010600030101010101" pitchFamily="2" charset="-122"/>
                <a:cs typeface="宋体" panose="02010600030101010101" pitchFamily="2" charset="-122"/>
              </a:rPr>
              <a:t>项</a:t>
            </a:r>
            <a:r>
              <a:rPr sz="1600" spc="-5" dirty="0">
                <a:latin typeface="宋体" panose="02010600030101010101" pitchFamily="2" charset="-122"/>
                <a:ea typeface="宋体" panose="02010600030101010101" pitchFamily="2" charset="-122"/>
                <a:cs typeface="宋体" panose="02010600030101010101" pitchFamily="2" charset="-122"/>
              </a:rPr>
              <a:t>目将</a:t>
            </a:r>
            <a:r>
              <a:rPr sz="1600" spc="5" dirty="0">
                <a:latin typeface="宋体" panose="02010600030101010101" pitchFamily="2" charset="-122"/>
                <a:ea typeface="宋体" panose="02010600030101010101" pitchFamily="2" charset="-122"/>
                <a:cs typeface="宋体" panose="02010600030101010101" pitchFamily="2" charset="-122"/>
              </a:rPr>
              <a:t>提</a:t>
            </a:r>
            <a:r>
              <a:rPr sz="1600" spc="-5" dirty="0">
                <a:latin typeface="宋体" panose="02010600030101010101" pitchFamily="2" charset="-122"/>
                <a:ea typeface="宋体" panose="02010600030101010101" pitchFamily="2" charset="-122"/>
                <a:cs typeface="宋体" panose="02010600030101010101" pitchFamily="2" charset="-122"/>
              </a:rPr>
              <a:t>升大</a:t>
            </a:r>
            <a:r>
              <a:rPr sz="1600" spc="5" dirty="0">
                <a:latin typeface="宋体" panose="02010600030101010101" pitchFamily="2" charset="-122"/>
                <a:ea typeface="宋体" panose="02010600030101010101" pitchFamily="2" charset="-122"/>
                <a:cs typeface="宋体" panose="02010600030101010101" pitchFamily="2" charset="-122"/>
              </a:rPr>
              <a:t>数</a:t>
            </a:r>
            <a:r>
              <a:rPr sz="1600" spc="-5" dirty="0">
                <a:latin typeface="宋体" panose="02010600030101010101" pitchFamily="2" charset="-122"/>
                <a:ea typeface="宋体" panose="02010600030101010101" pitchFamily="2" charset="-122"/>
                <a:cs typeface="宋体" panose="02010600030101010101" pitchFamily="2" charset="-122"/>
              </a:rPr>
              <a:t>据应</a:t>
            </a:r>
            <a:r>
              <a:rPr sz="1600" spc="5" dirty="0">
                <a:latin typeface="宋体" panose="02010600030101010101" pitchFamily="2" charset="-122"/>
                <a:ea typeface="宋体" panose="02010600030101010101" pitchFamily="2" charset="-122"/>
                <a:cs typeface="宋体" panose="02010600030101010101" pitchFamily="2" charset="-122"/>
              </a:rPr>
              <a:t>用</a:t>
            </a:r>
            <a:r>
              <a:rPr sz="1600" spc="-5" dirty="0">
                <a:latin typeface="宋体" panose="02010600030101010101" pitchFamily="2" charset="-122"/>
                <a:ea typeface="宋体" panose="02010600030101010101" pitchFamily="2" charset="-122"/>
                <a:cs typeface="宋体" panose="02010600030101010101" pitchFamily="2" charset="-122"/>
              </a:rPr>
              <a:t>分析</a:t>
            </a:r>
            <a:r>
              <a:rPr sz="1600" spc="5" dirty="0">
                <a:latin typeface="宋体" panose="02010600030101010101" pitchFamily="2" charset="-122"/>
                <a:ea typeface="宋体" panose="02010600030101010101" pitchFamily="2" charset="-122"/>
                <a:cs typeface="宋体" panose="02010600030101010101" pitchFamily="2" charset="-122"/>
              </a:rPr>
              <a:t>水</a:t>
            </a:r>
            <a:r>
              <a:rPr sz="1600" spc="-5" dirty="0">
                <a:latin typeface="宋体" panose="02010600030101010101" pitchFamily="2" charset="-122"/>
                <a:ea typeface="宋体" panose="02010600030101010101" pitchFamily="2" charset="-122"/>
                <a:cs typeface="宋体" panose="02010600030101010101" pitchFamily="2" charset="-122"/>
              </a:rPr>
              <a:t>平，</a:t>
            </a:r>
            <a:r>
              <a:rPr sz="1600" spc="5" dirty="0">
                <a:latin typeface="宋体" panose="02010600030101010101" pitchFamily="2" charset="-122"/>
                <a:ea typeface="宋体" panose="02010600030101010101" pitchFamily="2" charset="-122"/>
                <a:cs typeface="宋体" panose="02010600030101010101" pitchFamily="2" charset="-122"/>
              </a:rPr>
              <a:t>帮</a:t>
            </a:r>
            <a:r>
              <a:rPr sz="1600" spc="-5" dirty="0">
                <a:latin typeface="宋体" panose="02010600030101010101" pitchFamily="2" charset="-122"/>
                <a:ea typeface="宋体" panose="02010600030101010101" pitchFamily="2" charset="-122"/>
                <a:cs typeface="宋体" panose="02010600030101010101" pitchFamily="2" charset="-122"/>
              </a:rPr>
              <a:t>助创</a:t>
            </a:r>
            <a:r>
              <a:rPr sz="1600" spc="5" dirty="0">
                <a:latin typeface="宋体" panose="02010600030101010101" pitchFamily="2" charset="-122"/>
                <a:ea typeface="宋体" panose="02010600030101010101" pitchFamily="2" charset="-122"/>
                <a:cs typeface="宋体" panose="02010600030101010101" pitchFamily="2" charset="-122"/>
              </a:rPr>
              <a:t>业</a:t>
            </a:r>
            <a:r>
              <a:rPr sz="1600" spc="-5" dirty="0">
                <a:latin typeface="宋体" panose="02010600030101010101" pitchFamily="2" charset="-122"/>
                <a:ea typeface="宋体" panose="02010600030101010101" pitchFamily="2" charset="-122"/>
                <a:cs typeface="宋体" panose="02010600030101010101" pitchFamily="2" charset="-122"/>
              </a:rPr>
              <a:t>者找</a:t>
            </a:r>
            <a:r>
              <a:rPr sz="1600" spc="5" dirty="0">
                <a:latin typeface="宋体" panose="02010600030101010101" pitchFamily="2" charset="-122"/>
                <a:ea typeface="宋体" panose="02010600030101010101" pitchFamily="2" charset="-122"/>
                <a:cs typeface="宋体" panose="02010600030101010101" pitchFamily="2" charset="-122"/>
              </a:rPr>
              <a:t>到</a:t>
            </a:r>
            <a:r>
              <a:rPr sz="1600" spc="-5" dirty="0">
                <a:latin typeface="宋体" panose="02010600030101010101" pitchFamily="2" charset="-122"/>
                <a:ea typeface="宋体" panose="02010600030101010101" pitchFamily="2" charset="-122"/>
                <a:cs typeface="宋体" panose="02010600030101010101" pitchFamily="2" charset="-122"/>
              </a:rPr>
              <a:t>新的B2B市</a:t>
            </a:r>
            <a:r>
              <a:rPr sz="1600" spc="5" dirty="0">
                <a:latin typeface="宋体" panose="02010600030101010101" pitchFamily="2" charset="-122"/>
                <a:ea typeface="宋体" panose="02010600030101010101" pitchFamily="2" charset="-122"/>
                <a:cs typeface="宋体" panose="02010600030101010101" pitchFamily="2" charset="-122"/>
              </a:rPr>
              <a:t>场</a:t>
            </a:r>
            <a:r>
              <a:rPr sz="1600" spc="-5" dirty="0">
                <a:latin typeface="宋体" panose="02010600030101010101" pitchFamily="2" charset="-122"/>
                <a:ea typeface="宋体" panose="02010600030101010101" pitchFamily="2" charset="-122"/>
                <a:cs typeface="宋体" panose="02010600030101010101" pitchFamily="2" charset="-122"/>
              </a:rPr>
              <a:t>的创</a:t>
            </a:r>
            <a:r>
              <a:rPr sz="1600" spc="5" dirty="0">
                <a:latin typeface="宋体" panose="02010600030101010101" pitchFamily="2" charset="-122"/>
                <a:ea typeface="宋体" panose="02010600030101010101" pitchFamily="2" charset="-122"/>
                <a:cs typeface="宋体" panose="02010600030101010101" pitchFamily="2" charset="-122"/>
              </a:rPr>
              <a:t>业</a:t>
            </a:r>
            <a:r>
              <a:rPr sz="1600" spc="-5" dirty="0">
                <a:latin typeface="宋体" panose="02010600030101010101" pitchFamily="2" charset="-122"/>
                <a:ea typeface="宋体" panose="02010600030101010101" pitchFamily="2" charset="-122"/>
                <a:cs typeface="宋体" panose="02010600030101010101" pitchFamily="2" charset="-122"/>
              </a:rPr>
              <a:t>机会。</a:t>
            </a:r>
            <a:endParaRPr sz="1600">
              <a:latin typeface="宋体" panose="02010600030101010101" pitchFamily="2" charset="-122"/>
              <a:ea typeface="宋体" panose="02010600030101010101" pitchFamily="2" charset="-122"/>
              <a:cs typeface="宋体" panose="02010600030101010101" pitchFamily="2" charset="-122"/>
            </a:endParaRPr>
          </a:p>
          <a:p>
            <a:pPr>
              <a:lnSpc>
                <a:spcPct val="100000"/>
              </a:lnSpc>
              <a:buFont typeface="Wingdings" panose="05000000000000000000"/>
              <a:buChar char=""/>
            </a:pPr>
            <a:endParaRPr sz="1650">
              <a:latin typeface="宋体" panose="02010600030101010101" pitchFamily="2" charset="-122"/>
              <a:ea typeface="宋体" panose="02010600030101010101" pitchFamily="2" charset="-122"/>
              <a:cs typeface="宋体" panose="02010600030101010101" pitchFamily="2" charset="-122"/>
            </a:endParaRPr>
          </a:p>
          <a:p>
            <a:pPr marL="756285" indent="-286385">
              <a:lnSpc>
                <a:spcPct val="100000"/>
              </a:lnSpc>
              <a:buFont typeface="Wingdings" panose="05000000000000000000"/>
              <a:buChar char=""/>
              <a:tabLst>
                <a:tab pos="756285" algn="l"/>
                <a:tab pos="756920" algn="l"/>
              </a:tabLst>
            </a:pPr>
            <a:r>
              <a:rPr sz="1600" spc="-5" dirty="0">
                <a:latin typeface="宋体" panose="02010600030101010101" pitchFamily="2" charset="-122"/>
                <a:ea typeface="宋体" panose="02010600030101010101" pitchFamily="2" charset="-122"/>
                <a:cs typeface="宋体" panose="02010600030101010101" pitchFamily="2" charset="-122"/>
              </a:rPr>
              <a:t>帮</a:t>
            </a:r>
            <a:r>
              <a:rPr sz="1600" spc="5" dirty="0">
                <a:latin typeface="宋体" panose="02010600030101010101" pitchFamily="2" charset="-122"/>
                <a:ea typeface="宋体" panose="02010600030101010101" pitchFamily="2" charset="-122"/>
                <a:cs typeface="宋体" panose="02010600030101010101" pitchFamily="2" charset="-122"/>
              </a:rPr>
              <a:t>助</a:t>
            </a:r>
            <a:r>
              <a:rPr sz="1600" spc="-5" dirty="0">
                <a:latin typeface="宋体" panose="02010600030101010101" pitchFamily="2" charset="-122"/>
                <a:ea typeface="宋体" panose="02010600030101010101" pitchFamily="2" charset="-122"/>
                <a:cs typeface="宋体" panose="02010600030101010101" pitchFamily="2" charset="-122"/>
              </a:rPr>
              <a:t>企业</a:t>
            </a:r>
            <a:r>
              <a:rPr sz="1600" spc="5" dirty="0">
                <a:latin typeface="宋体" panose="02010600030101010101" pitchFamily="2" charset="-122"/>
                <a:ea typeface="宋体" panose="02010600030101010101" pitchFamily="2" charset="-122"/>
                <a:cs typeface="宋体" panose="02010600030101010101" pitchFamily="2" charset="-122"/>
              </a:rPr>
              <a:t>提</a:t>
            </a:r>
            <a:r>
              <a:rPr sz="1600" spc="-5" dirty="0">
                <a:latin typeface="宋体" panose="02010600030101010101" pitchFamily="2" charset="-122"/>
                <a:ea typeface="宋体" panose="02010600030101010101" pitchFamily="2" charset="-122"/>
                <a:cs typeface="宋体" panose="02010600030101010101" pitchFamily="2" charset="-122"/>
              </a:rPr>
              <a:t>升他</a:t>
            </a:r>
            <a:r>
              <a:rPr sz="1600" spc="5" dirty="0">
                <a:latin typeface="宋体" panose="02010600030101010101" pitchFamily="2" charset="-122"/>
                <a:ea typeface="宋体" panose="02010600030101010101" pitchFamily="2" charset="-122"/>
                <a:cs typeface="宋体" panose="02010600030101010101" pitchFamily="2" charset="-122"/>
              </a:rPr>
              <a:t>们</a:t>
            </a:r>
            <a:r>
              <a:rPr sz="1600" spc="-5" dirty="0">
                <a:latin typeface="宋体" panose="02010600030101010101" pitchFamily="2" charset="-122"/>
                <a:ea typeface="宋体" panose="02010600030101010101" pitchFamily="2" charset="-122"/>
                <a:cs typeface="宋体" panose="02010600030101010101" pitchFamily="2" charset="-122"/>
              </a:rPr>
              <a:t>的销</a:t>
            </a:r>
            <a:r>
              <a:rPr sz="1600" spc="5" dirty="0">
                <a:latin typeface="宋体" panose="02010600030101010101" pitchFamily="2" charset="-122"/>
                <a:ea typeface="宋体" panose="02010600030101010101" pitchFamily="2" charset="-122"/>
                <a:cs typeface="宋体" panose="02010600030101010101" pitchFamily="2" charset="-122"/>
              </a:rPr>
              <a:t>售</a:t>
            </a:r>
            <a:r>
              <a:rPr sz="1600" spc="-5" dirty="0">
                <a:latin typeface="宋体" panose="02010600030101010101" pitchFamily="2" charset="-122"/>
                <a:ea typeface="宋体" panose="02010600030101010101" pitchFamily="2" charset="-122"/>
                <a:cs typeface="宋体" panose="02010600030101010101" pitchFamily="2" charset="-122"/>
              </a:rPr>
              <a:t>策略</a:t>
            </a:r>
            <a:r>
              <a:rPr sz="1600" spc="5" dirty="0">
                <a:latin typeface="宋体" panose="02010600030101010101" pitchFamily="2" charset="-122"/>
                <a:ea typeface="宋体" panose="02010600030101010101" pitchFamily="2" charset="-122"/>
                <a:cs typeface="宋体" panose="02010600030101010101" pitchFamily="2" charset="-122"/>
              </a:rPr>
              <a:t>和</a:t>
            </a:r>
            <a:r>
              <a:rPr sz="1600" spc="-5" dirty="0">
                <a:latin typeface="宋体" panose="02010600030101010101" pitchFamily="2" charset="-122"/>
                <a:ea typeface="宋体" panose="02010600030101010101" pitchFamily="2" charset="-122"/>
                <a:cs typeface="宋体" panose="02010600030101010101" pitchFamily="2" charset="-122"/>
              </a:rPr>
              <a:t>售端</a:t>
            </a:r>
            <a:r>
              <a:rPr sz="1600" spc="5" dirty="0">
                <a:latin typeface="宋体" panose="02010600030101010101" pitchFamily="2" charset="-122"/>
                <a:ea typeface="宋体" panose="02010600030101010101" pitchFamily="2" charset="-122"/>
                <a:cs typeface="宋体" panose="02010600030101010101" pitchFamily="2" charset="-122"/>
              </a:rPr>
              <a:t>，</a:t>
            </a:r>
            <a:r>
              <a:rPr sz="1600" spc="-5" dirty="0">
                <a:latin typeface="宋体" panose="02010600030101010101" pitchFamily="2" charset="-122"/>
                <a:ea typeface="宋体" panose="02010600030101010101" pitchFamily="2" charset="-122"/>
                <a:cs typeface="宋体" panose="02010600030101010101" pitchFamily="2" charset="-122"/>
              </a:rPr>
              <a:t>节省</a:t>
            </a:r>
            <a:r>
              <a:rPr sz="1600" spc="5" dirty="0">
                <a:latin typeface="宋体" panose="02010600030101010101" pitchFamily="2" charset="-122"/>
                <a:ea typeface="宋体" panose="02010600030101010101" pitchFamily="2" charset="-122"/>
                <a:cs typeface="宋体" panose="02010600030101010101" pitchFamily="2" charset="-122"/>
              </a:rPr>
              <a:t>成</a:t>
            </a:r>
            <a:r>
              <a:rPr sz="1600" spc="-5" dirty="0">
                <a:latin typeface="宋体" panose="02010600030101010101" pitchFamily="2" charset="-122"/>
                <a:ea typeface="宋体" panose="02010600030101010101" pitchFamily="2" charset="-122"/>
                <a:cs typeface="宋体" panose="02010600030101010101" pitchFamily="2" charset="-122"/>
              </a:rPr>
              <a:t>本，</a:t>
            </a:r>
            <a:r>
              <a:rPr sz="1600" spc="5" dirty="0">
                <a:latin typeface="宋体" panose="02010600030101010101" pitchFamily="2" charset="-122"/>
                <a:ea typeface="宋体" panose="02010600030101010101" pitchFamily="2" charset="-122"/>
                <a:cs typeface="宋体" panose="02010600030101010101" pitchFamily="2" charset="-122"/>
              </a:rPr>
              <a:t>提</a:t>
            </a:r>
            <a:r>
              <a:rPr sz="1600" spc="-5" dirty="0">
                <a:latin typeface="宋体" panose="02010600030101010101" pitchFamily="2" charset="-122"/>
                <a:ea typeface="宋体" panose="02010600030101010101" pitchFamily="2" charset="-122"/>
                <a:cs typeface="宋体" panose="02010600030101010101" pitchFamily="2" charset="-122"/>
              </a:rPr>
              <a:t>升效</a:t>
            </a:r>
            <a:r>
              <a:rPr sz="1600" spc="5" dirty="0">
                <a:latin typeface="宋体" panose="02010600030101010101" pitchFamily="2" charset="-122"/>
                <a:ea typeface="宋体" panose="02010600030101010101" pitchFamily="2" charset="-122"/>
                <a:cs typeface="宋体" panose="02010600030101010101" pitchFamily="2" charset="-122"/>
              </a:rPr>
              <a:t>益</a:t>
            </a:r>
            <a:r>
              <a:rPr sz="1600" spc="-5" dirty="0">
                <a:latin typeface="宋体" panose="02010600030101010101" pitchFamily="2" charset="-122"/>
                <a:ea typeface="宋体" panose="02010600030101010101" pitchFamily="2" charset="-122"/>
                <a:cs typeface="宋体" panose="02010600030101010101" pitchFamily="2" charset="-122"/>
              </a:rPr>
              <a:t>。</a:t>
            </a:r>
            <a:endParaRPr sz="16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25"/>
              </a:spcBef>
            </a:pPr>
            <a:endParaRPr sz="1650">
              <a:latin typeface="宋体" panose="02010600030101010101" pitchFamily="2" charset="-122"/>
              <a:ea typeface="宋体" panose="02010600030101010101" pitchFamily="2" charset="-122"/>
              <a:cs typeface="宋体" panose="02010600030101010101" pitchFamily="2" charset="-122"/>
            </a:endParaRPr>
          </a:p>
          <a:p>
            <a:pPr marL="12700" marR="234950">
              <a:lnSpc>
                <a:spcPct val="101000"/>
              </a:lnSpc>
            </a:pPr>
            <a:r>
              <a:rPr sz="1800" b="1" dirty="0">
                <a:latin typeface="宋体" panose="02010600030101010101" pitchFamily="2" charset="-122"/>
                <a:ea typeface="宋体" panose="02010600030101010101" pitchFamily="2" charset="-122"/>
                <a:cs typeface="宋体" panose="02010600030101010101" pitchFamily="2" charset="-122"/>
              </a:rPr>
              <a:t>现</a:t>
            </a:r>
            <a:r>
              <a:rPr sz="1800" b="1" spc="-10" dirty="0">
                <a:latin typeface="宋体" panose="02010600030101010101" pitchFamily="2" charset="-122"/>
                <a:ea typeface="宋体" panose="02010600030101010101" pitchFamily="2" charset="-122"/>
                <a:cs typeface="宋体" panose="02010600030101010101" pitchFamily="2" charset="-122"/>
              </a:rPr>
              <a:t>状</a:t>
            </a:r>
            <a:r>
              <a:rPr sz="1800" b="1" dirty="0">
                <a:latin typeface="宋体" panose="02010600030101010101" pitchFamily="2" charset="-122"/>
                <a:ea typeface="宋体" panose="02010600030101010101" pitchFamily="2" charset="-122"/>
                <a:cs typeface="宋体" panose="02010600030101010101" pitchFamily="2" charset="-122"/>
              </a:rPr>
              <a:t>：</a:t>
            </a:r>
            <a:r>
              <a:rPr sz="1800" b="1" spc="-10" dirty="0">
                <a:latin typeface="宋体" panose="02010600030101010101" pitchFamily="2" charset="-122"/>
                <a:ea typeface="宋体" panose="02010600030101010101" pitchFamily="2" charset="-122"/>
                <a:cs typeface="宋体" panose="02010600030101010101" pitchFamily="2" charset="-122"/>
              </a:rPr>
              <a:t>本</a:t>
            </a:r>
            <a:r>
              <a:rPr sz="1800" b="1" dirty="0">
                <a:latin typeface="宋体" panose="02010600030101010101" pitchFamily="2" charset="-122"/>
                <a:ea typeface="宋体" panose="02010600030101010101" pitchFamily="2" charset="-122"/>
                <a:cs typeface="宋体" panose="02010600030101010101" pitchFamily="2" charset="-122"/>
              </a:rPr>
              <a:t>项目</a:t>
            </a:r>
            <a:r>
              <a:rPr sz="1800" b="1" spc="-10" dirty="0">
                <a:latin typeface="宋体" panose="02010600030101010101" pitchFamily="2" charset="-122"/>
                <a:ea typeface="宋体" panose="02010600030101010101" pitchFamily="2" charset="-122"/>
                <a:cs typeface="宋体" panose="02010600030101010101" pitchFamily="2" charset="-122"/>
              </a:rPr>
              <a:t>在</a:t>
            </a:r>
            <a:r>
              <a:rPr sz="1800" b="1" dirty="0">
                <a:latin typeface="宋体" panose="02010600030101010101" pitchFamily="2" charset="-122"/>
                <a:ea typeface="宋体" panose="02010600030101010101" pitchFamily="2" charset="-122"/>
                <a:cs typeface="宋体" panose="02010600030101010101" pitchFamily="2" charset="-122"/>
              </a:rPr>
              <a:t>芬</a:t>
            </a:r>
            <a:r>
              <a:rPr sz="1800" b="1" spc="-10" dirty="0">
                <a:latin typeface="宋体" panose="02010600030101010101" pitchFamily="2" charset="-122"/>
                <a:ea typeface="宋体" panose="02010600030101010101" pitchFamily="2" charset="-122"/>
                <a:cs typeface="宋体" panose="02010600030101010101" pitchFamily="2" charset="-122"/>
              </a:rPr>
              <a:t>兰</a:t>
            </a:r>
            <a:r>
              <a:rPr sz="1800" b="1" dirty="0">
                <a:latin typeface="宋体" panose="02010600030101010101" pitchFamily="2" charset="-122"/>
                <a:ea typeface="宋体" panose="02010600030101010101" pitchFamily="2" charset="-122"/>
                <a:cs typeface="宋体" panose="02010600030101010101" pitchFamily="2" charset="-122"/>
              </a:rPr>
              <a:t>已</a:t>
            </a:r>
            <a:r>
              <a:rPr sz="1800" b="1" spc="-10" dirty="0">
                <a:latin typeface="宋体" panose="02010600030101010101" pitchFamily="2" charset="-122"/>
                <a:ea typeface="宋体" panose="02010600030101010101" pitchFamily="2" charset="-122"/>
                <a:cs typeface="宋体" panose="02010600030101010101" pitchFamily="2" charset="-122"/>
              </a:rPr>
              <a:t>经</a:t>
            </a:r>
            <a:r>
              <a:rPr sz="1800" b="1" dirty="0">
                <a:latin typeface="宋体" panose="02010600030101010101" pitchFamily="2" charset="-122"/>
                <a:ea typeface="宋体" panose="02010600030101010101" pitchFamily="2" charset="-122"/>
                <a:cs typeface="宋体" panose="02010600030101010101" pitchFamily="2" charset="-122"/>
              </a:rPr>
              <a:t>运营</a:t>
            </a:r>
            <a:r>
              <a:rPr sz="1800" b="1" spc="-10" dirty="0">
                <a:latin typeface="宋体" panose="02010600030101010101" pitchFamily="2" charset="-122"/>
                <a:ea typeface="宋体" panose="02010600030101010101" pitchFamily="2" charset="-122"/>
                <a:cs typeface="宋体" panose="02010600030101010101" pitchFamily="2" charset="-122"/>
              </a:rPr>
              <a:t>两</a:t>
            </a:r>
            <a:r>
              <a:rPr sz="1800" b="1" dirty="0">
                <a:latin typeface="宋体" panose="02010600030101010101" pitchFamily="2" charset="-122"/>
                <a:ea typeface="宋体" panose="02010600030101010101" pitchFamily="2" charset="-122"/>
                <a:cs typeface="宋体" panose="02010600030101010101" pitchFamily="2" charset="-122"/>
              </a:rPr>
              <a:t>年</a:t>
            </a:r>
            <a:r>
              <a:rPr sz="1800" b="1" spc="-10" dirty="0">
                <a:latin typeface="宋体" panose="02010600030101010101" pitchFamily="2" charset="-122"/>
                <a:ea typeface="宋体" panose="02010600030101010101" pitchFamily="2" charset="-122"/>
                <a:cs typeface="宋体" panose="02010600030101010101" pitchFamily="2" charset="-122"/>
              </a:rPr>
              <a:t>半</a:t>
            </a:r>
            <a:r>
              <a:rPr sz="1800" b="1" dirty="0">
                <a:latin typeface="宋体" panose="02010600030101010101" pitchFamily="2" charset="-122"/>
                <a:ea typeface="宋体" panose="02010600030101010101" pitchFamily="2" charset="-122"/>
                <a:cs typeface="宋体" panose="02010600030101010101" pitchFamily="2" charset="-122"/>
              </a:rPr>
              <a:t>，拥</a:t>
            </a:r>
            <a:r>
              <a:rPr sz="1800" b="1" spc="-10" dirty="0">
                <a:latin typeface="宋体" panose="02010600030101010101" pitchFamily="2" charset="-122"/>
                <a:ea typeface="宋体" panose="02010600030101010101" pitchFamily="2" charset="-122"/>
                <a:cs typeface="宋体" panose="02010600030101010101" pitchFamily="2" charset="-122"/>
              </a:rPr>
              <a:t>有</a:t>
            </a:r>
            <a:r>
              <a:rPr sz="1800" b="1" dirty="0">
                <a:latin typeface="宋体" panose="02010600030101010101" pitchFamily="2" charset="-122"/>
                <a:ea typeface="宋体" panose="02010600030101010101" pitchFamily="2" charset="-122"/>
                <a:cs typeface="宋体" panose="02010600030101010101" pitchFamily="2" charset="-122"/>
              </a:rPr>
              <a:t>十</a:t>
            </a:r>
            <a:r>
              <a:rPr sz="1800" b="1" spc="-10" dirty="0">
                <a:latin typeface="宋体" panose="02010600030101010101" pitchFamily="2" charset="-122"/>
                <a:ea typeface="宋体" panose="02010600030101010101" pitchFamily="2" charset="-122"/>
                <a:cs typeface="宋体" panose="02010600030101010101" pitchFamily="2" charset="-122"/>
              </a:rPr>
              <a:t>家</a:t>
            </a:r>
            <a:r>
              <a:rPr sz="1800" b="1" dirty="0">
                <a:latin typeface="宋体" panose="02010600030101010101" pitchFamily="2" charset="-122"/>
                <a:ea typeface="宋体" panose="02010600030101010101" pitchFamily="2" charset="-122"/>
                <a:cs typeface="宋体" panose="02010600030101010101" pitchFamily="2" charset="-122"/>
              </a:rPr>
              <a:t>左</a:t>
            </a:r>
            <a:r>
              <a:rPr sz="1800" b="1" spc="-10" dirty="0">
                <a:latin typeface="宋体" panose="02010600030101010101" pitchFamily="2" charset="-122"/>
                <a:ea typeface="宋体" panose="02010600030101010101" pitchFamily="2" charset="-122"/>
                <a:cs typeface="宋体" panose="02010600030101010101" pitchFamily="2" charset="-122"/>
              </a:rPr>
              <a:t>右</a:t>
            </a:r>
            <a:r>
              <a:rPr sz="1800" b="1" dirty="0">
                <a:latin typeface="宋体" panose="02010600030101010101" pitchFamily="2" charset="-122"/>
                <a:ea typeface="宋体" panose="02010600030101010101" pitchFamily="2" charset="-122"/>
                <a:cs typeface="宋体" panose="02010600030101010101" pitchFamily="2" charset="-122"/>
              </a:rPr>
              <a:t>来自</a:t>
            </a:r>
            <a:r>
              <a:rPr sz="1800" b="1" spc="-10" dirty="0">
                <a:latin typeface="宋体" panose="02010600030101010101" pitchFamily="2" charset="-122"/>
                <a:ea typeface="宋体" panose="02010600030101010101" pitchFamily="2" charset="-122"/>
                <a:cs typeface="宋体" panose="02010600030101010101" pitchFamily="2" charset="-122"/>
              </a:rPr>
              <a:t>芬</a:t>
            </a:r>
            <a:r>
              <a:rPr sz="1800" b="1" dirty="0">
                <a:latin typeface="宋体" panose="02010600030101010101" pitchFamily="2" charset="-122"/>
                <a:ea typeface="宋体" panose="02010600030101010101" pitchFamily="2" charset="-122"/>
                <a:cs typeface="宋体" panose="02010600030101010101" pitchFamily="2" charset="-122"/>
              </a:rPr>
              <a:t>兰</a:t>
            </a:r>
            <a:r>
              <a:rPr sz="1800" b="1" spc="-10" dirty="0">
                <a:latin typeface="宋体" panose="02010600030101010101" pitchFamily="2" charset="-122"/>
                <a:ea typeface="宋体" panose="02010600030101010101" pitchFamily="2" charset="-122"/>
                <a:cs typeface="宋体" panose="02010600030101010101" pitchFamily="2" charset="-122"/>
              </a:rPr>
              <a:t>、</a:t>
            </a:r>
            <a:r>
              <a:rPr sz="1800" b="1" dirty="0">
                <a:latin typeface="宋体" panose="02010600030101010101" pitchFamily="2" charset="-122"/>
                <a:ea typeface="宋体" panose="02010600030101010101" pitchFamily="2" charset="-122"/>
                <a:cs typeface="宋体" panose="02010600030101010101" pitchFamily="2" charset="-122"/>
              </a:rPr>
              <a:t>比利</a:t>
            </a:r>
            <a:r>
              <a:rPr sz="1800" b="1" spc="-10" dirty="0">
                <a:latin typeface="宋体" panose="02010600030101010101" pitchFamily="2" charset="-122"/>
                <a:ea typeface="宋体" panose="02010600030101010101" pitchFamily="2" charset="-122"/>
                <a:cs typeface="宋体" panose="02010600030101010101" pitchFamily="2" charset="-122"/>
              </a:rPr>
              <a:t>时</a:t>
            </a:r>
            <a:r>
              <a:rPr sz="1800" b="1" dirty="0">
                <a:latin typeface="宋体" panose="02010600030101010101" pitchFamily="2" charset="-122"/>
                <a:ea typeface="宋体" panose="02010600030101010101" pitchFamily="2" charset="-122"/>
                <a:cs typeface="宋体" panose="02010600030101010101" pitchFamily="2" charset="-122"/>
              </a:rPr>
              <a:t>和</a:t>
            </a:r>
            <a:r>
              <a:rPr sz="1800" b="1" spc="-10" dirty="0">
                <a:latin typeface="宋体" panose="02010600030101010101" pitchFamily="2" charset="-122"/>
                <a:ea typeface="宋体" panose="02010600030101010101" pitchFamily="2" charset="-122"/>
                <a:cs typeface="宋体" panose="02010600030101010101" pitchFamily="2" charset="-122"/>
              </a:rPr>
              <a:t>德</a:t>
            </a:r>
            <a:r>
              <a:rPr sz="1800" b="1" dirty="0">
                <a:latin typeface="宋体" panose="02010600030101010101" pitchFamily="2" charset="-122"/>
                <a:ea typeface="宋体" panose="02010600030101010101" pitchFamily="2" charset="-122"/>
                <a:cs typeface="宋体" panose="02010600030101010101" pitchFamily="2" charset="-122"/>
              </a:rPr>
              <a:t>国的</a:t>
            </a:r>
            <a:r>
              <a:rPr sz="1800" b="1" spc="-10" dirty="0">
                <a:latin typeface="宋体" panose="02010600030101010101" pitchFamily="2" charset="-122"/>
                <a:ea typeface="宋体" panose="02010600030101010101" pitchFamily="2" charset="-122"/>
                <a:cs typeface="宋体" panose="02010600030101010101" pitchFamily="2" charset="-122"/>
              </a:rPr>
              <a:t>大</a:t>
            </a:r>
            <a:r>
              <a:rPr sz="1800" b="1" dirty="0">
                <a:latin typeface="宋体" panose="02010600030101010101" pitchFamily="2" charset="-122"/>
                <a:ea typeface="宋体" panose="02010600030101010101" pitchFamily="2" charset="-122"/>
                <a:cs typeface="宋体" panose="02010600030101010101" pitchFamily="2" charset="-122"/>
              </a:rPr>
              <a:t>学</a:t>
            </a:r>
            <a:r>
              <a:rPr sz="1800" b="1" spc="-10" dirty="0">
                <a:latin typeface="宋体" panose="02010600030101010101" pitchFamily="2" charset="-122"/>
                <a:ea typeface="宋体" panose="02010600030101010101" pitchFamily="2" charset="-122"/>
                <a:cs typeface="宋体" panose="02010600030101010101" pitchFamily="2" charset="-122"/>
              </a:rPr>
              <a:t>和</a:t>
            </a:r>
            <a:r>
              <a:rPr sz="1800" b="1" dirty="0">
                <a:latin typeface="宋体" panose="02010600030101010101" pitchFamily="2" charset="-122"/>
                <a:ea typeface="宋体" panose="02010600030101010101" pitchFamily="2" charset="-122"/>
                <a:cs typeface="宋体" panose="02010600030101010101" pitchFamily="2" charset="-122"/>
              </a:rPr>
              <a:t>科</a:t>
            </a:r>
            <a:r>
              <a:rPr sz="1800" b="1" spc="-10" dirty="0">
                <a:latin typeface="宋体" panose="02010600030101010101" pitchFamily="2" charset="-122"/>
                <a:ea typeface="宋体" panose="02010600030101010101" pitchFamily="2" charset="-122"/>
                <a:cs typeface="宋体" panose="02010600030101010101" pitchFamily="2" charset="-122"/>
              </a:rPr>
              <a:t>研</a:t>
            </a:r>
            <a:r>
              <a:rPr sz="1800" b="1" dirty="0">
                <a:latin typeface="宋体" panose="02010600030101010101" pitchFamily="2" charset="-122"/>
                <a:ea typeface="宋体" panose="02010600030101010101" pitchFamily="2" charset="-122"/>
                <a:cs typeface="宋体" panose="02010600030101010101" pitchFamily="2" charset="-122"/>
              </a:rPr>
              <a:t>机构</a:t>
            </a:r>
            <a:r>
              <a:rPr sz="1800" b="1" spc="-10" dirty="0">
                <a:latin typeface="宋体" panose="02010600030101010101" pitchFamily="2" charset="-122"/>
                <a:ea typeface="宋体" panose="02010600030101010101" pitchFamily="2" charset="-122"/>
                <a:cs typeface="宋体" panose="02010600030101010101" pitchFamily="2" charset="-122"/>
              </a:rPr>
              <a:t>的战 </a:t>
            </a:r>
            <a:r>
              <a:rPr sz="1800" b="1" dirty="0">
                <a:latin typeface="宋体" panose="02010600030101010101" pitchFamily="2" charset="-122"/>
                <a:ea typeface="宋体" panose="02010600030101010101" pitchFamily="2" charset="-122"/>
                <a:cs typeface="宋体" panose="02010600030101010101" pitchFamily="2" charset="-122"/>
              </a:rPr>
              <a:t>略</a:t>
            </a:r>
            <a:r>
              <a:rPr sz="1800" b="1" spc="-10" dirty="0">
                <a:latin typeface="宋体" panose="02010600030101010101" pitchFamily="2" charset="-122"/>
                <a:ea typeface="宋体" panose="02010600030101010101" pitchFamily="2" charset="-122"/>
                <a:cs typeface="宋体" panose="02010600030101010101" pitchFamily="2" charset="-122"/>
              </a:rPr>
              <a:t>合</a:t>
            </a:r>
            <a:r>
              <a:rPr sz="1800" b="1" dirty="0">
                <a:latin typeface="宋体" panose="02010600030101010101" pitchFamily="2" charset="-122"/>
                <a:ea typeface="宋体" panose="02010600030101010101" pitchFamily="2" charset="-122"/>
                <a:cs typeface="宋体" panose="02010600030101010101" pitchFamily="2" charset="-122"/>
              </a:rPr>
              <a:t>作</a:t>
            </a:r>
            <a:r>
              <a:rPr sz="1800" b="1" spc="-10" dirty="0">
                <a:latin typeface="宋体" panose="02010600030101010101" pitchFamily="2" charset="-122"/>
                <a:ea typeface="宋体" panose="02010600030101010101" pitchFamily="2" charset="-122"/>
                <a:cs typeface="宋体" panose="02010600030101010101" pitchFamily="2" charset="-122"/>
              </a:rPr>
              <a:t>伙</a:t>
            </a:r>
            <a:r>
              <a:rPr sz="1800" b="1" dirty="0">
                <a:latin typeface="宋体" panose="02010600030101010101" pitchFamily="2" charset="-122"/>
                <a:ea typeface="宋体" panose="02010600030101010101" pitchFamily="2" charset="-122"/>
                <a:cs typeface="宋体" panose="02010600030101010101" pitchFamily="2" charset="-122"/>
              </a:rPr>
              <a:t>伴</a:t>
            </a:r>
            <a:r>
              <a:rPr sz="1800" b="1" spc="-10" dirty="0">
                <a:latin typeface="宋体" panose="02010600030101010101" pitchFamily="2" charset="-122"/>
                <a:ea typeface="宋体" panose="02010600030101010101" pitchFamily="2" charset="-122"/>
                <a:cs typeface="宋体" panose="02010600030101010101" pitchFamily="2" charset="-122"/>
              </a:rPr>
              <a:t>，</a:t>
            </a:r>
            <a:r>
              <a:rPr sz="1800" b="1" spc="-400" dirty="0">
                <a:latin typeface="宋体" panose="02010600030101010101" pitchFamily="2" charset="-122"/>
                <a:ea typeface="宋体" panose="02010600030101010101" pitchFamily="2" charset="-122"/>
                <a:cs typeface="宋体" panose="02010600030101010101" pitchFamily="2" charset="-122"/>
              </a:rPr>
              <a:t> </a:t>
            </a:r>
            <a:r>
              <a:rPr sz="1800" b="1" dirty="0">
                <a:latin typeface="宋体" panose="02010600030101010101" pitchFamily="2" charset="-122"/>
                <a:ea typeface="宋体" panose="02010600030101010101" pitchFamily="2" charset="-122"/>
                <a:cs typeface="宋体" panose="02010600030101010101" pitchFamily="2" charset="-122"/>
              </a:rPr>
              <a:t>运</a:t>
            </a:r>
            <a:r>
              <a:rPr sz="1800" b="1" spc="-10" dirty="0">
                <a:latin typeface="宋体" panose="02010600030101010101" pitchFamily="2" charset="-122"/>
                <a:ea typeface="宋体" panose="02010600030101010101" pitchFamily="2" charset="-122"/>
                <a:cs typeface="宋体" panose="02010600030101010101" pitchFamily="2" charset="-122"/>
              </a:rPr>
              <a:t>营</a:t>
            </a:r>
            <a:r>
              <a:rPr sz="1800" b="1" dirty="0">
                <a:latin typeface="宋体" panose="02010600030101010101" pitchFamily="2" charset="-122"/>
                <a:ea typeface="宋体" panose="02010600030101010101" pitchFamily="2" charset="-122"/>
                <a:cs typeface="宋体" panose="02010600030101010101" pitchFamily="2" charset="-122"/>
              </a:rPr>
              <a:t>资</a:t>
            </a:r>
            <a:r>
              <a:rPr sz="1800" b="1" spc="-10" dirty="0">
                <a:latin typeface="宋体" panose="02010600030101010101" pitchFamily="2" charset="-122"/>
                <a:ea typeface="宋体" panose="02010600030101010101" pitchFamily="2" charset="-122"/>
                <a:cs typeface="宋体" panose="02010600030101010101" pitchFamily="2" charset="-122"/>
              </a:rPr>
              <a:t>金</a:t>
            </a:r>
            <a:r>
              <a:rPr sz="1800" b="1" dirty="0">
                <a:latin typeface="宋体" panose="02010600030101010101" pitchFamily="2" charset="-122"/>
                <a:ea typeface="宋体" panose="02010600030101010101" pitchFamily="2" charset="-122"/>
                <a:cs typeface="宋体" panose="02010600030101010101" pitchFamily="2" charset="-122"/>
              </a:rPr>
              <a:t>充裕</a:t>
            </a:r>
            <a:r>
              <a:rPr sz="1800" b="1" spc="-10" dirty="0">
                <a:latin typeface="宋体" panose="02010600030101010101" pitchFamily="2" charset="-122"/>
                <a:ea typeface="宋体" panose="02010600030101010101" pitchFamily="2" charset="-122"/>
                <a:cs typeface="宋体" panose="02010600030101010101" pitchFamily="2" charset="-122"/>
              </a:rPr>
              <a:t>。</a:t>
            </a:r>
            <a:r>
              <a:rPr sz="1800" b="1" dirty="0">
                <a:latin typeface="宋体" panose="02010600030101010101" pitchFamily="2" charset="-122"/>
                <a:ea typeface="宋体" panose="02010600030101010101" pitchFamily="2" charset="-122"/>
                <a:cs typeface="宋体" panose="02010600030101010101" pitchFamily="2" charset="-122"/>
              </a:rPr>
              <a:t>投</a:t>
            </a:r>
            <a:r>
              <a:rPr sz="1800" b="1" spc="-10" dirty="0">
                <a:latin typeface="宋体" panose="02010600030101010101" pitchFamily="2" charset="-122"/>
                <a:ea typeface="宋体" panose="02010600030101010101" pitchFamily="2" charset="-122"/>
                <a:cs typeface="宋体" panose="02010600030101010101" pitchFamily="2" charset="-122"/>
              </a:rPr>
              <a:t>资</a:t>
            </a:r>
            <a:r>
              <a:rPr sz="1800" b="1" dirty="0">
                <a:latin typeface="宋体" panose="02010600030101010101" pitchFamily="2" charset="-122"/>
                <a:ea typeface="宋体" panose="02010600030101010101" pitchFamily="2" charset="-122"/>
                <a:cs typeface="宋体" panose="02010600030101010101" pitchFamily="2" charset="-122"/>
              </a:rPr>
              <a:t>方</a:t>
            </a:r>
            <a:r>
              <a:rPr sz="1800" b="1" spc="-10" dirty="0">
                <a:latin typeface="宋体" panose="02010600030101010101" pitchFamily="2" charset="-122"/>
                <a:ea typeface="宋体" panose="02010600030101010101" pitchFamily="2" charset="-122"/>
                <a:cs typeface="宋体" panose="02010600030101010101" pitchFamily="2" charset="-122"/>
              </a:rPr>
              <a:t>是</a:t>
            </a:r>
            <a:r>
              <a:rPr sz="1800" b="1" dirty="0">
                <a:latin typeface="宋体" panose="02010600030101010101" pitchFamily="2" charset="-122"/>
                <a:ea typeface="宋体" panose="02010600030101010101" pitchFamily="2" charset="-122"/>
                <a:cs typeface="宋体" panose="02010600030101010101" pitchFamily="2" charset="-122"/>
              </a:rPr>
              <a:t>芬兰</a:t>
            </a:r>
            <a:r>
              <a:rPr sz="1800" b="1" spc="-25" dirty="0">
                <a:latin typeface="宋体" panose="02010600030101010101" pitchFamily="2" charset="-122"/>
                <a:ea typeface="宋体" panose="02010600030101010101" pitchFamily="2" charset="-122"/>
                <a:cs typeface="宋体" panose="02010600030101010101" pitchFamily="2" charset="-122"/>
              </a:rPr>
              <a:t>的</a:t>
            </a:r>
            <a:r>
              <a:rPr sz="1800" spc="-5" dirty="0">
                <a:latin typeface="宋体" panose="02010600030101010101" pitchFamily="2" charset="-122"/>
                <a:ea typeface="宋体" panose="02010600030101010101" pitchFamily="2" charset="-122"/>
                <a:cs typeface="宋体" panose="02010600030101010101" pitchFamily="2" charset="-122"/>
              </a:rPr>
              <a:t>TEKES</a:t>
            </a:r>
            <a:r>
              <a:rPr sz="1800" dirty="0">
                <a:latin typeface="宋体" panose="02010600030101010101" pitchFamily="2" charset="-122"/>
                <a:ea typeface="宋体" panose="02010600030101010101" pitchFamily="2" charset="-122"/>
                <a:cs typeface="宋体" panose="02010600030101010101" pitchFamily="2" charset="-122"/>
              </a:rPr>
              <a:t>。</a:t>
            </a:r>
            <a:endParaRPr sz="1800">
              <a:latin typeface="宋体" panose="02010600030101010101" pitchFamily="2" charset="-122"/>
              <a:ea typeface="宋体" panose="02010600030101010101" pitchFamily="2" charset="-122"/>
              <a:cs typeface="宋体" panose="02010600030101010101" pitchFamily="2" charset="-122"/>
            </a:endParaRPr>
          </a:p>
        </p:txBody>
      </p:sp>
      <p:sp>
        <p:nvSpPr>
          <p:cNvPr id="4" name="object 4"/>
          <p:cNvSpPr/>
          <p:nvPr/>
        </p:nvSpPr>
        <p:spPr>
          <a:xfrm>
            <a:off x="3475228" y="1291970"/>
            <a:ext cx="4572000" cy="1476756"/>
          </a:xfrm>
          <a:prstGeom prst="rect">
            <a:avLst/>
          </a:prstGeom>
          <a:blipFill>
            <a:blip r:embed="rId2" cstate="print"/>
            <a:stretch>
              <a:fillRect/>
            </a:stretch>
          </a:blipFill>
        </p:spPr>
        <p:txBody>
          <a:bodyPr wrap="square" lIns="0" tIns="0" rIns="0" bIns="0" rtlCol="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265045" y="488950"/>
            <a:ext cx="8162290" cy="460375"/>
          </a:xfrm>
          <a:prstGeom prst="rect">
            <a:avLst/>
          </a:prstGeom>
          <a:noFill/>
        </p:spPr>
        <p:txBody>
          <a:bodyPr wrap="none" rtlCol="0" anchor="t">
            <a:spAutoFit/>
          </a:bodyPr>
          <a:p>
            <a:pPr algn="l">
              <a:buClrTx/>
              <a:buSzTx/>
              <a:buFontTx/>
            </a:pPr>
            <a:r>
              <a:rPr lang="en-US" altLang="zh-CN" sz="2400" b="1" dirty="0">
                <a:latin typeface="微软雅黑" panose="020B0503020204020204" pitchFamily="34" charset="-122"/>
                <a:ea typeface="微软雅黑" panose="020B0503020204020204" pitchFamily="34" charset="-122"/>
                <a:sym typeface="+mn-ea"/>
              </a:rPr>
              <a:t>7.</a:t>
            </a:r>
            <a:r>
              <a:rPr lang="zh-CN" altLang="en-US" sz="2400" b="1" dirty="0">
                <a:latin typeface="微软雅黑" panose="020B0503020204020204" pitchFamily="34" charset="-122"/>
                <a:ea typeface="微软雅黑" panose="020B0503020204020204" pitchFamily="34" charset="-122"/>
                <a:sym typeface="+mn-ea"/>
              </a:rPr>
              <a:t>智慧医疗 - 魏氏医疗和芬兰Mediconsult公司的合作项</a:t>
            </a:r>
            <a:r>
              <a:rPr lang="zh-CN" altLang="en-US" sz="2400" b="1" dirty="0">
                <a:latin typeface="微软雅黑" panose="020B0503020204020204" pitchFamily="34" charset="-122"/>
                <a:ea typeface="微软雅黑" panose="020B0503020204020204" pitchFamily="34" charset="-122"/>
                <a:sym typeface="+mn-ea"/>
              </a:rPr>
              <a:t>目</a:t>
            </a:r>
            <a:endParaRPr lang="zh-CN" altLang="en-US" sz="2400" b="1"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71550" y="1513205"/>
            <a:ext cx="9494520" cy="2584450"/>
          </a:xfrm>
          <a:prstGeom prst="rect">
            <a:avLst/>
          </a:prstGeom>
          <a:noFill/>
          <a:ln w="9525">
            <a:noFill/>
          </a:ln>
        </p:spPr>
        <p:txBody>
          <a:bodyPr wrap="square">
            <a:spAutoFit/>
          </a:bodyPr>
          <a:p>
            <a:pPr indent="0" algn="just">
              <a:buFont typeface="Arial" panose="020B0604020202020204" pitchFamily="34" charset="0"/>
              <a:buNone/>
            </a:pPr>
            <a:r>
              <a:rPr b="0" spc="-25" dirty="0">
                <a:latin typeface="宋体" panose="02010600030101010101" pitchFamily="2" charset="-122"/>
                <a:cs typeface="宋体" panose="02010600030101010101" pitchFamily="2" charset="-122"/>
              </a:rPr>
              <a:t>新加坡政府将免疫细胞疗法定为2020年医疗卫生领域的首要发展方向，已积累了相当的经验。同样，在美国，免疫细胞疗法也被普遍应用到癌症的预防、诊断和治疗中。</a:t>
            </a:r>
            <a:r>
              <a:rPr sz="1800" b="0" spc="-25" dirty="0">
                <a:latin typeface="宋体" panose="02010600030101010101" pitchFamily="2" charset="-122"/>
                <a:cs typeface="宋体" panose="02010600030101010101" pitchFamily="2" charset="-122"/>
              </a:rPr>
              <a:t> </a:t>
            </a:r>
            <a:r>
              <a:rPr b="0" spc="-25" dirty="0">
                <a:latin typeface="宋体" panose="02010600030101010101" pitchFamily="2" charset="-122"/>
                <a:cs typeface="宋体" panose="02010600030101010101" pitchFamily="2" charset="-122"/>
              </a:rPr>
              <a:t>魏氏医疗在新加坡和美国均有医院合作伙伴，希望在中国开展这方面的研发，同时开展癌症预防、诊断和治疗业务。</a:t>
            </a:r>
            <a:r>
              <a:rPr sz="1800" b="0" spc="-25" dirty="0">
                <a:latin typeface="宋体" panose="02010600030101010101" pitchFamily="2" charset="-122"/>
                <a:cs typeface="宋体" panose="02010600030101010101" pitchFamily="2" charset="-122"/>
              </a:rPr>
              <a:t> </a:t>
            </a:r>
            <a:r>
              <a:rPr b="0" spc="-25" dirty="0">
                <a:latin typeface="宋体" panose="02010600030101010101" pitchFamily="2" charset="-122"/>
                <a:cs typeface="宋体" panose="02010600030101010101" pitchFamily="2" charset="-122"/>
              </a:rPr>
              <a:t>魏氏医疗目前在和苏州第九人民医院探讨在本中心与新加坡和美国同行联合开展人工智能（AI）辅助的免疫细胞疗法癌症治疗项目。 芬兰Haaga-Helia应用科技大学和美国Regis大学为技术合作方。</a:t>
            </a:r>
            <a:endParaRPr spc="-25" dirty="0">
              <a:latin typeface="宋体" panose="02010600030101010101" pitchFamily="2" charset="-122"/>
              <a:cs typeface="宋体" panose="02010600030101010101" pitchFamily="2" charset="-122"/>
            </a:endParaRPr>
          </a:p>
        </p:txBody>
      </p:sp>
      <p:pic>
        <p:nvPicPr>
          <p:cNvPr id="2" name="image6.jpeg"/>
          <p:cNvPicPr>
            <a:picLocks noChangeAspect="1"/>
          </p:cNvPicPr>
          <p:nvPr/>
        </p:nvPicPr>
        <p:blipFill>
          <a:blip r:embed="rId1" cstate="print"/>
          <a:stretch>
            <a:fillRect/>
          </a:stretch>
        </p:blipFill>
        <p:spPr>
          <a:xfrm>
            <a:off x="809308" y="4097338"/>
            <a:ext cx="4646295" cy="2591435"/>
          </a:xfrm>
          <a:prstGeom prst="rect">
            <a:avLst/>
          </a:prstGeom>
        </p:spPr>
      </p:pic>
      <p:pic>
        <p:nvPicPr>
          <p:cNvPr id="19" name="image7.jpeg"/>
          <p:cNvPicPr>
            <a:picLocks noChangeAspect="1"/>
          </p:cNvPicPr>
          <p:nvPr/>
        </p:nvPicPr>
        <p:blipFill>
          <a:blip r:embed="rId2" cstate="print"/>
          <a:stretch>
            <a:fillRect/>
          </a:stretch>
        </p:blipFill>
        <p:spPr>
          <a:xfrm>
            <a:off x="6657023" y="4124960"/>
            <a:ext cx="4926965" cy="25641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tags/tag1.xml><?xml version="1.0" encoding="utf-8"?>
<p:tagLst xmlns:p="http://schemas.openxmlformats.org/presentationml/2006/main">
  <p:tag name="KSO_WM_UNIT_TABLE_BEAUTIFY" val="smartTable{a0f127ca-3ef2-46ab-9d55-18416e29d0d4}"/>
</p:tagLst>
</file>

<file path=ppt/tags/tag2.xml><?xml version="1.0" encoding="utf-8"?>
<p:tagLst xmlns:p="http://schemas.openxmlformats.org/presentationml/2006/main">
  <p:tag name="KSO_WM_UNIT_TABLE_BEAUTIFY" val="smartTable{34d2a297-438d-4f97-beba-40816c6c6463}"/>
</p:tagLst>
</file>

<file path=ppt/tags/tag3.xml><?xml version="1.0" encoding="utf-8"?>
<p:tagLst xmlns:p="http://schemas.openxmlformats.org/presentationml/2006/main">
  <p:tag name="KSO_WM_UNIT_TABLE_BEAUTIFY" val="smartTable{49c179b3-6c48-4ad5-befd-b1c0b5b82d7d}"/>
</p:tagLst>
</file>

<file path=ppt/tags/tag4.xml><?xml version="1.0" encoding="utf-8"?>
<p:tagLst xmlns:p="http://schemas.openxmlformats.org/presentationml/2006/main">
  <p:tag name="KSO_WM_UNIT_PLACING_PICTURE_USER_VIEWPORT" val="{&quot;height&quot;:8908.7999999999993,&quot;width&quot;:4382.3999999999996}"/>
</p:tagLst>
</file>

<file path=ppt/tags/tag5.xml><?xml version="1.0" encoding="utf-8"?>
<p:tagLst xmlns:p="http://schemas.openxmlformats.org/presentationml/2006/main">
  <p:tag name="KSO_WM_UNIT_TABLE_BEAUTIFY" val="smartTable{f5910ccf-d7d8-4b09-99fa-5bb42ebda378}"/>
  <p:tag name="TABLE_EMPHASIZE_COLOR" val="8684935"/>
  <p:tag name="TABLE_SKINIDX" val="-1"/>
  <p:tag name="TABLE_COLORIDX" val="l"/>
</p:tagLst>
</file>

<file path=ppt/tags/tag6.xml><?xml version="1.0" encoding="utf-8"?>
<p:tagLst xmlns:p="http://schemas.openxmlformats.org/presentationml/2006/main">
  <p:tag name="KSO_WM_UNIT_TABLE_BEAUTIFY" val="smartTable{34d2a297-438d-4f97-beba-40816c6c6463}"/>
</p:tagLst>
</file>

<file path=ppt/tags/tag7.xml><?xml version="1.0" encoding="utf-8"?>
<p:tagLst xmlns:p="http://schemas.openxmlformats.org/presentationml/2006/main">
  <p:tag name="KSO_WM_UNIT_PLACING_PICTURE_USER_VIEWPORT" val="{&quot;height&quot;:2577.5999999999999,&quot;width&quot;:3861.5999999999999}"/>
</p:tagLst>
</file>

<file path=ppt/tags/tag8.xml><?xml version="1.0" encoding="utf-8"?>
<p:tagLst xmlns:p="http://schemas.openxmlformats.org/presentationml/2006/main">
  <p:tag name="REFSHAPE" val="542384588"/>
  <p:tag name="KSO_WM_UNIT_PLACING_PICTURE_USER_VIEWPORT" val="{&quot;height&quot;:6221,&quot;width&quot;:8294}"/>
</p:tagLst>
</file>

<file path=ppt/tags/tag9.xml><?xml version="1.0" encoding="utf-8"?>
<p:tagLst xmlns:p="http://schemas.openxmlformats.org/presentationml/2006/main">
  <p:tag name="KSO_WM_DOC_GUID" val="{73a89d59-2077-4ffc-b614-ed6339c4f3f7}"/>
</p:tagLst>
</file>

<file path=ppt/theme/theme1.xml><?xml version="1.0" encoding="utf-8"?>
<a:theme xmlns:a="http://schemas.openxmlformats.org/drawingml/2006/main" name="Office Theme">
  <a:themeElements>
    <a:clrScheme name="Custom 126">
      <a:dk1>
        <a:sysClr val="windowText" lastClr="000000"/>
      </a:dk1>
      <a:lt1>
        <a:sysClr val="window" lastClr="FFFFFF"/>
      </a:lt1>
      <a:dk2>
        <a:srgbClr val="44546A"/>
      </a:dk2>
      <a:lt2>
        <a:srgbClr val="E7E6E6"/>
      </a:lt2>
      <a:accent1>
        <a:srgbClr val="005390"/>
      </a:accent1>
      <a:accent2>
        <a:srgbClr val="0070C0"/>
      </a:accent2>
      <a:accent3>
        <a:srgbClr val="00B0F0"/>
      </a:accent3>
      <a:accent4>
        <a:srgbClr val="4472C4"/>
      </a:accent4>
      <a:accent5>
        <a:srgbClr val="4472C4"/>
      </a:accent5>
      <a:accent6>
        <a:srgbClr val="70AD47"/>
      </a:accent6>
      <a:hlink>
        <a:srgbClr val="0563C1"/>
      </a:hlink>
      <a:folHlink>
        <a:srgbClr val="954F72"/>
      </a:folHlink>
    </a:clrScheme>
    <a:fontScheme name="Custom 2">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w="9525">
          <a:noFill/>
          <a:miter/>
        </a:ln>
      </a:spPr>
      <a:bodyPr anchor="ctr"/>
      <a:lstStyle>
        <a:defPPr algn="ctr" eaLnBrk="1" hangingPunct="1">
          <a:defRPr sz="2000" b="1" dirty="0">
            <a:latin typeface="微软雅黑" panose="020B0503020204020204" pitchFamily="34" charset="-122"/>
            <a:ea typeface="微软雅黑" panose="020B0503020204020204" pitchFamily="34" charset="-122"/>
            <a:sym typeface="宋体" panose="02010600030101010101" pitchFamily="2"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4343</Words>
  <Application>WPS 演示</Application>
  <PresentationFormat>自定义</PresentationFormat>
  <Paragraphs>401</Paragraphs>
  <Slides>20</Slides>
  <Notes>12</Notes>
  <HiddenSlides>1</HiddenSlides>
  <MMClips>2</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微软雅黑</vt:lpstr>
      <vt:lpstr>华文隶书</vt:lpstr>
      <vt:lpstr>Wingdings</vt:lpstr>
      <vt:lpstr>Wingdings</vt:lpstr>
      <vt:lpstr>Calibri</vt:lpstr>
      <vt:lpstr>Arial Unicode MS</vt:lpstr>
      <vt:lpstr>Arial</vt:lpstr>
      <vt:lpstr>Calibri</vt:lpstr>
      <vt:lpstr>Verdana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玖来钱</dc:title>
  <dc:creator>Administrator</dc:creator>
  <cp:lastModifiedBy>user</cp:lastModifiedBy>
  <cp:revision>2482</cp:revision>
  <dcterms:created xsi:type="dcterms:W3CDTF">2014-09-22T14:05:00Z</dcterms:created>
  <dcterms:modified xsi:type="dcterms:W3CDTF">2020-04-23T04:27:21Z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